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352" r:id="rId2"/>
    <p:sldId id="354" r:id="rId3"/>
    <p:sldId id="353" r:id="rId4"/>
    <p:sldId id="256" r:id="rId5"/>
    <p:sldId id="257" r:id="rId6"/>
    <p:sldId id="258" r:id="rId7"/>
    <p:sldId id="259" r:id="rId8"/>
    <p:sldId id="260" r:id="rId9"/>
    <p:sldId id="261" r:id="rId10"/>
    <p:sldId id="262" r:id="rId11"/>
    <p:sldId id="263" r:id="rId12"/>
    <p:sldId id="265" r:id="rId13"/>
    <p:sldId id="264" r:id="rId14"/>
    <p:sldId id="266" r:id="rId15"/>
    <p:sldId id="267" r:id="rId16"/>
    <p:sldId id="268" r:id="rId17"/>
    <p:sldId id="269" r:id="rId18"/>
    <p:sldId id="270" r:id="rId19"/>
    <p:sldId id="271" r:id="rId20"/>
    <p:sldId id="272" r:id="rId21"/>
    <p:sldId id="273" r:id="rId22"/>
    <p:sldId id="347" r:id="rId23"/>
    <p:sldId id="274" r:id="rId24"/>
    <p:sldId id="275" r:id="rId25"/>
    <p:sldId id="276" r:id="rId26"/>
    <p:sldId id="278" r:id="rId27"/>
    <p:sldId id="277" r:id="rId28"/>
    <p:sldId id="279" r:id="rId29"/>
    <p:sldId id="280" r:id="rId30"/>
    <p:sldId id="281" r:id="rId31"/>
    <p:sldId id="282" r:id="rId32"/>
    <p:sldId id="283" r:id="rId33"/>
    <p:sldId id="348"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7" r:id="rId47"/>
    <p:sldId id="296" r:id="rId48"/>
    <p:sldId id="298" r:id="rId49"/>
    <p:sldId id="299" r:id="rId50"/>
    <p:sldId id="300" r:id="rId51"/>
    <p:sldId id="301" r:id="rId52"/>
    <p:sldId id="302" r:id="rId53"/>
    <p:sldId id="349" r:id="rId54"/>
    <p:sldId id="303" r:id="rId55"/>
    <p:sldId id="304" r:id="rId56"/>
    <p:sldId id="305" r:id="rId57"/>
    <p:sldId id="306" r:id="rId58"/>
    <p:sldId id="307" r:id="rId59"/>
    <p:sldId id="308" r:id="rId60"/>
    <p:sldId id="310" r:id="rId61"/>
    <p:sldId id="309" r:id="rId62"/>
    <p:sldId id="311" r:id="rId63"/>
    <p:sldId id="312" r:id="rId64"/>
    <p:sldId id="313" r:id="rId65"/>
    <p:sldId id="314" r:id="rId66"/>
    <p:sldId id="350" r:id="rId67"/>
    <p:sldId id="316" r:id="rId68"/>
    <p:sldId id="315" r:id="rId69"/>
    <p:sldId id="318" r:id="rId70"/>
    <p:sldId id="317" r:id="rId71"/>
    <p:sldId id="319" r:id="rId72"/>
    <p:sldId id="320" r:id="rId73"/>
    <p:sldId id="321" r:id="rId74"/>
    <p:sldId id="322" r:id="rId75"/>
    <p:sldId id="324" r:id="rId76"/>
    <p:sldId id="328" r:id="rId77"/>
    <p:sldId id="329" r:id="rId78"/>
    <p:sldId id="327" r:id="rId79"/>
    <p:sldId id="330" r:id="rId80"/>
    <p:sldId id="331" r:id="rId81"/>
    <p:sldId id="332" r:id="rId82"/>
    <p:sldId id="333" r:id="rId83"/>
    <p:sldId id="334" r:id="rId84"/>
    <p:sldId id="335" r:id="rId85"/>
    <p:sldId id="337" r:id="rId86"/>
    <p:sldId id="338" r:id="rId87"/>
    <p:sldId id="339" r:id="rId88"/>
    <p:sldId id="340" r:id="rId89"/>
    <p:sldId id="341" r:id="rId90"/>
    <p:sldId id="342" r:id="rId91"/>
    <p:sldId id="343" r:id="rId92"/>
    <p:sldId id="344" r:id="rId93"/>
    <p:sldId id="345" r:id="rId94"/>
    <p:sldId id="346" r:id="rId9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220" y="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2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04D931-DAAB-4653-9D77-C606173E49E6}" type="datetimeFigureOut">
              <a:rPr lang="zh-CN" altLang="en-US" smtClean="0"/>
              <a:pPr/>
              <a:t>2023/9/8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2D5A79-1C0D-43F1-8B7C-79FACC1E0F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未命名"/>
          <p:cNvPicPr>
            <a:picLocks noChangeAspect="1" noChangeArrowheads="1"/>
          </p:cNvPicPr>
          <p:nvPr/>
        </p:nvPicPr>
        <p:blipFill>
          <a:blip r:embed="rId2" cstate="print"/>
          <a:srcRect/>
          <a:stretch>
            <a:fillRect/>
          </a:stretch>
        </p:blipFill>
        <p:spPr bwMode="auto">
          <a:xfrm>
            <a:off x="0" y="5761038"/>
            <a:ext cx="9144000" cy="1123950"/>
          </a:xfrm>
          <a:prstGeom prst="rect">
            <a:avLst/>
          </a:prstGeom>
          <a:noFill/>
          <a:ln w="9525">
            <a:noFill/>
            <a:miter lim="800000"/>
            <a:headEnd/>
            <a:tailEnd/>
          </a:ln>
        </p:spPr>
      </p:pic>
      <p:pic>
        <p:nvPicPr>
          <p:cNvPr id="5" name="Picture 10" descr="USTC校徽"/>
          <p:cNvPicPr>
            <a:picLocks noChangeAspect="1" noChangeArrowheads="1"/>
          </p:cNvPicPr>
          <p:nvPr/>
        </p:nvPicPr>
        <p:blipFill>
          <a:blip r:embed="rId3" cstate="print"/>
          <a:srcRect/>
          <a:stretch>
            <a:fillRect/>
          </a:stretch>
        </p:blipFill>
        <p:spPr bwMode="auto">
          <a:xfrm>
            <a:off x="827088" y="3786188"/>
            <a:ext cx="2274887" cy="1517650"/>
          </a:xfrm>
          <a:prstGeom prst="rect">
            <a:avLst/>
          </a:prstGeom>
          <a:noFill/>
          <a:ln w="9525">
            <a:noFill/>
            <a:miter lim="800000"/>
            <a:headEnd/>
            <a:tailEnd/>
          </a:ln>
        </p:spPr>
      </p:pic>
      <p:pic>
        <p:nvPicPr>
          <p:cNvPr id="6" name="图片 10" descr="index_03b.gif"/>
          <p:cNvPicPr>
            <a:picLocks noChangeAspect="1"/>
          </p:cNvPicPr>
          <p:nvPr/>
        </p:nvPicPr>
        <p:blipFill>
          <a:blip r:embed="rId4" cstate="print"/>
          <a:srcRect/>
          <a:stretch>
            <a:fillRect/>
          </a:stretch>
        </p:blipFill>
        <p:spPr bwMode="auto">
          <a:xfrm>
            <a:off x="179388" y="93663"/>
            <a:ext cx="2627312" cy="455612"/>
          </a:xfrm>
          <a:prstGeom prst="rect">
            <a:avLst/>
          </a:prstGeom>
          <a:noFill/>
          <a:ln w="9525">
            <a:noFill/>
            <a:miter lim="800000"/>
            <a:headEnd/>
            <a:tailEnd/>
          </a:ln>
        </p:spPr>
      </p:pic>
      <p:sp>
        <p:nvSpPr>
          <p:cNvPr id="58372" name="Rectangle 4"/>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58373" name="Rectangle 5"/>
          <p:cNvSpPr>
            <a:spLocks noGrp="1" noChangeArrowheads="1"/>
          </p:cNvSpPr>
          <p:nvPr>
            <p:ph type="subTitle" idx="1"/>
          </p:nvPr>
        </p:nvSpPr>
        <p:spPr>
          <a:xfrm>
            <a:off x="2339975" y="3789363"/>
            <a:ext cx="6400800" cy="1752600"/>
          </a:xfrm>
        </p:spPr>
        <p:txBody>
          <a:bodyPr/>
          <a:lstStyle>
            <a:lvl1pPr marL="0" indent="0" algn="ctr">
              <a:buFont typeface="Wingdings" pitchFamily="2" charset="2"/>
              <a:buNone/>
              <a:defRPr>
                <a:solidFill>
                  <a:srgbClr val="000099"/>
                </a:solidFill>
              </a:defRPr>
            </a:lvl1pPr>
          </a:lstStyle>
          <a:p>
            <a:r>
              <a:rPr lang="zh-CN" altLang="en-US"/>
              <a:t>单击此处编辑母版副标题样式</a:t>
            </a:r>
          </a:p>
        </p:txBody>
      </p:sp>
      <p:sp>
        <p:nvSpPr>
          <p:cNvPr id="7" name="Rectangle 6"/>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fld id="{D77262F1-D2C8-48E5-9E4B-5C9C36588D4A}" type="datetime1">
              <a:rPr lang="zh-CN" altLang="en-US" smtClean="0"/>
              <a:pPr/>
              <a:t>2023/9/8</a:t>
            </a:fld>
            <a:endParaRPr lang="zh-CN" altLang="en-US"/>
          </a:p>
        </p:txBody>
      </p:sp>
      <p:sp>
        <p:nvSpPr>
          <p:cNvPr id="8" name="Rectangle 7"/>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fld id="{8C467FD6-CFC2-47BD-A501-B19A63F3E9FB}" type="datetime1">
              <a:rPr lang="zh-CN" altLang="en-US" smtClean="0"/>
              <a:pPr/>
              <a:t>2023/9/8</a:t>
            </a:fld>
            <a:endParaRPr lang="zh-CN" altLang="en-US"/>
          </a:p>
        </p:txBody>
      </p:sp>
      <p:sp>
        <p:nvSpPr>
          <p:cNvPr id="5" name="Rectangle 7"/>
          <p:cNvSpPr>
            <a:spLocks noGrp="1" noChangeArrowheads="1"/>
          </p:cNvSpPr>
          <p:nvPr>
            <p:ph type="ftr" sz="quarter" idx="11"/>
          </p:nvPr>
        </p:nvSpPr>
        <p:spPr>
          <a:ln/>
        </p:spPr>
        <p:txBody>
          <a:bodyPr/>
          <a:lstStyle>
            <a:lvl1pPr>
              <a:defRPr/>
            </a:lvl1pPr>
          </a:lstStyle>
          <a:p>
            <a:endParaRPr lang="zh-CN" altLang="en-US"/>
          </a:p>
        </p:txBody>
      </p:sp>
      <p:sp>
        <p:nvSpPr>
          <p:cNvPr id="6"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0213" y="214313"/>
            <a:ext cx="2174875"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214313"/>
            <a:ext cx="6376988"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fld id="{5DCF8CBD-B4C6-4F00-A5A8-EA07F07328AD}" type="datetime1">
              <a:rPr lang="zh-CN" altLang="en-US" smtClean="0"/>
              <a:pPr/>
              <a:t>2023/9/8</a:t>
            </a:fld>
            <a:endParaRPr lang="zh-CN" altLang="en-US"/>
          </a:p>
        </p:txBody>
      </p:sp>
      <p:sp>
        <p:nvSpPr>
          <p:cNvPr id="5" name="Rectangle 7"/>
          <p:cNvSpPr>
            <a:spLocks noGrp="1" noChangeArrowheads="1"/>
          </p:cNvSpPr>
          <p:nvPr>
            <p:ph type="ftr" sz="quarter" idx="11"/>
          </p:nvPr>
        </p:nvSpPr>
        <p:spPr>
          <a:ln/>
        </p:spPr>
        <p:txBody>
          <a:bodyPr/>
          <a:lstStyle>
            <a:lvl1pPr>
              <a:defRPr/>
            </a:lvl1pPr>
          </a:lstStyle>
          <a:p>
            <a:endParaRPr lang="zh-CN" altLang="en-US"/>
          </a:p>
        </p:txBody>
      </p:sp>
      <p:sp>
        <p:nvSpPr>
          <p:cNvPr id="6"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cxnSp>
        <p:nvCxnSpPr>
          <p:cNvPr id="4" name="直接连接符 3"/>
          <p:cNvCxnSpPr/>
          <p:nvPr/>
        </p:nvCxnSpPr>
        <p:spPr>
          <a:xfrm>
            <a:off x="251520" y="1652588"/>
            <a:ext cx="4536504" cy="0"/>
          </a:xfrm>
          <a:prstGeom prst="line">
            <a:avLst/>
          </a:prstGeom>
          <a:ln w="15875">
            <a:solidFill>
              <a:srgbClr val="0070C0"/>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a:defRPr/>
            </a:lvl1pPr>
            <a:lvl2pPr eaLnBrk="1">
              <a:defRPr/>
            </a:lvl2pPr>
            <a:lvl3pPr eaLnBrk="1">
              <a:defRPr/>
            </a:lvl3pPr>
            <a:lvl4pPr eaLnBrk="1">
              <a:defRPr/>
            </a:lvl4pPr>
            <a:lvl5pPr eaLnBrk="1">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6"/>
          <p:cNvSpPr>
            <a:spLocks noGrp="1" noChangeArrowheads="1"/>
          </p:cNvSpPr>
          <p:nvPr>
            <p:ph type="dt" sz="half" idx="10"/>
          </p:nvPr>
        </p:nvSpPr>
        <p:spPr/>
        <p:txBody>
          <a:bodyPr/>
          <a:lstStyle>
            <a:lvl1pPr>
              <a:defRPr/>
            </a:lvl1pPr>
          </a:lstStyle>
          <a:p>
            <a:fld id="{E69F4334-4396-4A7D-971F-5761B72721C2}" type="datetime1">
              <a:rPr lang="zh-CN" altLang="en-US" smtClean="0"/>
              <a:pPr/>
              <a:t>2023/9/8</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
        <p:nvSpPr>
          <p:cNvPr id="7" name="Rectangle 8"/>
          <p:cNvSpPr>
            <a:spLocks noGrp="1" noChangeArrowheads="1"/>
          </p:cNvSpPr>
          <p:nvPr>
            <p:ph type="sldNum" sz="quarter" idx="12"/>
          </p:nvPr>
        </p:nvSpPr>
        <p:spPr/>
        <p:txBody>
          <a:bodyPr/>
          <a:lstStyle>
            <a:lvl1pPr>
              <a:defRPr/>
            </a:lvl1pPr>
          </a:lstStyle>
          <a:p>
            <a:fld id="{E3FA5FAF-8A25-4B6E-94B7-5CA30A873E9A}"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fld id="{EF7E49AE-6539-4F6B-977A-D4E16911D723}" type="datetime1">
              <a:rPr lang="zh-CN" altLang="en-US" smtClean="0"/>
              <a:pPr/>
              <a:t>2023/9/8</a:t>
            </a:fld>
            <a:endParaRPr lang="zh-CN" altLang="en-US"/>
          </a:p>
        </p:txBody>
      </p:sp>
      <p:sp>
        <p:nvSpPr>
          <p:cNvPr id="5" name="Rectangle 7"/>
          <p:cNvSpPr>
            <a:spLocks noGrp="1" noChangeArrowheads="1"/>
          </p:cNvSpPr>
          <p:nvPr>
            <p:ph type="ftr" sz="quarter" idx="11"/>
          </p:nvPr>
        </p:nvSpPr>
        <p:spPr>
          <a:ln/>
        </p:spPr>
        <p:txBody>
          <a:bodyPr/>
          <a:lstStyle>
            <a:lvl1pPr>
              <a:defRPr/>
            </a:lvl1pPr>
          </a:lstStyle>
          <a:p>
            <a:endParaRPr lang="zh-CN" altLang="en-US"/>
          </a:p>
        </p:txBody>
      </p:sp>
      <p:sp>
        <p:nvSpPr>
          <p:cNvPr id="6"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844675"/>
            <a:ext cx="4275138"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8363" y="1844675"/>
            <a:ext cx="4276725"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fld id="{5C73DADE-A04B-4656-88A8-6DBA5470A578}" type="datetime1">
              <a:rPr lang="zh-CN" altLang="en-US" smtClean="0"/>
              <a:pPr/>
              <a:t>2023/9/8</a:t>
            </a:fld>
            <a:endParaRPr lang="zh-CN" altLang="en-US"/>
          </a:p>
        </p:txBody>
      </p:sp>
      <p:sp>
        <p:nvSpPr>
          <p:cNvPr id="6" name="Rectangle 7"/>
          <p:cNvSpPr>
            <a:spLocks noGrp="1" noChangeArrowheads="1"/>
          </p:cNvSpPr>
          <p:nvPr>
            <p:ph type="ftr" sz="quarter" idx="11"/>
          </p:nvPr>
        </p:nvSpPr>
        <p:spPr>
          <a:ln/>
        </p:spPr>
        <p:txBody>
          <a:bodyPr/>
          <a:lstStyle>
            <a:lvl1pPr>
              <a:defRPr/>
            </a:lvl1pPr>
          </a:lstStyle>
          <a:p>
            <a:endParaRPr lang="zh-CN" altLang="en-US"/>
          </a:p>
        </p:txBody>
      </p:sp>
      <p:sp>
        <p:nvSpPr>
          <p:cNvPr id="7"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fld id="{D70CAAB6-E6BC-4A87-B815-3F32D392B93E}" type="datetime1">
              <a:rPr lang="zh-CN" altLang="en-US" smtClean="0"/>
              <a:pPr/>
              <a:t>2023/9/8</a:t>
            </a:fld>
            <a:endParaRPr lang="zh-CN" altLang="en-US"/>
          </a:p>
        </p:txBody>
      </p:sp>
      <p:sp>
        <p:nvSpPr>
          <p:cNvPr id="8" name="Rectangle 7"/>
          <p:cNvSpPr>
            <a:spLocks noGrp="1" noChangeArrowheads="1"/>
          </p:cNvSpPr>
          <p:nvPr>
            <p:ph type="ftr" sz="quarter" idx="11"/>
          </p:nvPr>
        </p:nvSpPr>
        <p:spPr>
          <a:ln/>
        </p:spPr>
        <p:txBody>
          <a:bodyPr/>
          <a:lstStyle>
            <a:lvl1pPr>
              <a:defRPr/>
            </a:lvl1pPr>
          </a:lstStyle>
          <a:p>
            <a:endParaRPr lang="zh-CN" altLang="en-US"/>
          </a:p>
        </p:txBody>
      </p:sp>
      <p:sp>
        <p:nvSpPr>
          <p:cNvPr id="9"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fld id="{4BEB147A-01A4-4FAB-96CF-C08240A5F67D}" type="datetime1">
              <a:rPr lang="zh-CN" altLang="en-US" smtClean="0"/>
              <a:pPr/>
              <a:t>2023/9/8</a:t>
            </a:fld>
            <a:endParaRPr lang="zh-CN" altLang="en-US"/>
          </a:p>
        </p:txBody>
      </p:sp>
      <p:sp>
        <p:nvSpPr>
          <p:cNvPr id="4" name="Rectangle 7"/>
          <p:cNvSpPr>
            <a:spLocks noGrp="1" noChangeArrowheads="1"/>
          </p:cNvSpPr>
          <p:nvPr>
            <p:ph type="ftr" sz="quarter" idx="11"/>
          </p:nvPr>
        </p:nvSpPr>
        <p:spPr>
          <a:ln/>
        </p:spPr>
        <p:txBody>
          <a:bodyPr/>
          <a:lstStyle>
            <a:lvl1pPr>
              <a:defRPr/>
            </a:lvl1pPr>
          </a:lstStyle>
          <a:p>
            <a:endParaRPr lang="zh-CN" altLang="en-US"/>
          </a:p>
        </p:txBody>
      </p:sp>
      <p:sp>
        <p:nvSpPr>
          <p:cNvPr id="5"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fld id="{0822C145-CAB9-4635-8476-AC112F45F4A1}" type="datetime1">
              <a:rPr lang="zh-CN" altLang="en-US" smtClean="0"/>
              <a:pPr/>
              <a:t>2023/9/8</a:t>
            </a:fld>
            <a:endParaRPr lang="zh-CN" altLang="en-US"/>
          </a:p>
        </p:txBody>
      </p:sp>
      <p:sp>
        <p:nvSpPr>
          <p:cNvPr id="3" name="Rectangle 7"/>
          <p:cNvSpPr>
            <a:spLocks noGrp="1" noChangeArrowheads="1"/>
          </p:cNvSpPr>
          <p:nvPr>
            <p:ph type="ftr" sz="quarter" idx="11"/>
          </p:nvPr>
        </p:nvSpPr>
        <p:spPr>
          <a:ln/>
        </p:spPr>
        <p:txBody>
          <a:bodyPr/>
          <a:lstStyle>
            <a:lvl1pPr>
              <a:defRPr/>
            </a:lvl1pPr>
          </a:lstStyle>
          <a:p>
            <a:endParaRPr lang="zh-CN" altLang="en-US"/>
          </a:p>
        </p:txBody>
      </p:sp>
      <p:sp>
        <p:nvSpPr>
          <p:cNvPr id="4"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fld id="{DB2BB45B-0EC5-4AE1-AF95-36BF2B838819}" type="datetime1">
              <a:rPr lang="zh-CN" altLang="en-US" smtClean="0"/>
              <a:pPr/>
              <a:t>2023/9/8</a:t>
            </a:fld>
            <a:endParaRPr lang="zh-CN" altLang="en-US"/>
          </a:p>
        </p:txBody>
      </p:sp>
      <p:sp>
        <p:nvSpPr>
          <p:cNvPr id="6" name="Rectangle 7"/>
          <p:cNvSpPr>
            <a:spLocks noGrp="1" noChangeArrowheads="1"/>
          </p:cNvSpPr>
          <p:nvPr>
            <p:ph type="ftr" sz="quarter" idx="11"/>
          </p:nvPr>
        </p:nvSpPr>
        <p:spPr>
          <a:ln/>
        </p:spPr>
        <p:txBody>
          <a:bodyPr/>
          <a:lstStyle>
            <a:lvl1pPr>
              <a:defRPr/>
            </a:lvl1pPr>
          </a:lstStyle>
          <a:p>
            <a:endParaRPr lang="zh-CN" altLang="en-US"/>
          </a:p>
        </p:txBody>
      </p:sp>
      <p:sp>
        <p:nvSpPr>
          <p:cNvPr id="7"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fld id="{78619DD6-1625-45D6-BAC7-F45708E9ECB7}" type="datetime1">
              <a:rPr lang="zh-CN" altLang="en-US" smtClean="0"/>
              <a:pPr/>
              <a:t>2023/9/8</a:t>
            </a:fld>
            <a:endParaRPr lang="zh-CN" altLang="en-US"/>
          </a:p>
        </p:txBody>
      </p:sp>
      <p:sp>
        <p:nvSpPr>
          <p:cNvPr id="6" name="Rectangle 7"/>
          <p:cNvSpPr>
            <a:spLocks noGrp="1" noChangeArrowheads="1"/>
          </p:cNvSpPr>
          <p:nvPr>
            <p:ph type="ftr" sz="quarter" idx="11"/>
          </p:nvPr>
        </p:nvSpPr>
        <p:spPr>
          <a:ln/>
        </p:spPr>
        <p:txBody>
          <a:bodyPr/>
          <a:lstStyle>
            <a:lvl1pPr>
              <a:defRPr/>
            </a:lvl1pPr>
          </a:lstStyle>
          <a:p>
            <a:endParaRPr lang="zh-CN" altLang="en-US"/>
          </a:p>
        </p:txBody>
      </p:sp>
      <p:sp>
        <p:nvSpPr>
          <p:cNvPr id="7"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未命名"/>
          <p:cNvPicPr>
            <a:picLocks noChangeAspect="1" noChangeArrowheads="1"/>
          </p:cNvPicPr>
          <p:nvPr/>
        </p:nvPicPr>
        <p:blipFill>
          <a:blip r:embed="rId13" cstate="print">
            <a:lum bright="30000" contrast="-36000"/>
          </a:blip>
          <a:srcRect/>
          <a:stretch>
            <a:fillRect/>
          </a:stretch>
        </p:blipFill>
        <p:spPr bwMode="auto">
          <a:xfrm>
            <a:off x="0" y="5734050"/>
            <a:ext cx="9144000" cy="1123950"/>
          </a:xfrm>
          <a:prstGeom prst="rect">
            <a:avLst/>
          </a:prstGeom>
          <a:noFill/>
          <a:ln w="9525">
            <a:noFill/>
            <a:miter lim="800000"/>
            <a:headEnd/>
            <a:tailEnd/>
          </a:ln>
        </p:spPr>
      </p:pic>
      <p:sp>
        <p:nvSpPr>
          <p:cNvPr id="1027" name="Rectangle 4"/>
          <p:cNvSpPr>
            <a:spLocks noGrp="1" noChangeArrowheads="1"/>
          </p:cNvSpPr>
          <p:nvPr>
            <p:ph type="title"/>
          </p:nvPr>
        </p:nvSpPr>
        <p:spPr bwMode="auto">
          <a:xfrm>
            <a:off x="250825" y="214313"/>
            <a:ext cx="8693150"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a:t>
            </a:r>
            <a:r>
              <a:rPr lang="en-US" altLang="zh-CN"/>
              <a:t>b</a:t>
            </a:r>
            <a:r>
              <a:rPr lang="zh-CN" altLang="en-US"/>
              <a:t>标题样式</a:t>
            </a:r>
          </a:p>
        </p:txBody>
      </p:sp>
      <p:sp>
        <p:nvSpPr>
          <p:cNvPr id="1028" name="Rectangle 5"/>
          <p:cNvSpPr>
            <a:spLocks noGrp="1" noChangeArrowheads="1"/>
          </p:cNvSpPr>
          <p:nvPr>
            <p:ph type="body" idx="1"/>
          </p:nvPr>
        </p:nvSpPr>
        <p:spPr bwMode="auto">
          <a:xfrm>
            <a:off x="250825" y="1844675"/>
            <a:ext cx="8704263" cy="4287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7350" name="Rectangle 6"/>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sz="1400">
                <a:latin typeface="+mj-lt"/>
                <a:ea typeface="+mn-ea"/>
              </a:defRPr>
            </a:lvl1pPr>
          </a:lstStyle>
          <a:p>
            <a:fld id="{F5FA345B-60ED-460C-9AAF-B57342C20D40}" type="datetime1">
              <a:rPr lang="zh-CN" altLang="en-US" smtClean="0"/>
              <a:pPr/>
              <a:t>2023/9/8</a:t>
            </a:fld>
            <a:endParaRPr lang="zh-CN" altLang="en-US"/>
          </a:p>
        </p:txBody>
      </p:sp>
      <p:sp>
        <p:nvSpPr>
          <p:cNvPr id="57351" name="Rectangle 7"/>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400">
                <a:latin typeface="+mj-lt"/>
                <a:ea typeface="+mn-ea"/>
              </a:defRPr>
            </a:lvl1pPr>
          </a:lstStyle>
          <a:p>
            <a:endParaRPr lang="zh-CN" altLang="en-US"/>
          </a:p>
        </p:txBody>
      </p:sp>
      <p:sp>
        <p:nvSpPr>
          <p:cNvPr id="57352" name="Rectangle 8"/>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400">
                <a:latin typeface="+mj-lt"/>
                <a:ea typeface="+mn-ea"/>
              </a:defRPr>
            </a:lvl1pPr>
          </a:lstStyle>
          <a:p>
            <a:fld id="{E3FA5FAF-8A25-4B6E-94B7-5CA30A873E9A}" type="slidenum">
              <a:rPr lang="zh-CN" altLang="en-US" smtClean="0"/>
              <a:pPr/>
              <a:t>‹#›</a:t>
            </a:fld>
            <a:endParaRPr lang="zh-CN" altLang="en-US"/>
          </a:p>
        </p:txBody>
      </p:sp>
      <p:pic>
        <p:nvPicPr>
          <p:cNvPr id="1032" name="图片 10" descr="index_03b.gif"/>
          <p:cNvPicPr>
            <a:picLocks noChangeAspect="1"/>
          </p:cNvPicPr>
          <p:nvPr/>
        </p:nvPicPr>
        <p:blipFill>
          <a:blip r:embed="rId14" cstate="print"/>
          <a:srcRect/>
          <a:stretch>
            <a:fillRect/>
          </a:stretch>
        </p:blipFill>
        <p:spPr bwMode="auto">
          <a:xfrm>
            <a:off x="179388" y="93663"/>
            <a:ext cx="2627312" cy="455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rtl="0" eaLnBrk="1" fontAlgn="base" hangingPunct="1">
        <a:spcBef>
          <a:spcPct val="0"/>
        </a:spcBef>
        <a:spcAft>
          <a:spcPct val="0"/>
        </a:spcAft>
        <a:defRPr sz="4400">
          <a:solidFill>
            <a:srgbClr val="CC0099"/>
          </a:solidFill>
          <a:latin typeface="+mj-lt"/>
          <a:ea typeface="+mj-ea"/>
          <a:cs typeface="+mj-cs"/>
        </a:defRPr>
      </a:lvl1pPr>
      <a:lvl2pPr algn="l" rtl="0" eaLnBrk="1" fontAlgn="base" hangingPunct="1">
        <a:spcBef>
          <a:spcPct val="0"/>
        </a:spcBef>
        <a:spcAft>
          <a:spcPct val="0"/>
        </a:spcAft>
        <a:defRPr sz="4400">
          <a:solidFill>
            <a:srgbClr val="CC0099"/>
          </a:solidFill>
          <a:latin typeface="Tahoma" pitchFamily="34" charset="0"/>
          <a:ea typeface="楷体_GB2312" pitchFamily="49" charset="-122"/>
        </a:defRPr>
      </a:lvl2pPr>
      <a:lvl3pPr algn="l" rtl="0" eaLnBrk="1" fontAlgn="base" hangingPunct="1">
        <a:spcBef>
          <a:spcPct val="0"/>
        </a:spcBef>
        <a:spcAft>
          <a:spcPct val="0"/>
        </a:spcAft>
        <a:defRPr sz="4400">
          <a:solidFill>
            <a:srgbClr val="CC0099"/>
          </a:solidFill>
          <a:latin typeface="Tahoma" pitchFamily="34" charset="0"/>
          <a:ea typeface="楷体_GB2312" pitchFamily="49" charset="-122"/>
        </a:defRPr>
      </a:lvl3pPr>
      <a:lvl4pPr algn="l" rtl="0" eaLnBrk="1" fontAlgn="base" hangingPunct="1">
        <a:spcBef>
          <a:spcPct val="0"/>
        </a:spcBef>
        <a:spcAft>
          <a:spcPct val="0"/>
        </a:spcAft>
        <a:defRPr sz="4400">
          <a:solidFill>
            <a:srgbClr val="CC0099"/>
          </a:solidFill>
          <a:latin typeface="Tahoma" pitchFamily="34" charset="0"/>
          <a:ea typeface="楷体_GB2312" pitchFamily="49" charset="-122"/>
        </a:defRPr>
      </a:lvl4pPr>
      <a:lvl5pPr algn="l" rtl="0" eaLnBrk="1" fontAlgn="base" hangingPunct="1">
        <a:spcBef>
          <a:spcPct val="0"/>
        </a:spcBef>
        <a:spcAft>
          <a:spcPct val="0"/>
        </a:spcAft>
        <a:defRPr sz="4400">
          <a:solidFill>
            <a:srgbClr val="CC0099"/>
          </a:solidFill>
          <a:latin typeface="Tahoma"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itchFamily="34" charset="0"/>
          <a:ea typeface="楷体_GB2312" pitchFamily="49" charset="-122"/>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yetian@ustc.edu.c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png"/><Relationship Id="rId4" Type="http://schemas.openxmlformats.org/officeDocument/2006/relationships/image" Target="../media/image42.wmf"/></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1.png"/><Relationship Id="rId3" Type="http://schemas.openxmlformats.org/officeDocument/2006/relationships/image" Target="../media/image46.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46.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52.png"/><Relationship Id="rId10" Type="http://schemas.openxmlformats.org/officeDocument/2006/relationships/image" Target="../media/image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72.emf"/><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9.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D570D-B1A8-41E6-99F4-22074053FBEB}"/>
              </a:ext>
            </a:extLst>
          </p:cNvPr>
          <p:cNvSpPr>
            <a:spLocks noGrp="1"/>
          </p:cNvSpPr>
          <p:nvPr>
            <p:ph type="title"/>
          </p:nvPr>
        </p:nvSpPr>
        <p:spPr/>
        <p:txBody>
          <a:bodyPr/>
          <a:lstStyle/>
          <a:p>
            <a:r>
              <a:rPr lang="zh-CN" altLang="en-US" dirty="0"/>
              <a:t>课程基本信息</a:t>
            </a:r>
          </a:p>
        </p:txBody>
      </p:sp>
      <p:sp>
        <p:nvSpPr>
          <p:cNvPr id="3" name="内容占位符 2">
            <a:extLst>
              <a:ext uri="{FF2B5EF4-FFF2-40B4-BE49-F238E27FC236}">
                <a16:creationId xmlns:a16="http://schemas.microsoft.com/office/drawing/2014/main" id="{9FAA4507-F9B7-4CAA-BF97-F5C44C76C7E8}"/>
              </a:ext>
            </a:extLst>
          </p:cNvPr>
          <p:cNvSpPr>
            <a:spLocks noGrp="1"/>
          </p:cNvSpPr>
          <p:nvPr>
            <p:ph idx="1"/>
          </p:nvPr>
        </p:nvSpPr>
        <p:spPr/>
        <p:txBody>
          <a:bodyPr/>
          <a:lstStyle/>
          <a:p>
            <a:r>
              <a:rPr lang="zh-CN" altLang="en-US" dirty="0"/>
              <a:t>时间地点</a:t>
            </a:r>
            <a:endParaRPr lang="en-US" altLang="zh-CN" dirty="0"/>
          </a:p>
          <a:p>
            <a:pPr lvl="1"/>
            <a:r>
              <a:rPr lang="zh-CN" altLang="en-US" b="0" i="0" dirty="0">
                <a:solidFill>
                  <a:srgbClr val="111111"/>
                </a:solidFill>
                <a:effectLst/>
                <a:latin typeface="inherit"/>
              </a:rPr>
              <a:t>周三下午：</a:t>
            </a:r>
            <a:r>
              <a:rPr lang="en-US" altLang="zh-CN" b="0" i="0" dirty="0">
                <a:solidFill>
                  <a:srgbClr val="111111"/>
                </a:solidFill>
                <a:effectLst/>
                <a:latin typeface="inherit"/>
              </a:rPr>
              <a:t>2:00-3:35</a:t>
            </a:r>
            <a:r>
              <a:rPr lang="zh-CN" altLang="en-US" b="0" i="0" dirty="0">
                <a:solidFill>
                  <a:srgbClr val="111111"/>
                </a:solidFill>
                <a:effectLst/>
                <a:latin typeface="inherit"/>
              </a:rPr>
              <a:t>，高新区</a:t>
            </a:r>
            <a:r>
              <a:rPr lang="en-US" altLang="zh-CN" b="0" i="0" dirty="0">
                <a:solidFill>
                  <a:srgbClr val="111111"/>
                </a:solidFill>
                <a:effectLst/>
                <a:latin typeface="inherit"/>
              </a:rPr>
              <a:t>G3-108</a:t>
            </a:r>
          </a:p>
          <a:p>
            <a:pPr lvl="1"/>
            <a:r>
              <a:rPr lang="zh-CN" altLang="en-US" b="0" i="0" dirty="0">
                <a:solidFill>
                  <a:srgbClr val="111111"/>
                </a:solidFill>
                <a:effectLst/>
                <a:latin typeface="inherit"/>
              </a:rPr>
              <a:t>周五上午：</a:t>
            </a:r>
            <a:r>
              <a:rPr lang="en-US" altLang="zh-CN" b="0" i="0" dirty="0">
                <a:solidFill>
                  <a:srgbClr val="111111"/>
                </a:solidFill>
                <a:effectLst/>
                <a:latin typeface="inherit"/>
              </a:rPr>
              <a:t>9:45-11:20</a:t>
            </a:r>
            <a:r>
              <a:rPr lang="zh-CN" altLang="en-US" b="0" i="0" dirty="0">
                <a:solidFill>
                  <a:srgbClr val="111111"/>
                </a:solidFill>
                <a:effectLst/>
                <a:latin typeface="inherit"/>
              </a:rPr>
              <a:t>，高新区</a:t>
            </a:r>
            <a:r>
              <a:rPr lang="en-US" altLang="zh-CN" b="0" i="0" dirty="0">
                <a:solidFill>
                  <a:srgbClr val="111111"/>
                </a:solidFill>
                <a:effectLst/>
                <a:latin typeface="inherit"/>
              </a:rPr>
              <a:t>G3-108</a:t>
            </a:r>
          </a:p>
          <a:p>
            <a:r>
              <a:rPr lang="zh-CN" altLang="en-US" dirty="0"/>
              <a:t>任课教师：田野 </a:t>
            </a:r>
            <a:r>
              <a:rPr lang="en-US" altLang="zh-CN" dirty="0">
                <a:hlinkClick r:id="rId2"/>
              </a:rPr>
              <a:t>yetian@ustc.edu.cn</a:t>
            </a:r>
            <a:endParaRPr lang="en-US" altLang="zh-CN" dirty="0"/>
          </a:p>
          <a:p>
            <a:r>
              <a:rPr lang="zh-CN" altLang="en-US" dirty="0"/>
              <a:t>助教</a:t>
            </a:r>
            <a:endParaRPr lang="en-US" altLang="zh-CN" dirty="0"/>
          </a:p>
          <a:p>
            <a:pPr lvl="1"/>
            <a:r>
              <a:rPr lang="zh-CN" altLang="en-US" dirty="0"/>
              <a:t>喻鑫，</a:t>
            </a:r>
            <a:r>
              <a:rPr lang="en-US" altLang="zh-CN" dirty="0"/>
              <a:t>yuxin5836@mail.ustc.edu.cn</a:t>
            </a:r>
          </a:p>
          <a:p>
            <a:pPr lvl="1"/>
            <a:r>
              <a:rPr lang="zh-CN" altLang="en-US" dirty="0"/>
              <a:t>王涔鳗，</a:t>
            </a:r>
            <a:r>
              <a:rPr lang="en-US" altLang="zh-CN" dirty="0"/>
              <a:t>wangcenman@mail.ustc.edu.cn</a:t>
            </a:r>
          </a:p>
          <a:p>
            <a:pPr lvl="1"/>
            <a:r>
              <a:rPr lang="zh-CN" altLang="en-US" dirty="0"/>
              <a:t>郑博文，</a:t>
            </a:r>
            <a:r>
              <a:rPr lang="en-US" altLang="zh-CN" dirty="0"/>
              <a:t>bwzheng@mail.ustc.edu.cn</a:t>
            </a:r>
          </a:p>
          <a:p>
            <a:pPr lvl="1"/>
            <a:r>
              <a:rPr lang="zh-CN" altLang="en-US" dirty="0"/>
              <a:t>杨帆，</a:t>
            </a:r>
            <a:r>
              <a:rPr lang="en-US" altLang="zh-CN" dirty="0"/>
              <a:t>yangfan@mail.ustc.edu.cn</a:t>
            </a:r>
            <a:endParaRPr lang="zh-CN" altLang="en-US" dirty="0"/>
          </a:p>
        </p:txBody>
      </p:sp>
      <p:sp>
        <p:nvSpPr>
          <p:cNvPr id="4" name="灯片编号占位符 3">
            <a:extLst>
              <a:ext uri="{FF2B5EF4-FFF2-40B4-BE49-F238E27FC236}">
                <a16:creationId xmlns:a16="http://schemas.microsoft.com/office/drawing/2014/main" id="{CE501608-E04A-4F1F-8373-725F8F30EF10}"/>
              </a:ext>
            </a:extLst>
          </p:cNvPr>
          <p:cNvSpPr>
            <a:spLocks noGrp="1"/>
          </p:cNvSpPr>
          <p:nvPr>
            <p:ph type="sldNum" sz="quarter" idx="12"/>
          </p:nvPr>
        </p:nvSpPr>
        <p:spPr/>
        <p:txBody>
          <a:bodyPr/>
          <a:lstStyle/>
          <a:p>
            <a:fld id="{E3FA5FAF-8A25-4B6E-94B7-5CA30A873E9A}" type="slidenum">
              <a:rPr lang="zh-CN" altLang="en-US" smtClean="0"/>
              <a:pPr/>
              <a:t>1</a:t>
            </a:fld>
            <a:endParaRPr lang="zh-CN" altLang="en-US"/>
          </a:p>
        </p:txBody>
      </p:sp>
    </p:spTree>
    <p:extLst>
      <p:ext uri="{BB962C8B-B14F-4D97-AF65-F5344CB8AC3E}">
        <p14:creationId xmlns:p14="http://schemas.microsoft.com/office/powerpoint/2010/main" val="70029130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什么是协议？</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10</a:t>
            </a:fld>
            <a:endParaRPr lang="zh-CN" altLang="en-US"/>
          </a:p>
        </p:txBody>
      </p:sp>
      <p:sp>
        <p:nvSpPr>
          <p:cNvPr id="8" name="Rectangle 3"/>
          <p:cNvSpPr txBox="1">
            <a:spLocks noChangeArrowheads="1"/>
          </p:cNvSpPr>
          <p:nvPr/>
        </p:nvSpPr>
        <p:spPr bwMode="auto">
          <a:xfrm>
            <a:off x="546100" y="1860376"/>
            <a:ext cx="3581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u="none" strike="noStrike" kern="0" cap="none" spc="0" normalizeH="0" baseline="0" noProof="0" dirty="0">
                <a:ln>
                  <a:noFill/>
                </a:ln>
                <a:solidFill>
                  <a:srgbClr val="CC0000"/>
                </a:solidFill>
                <a:effectLst/>
                <a:uLnTx/>
                <a:uFillTx/>
                <a:latin typeface="+mn-ea"/>
                <a:cs typeface="+mn-cs"/>
              </a:rPr>
              <a:t>人类交流的协议</a:t>
            </a:r>
            <a:r>
              <a:rPr kumimoji="0" lang="en-US" altLang="zh-CN" sz="3200" b="0" u="none" strike="noStrike" kern="0" cap="none" spc="0" normalizeH="0" baseline="0" noProof="0" dirty="0">
                <a:ln>
                  <a:noFill/>
                </a:ln>
                <a:solidFill>
                  <a:srgbClr val="CC0000"/>
                </a:solidFill>
                <a:effectLst/>
                <a:uLnTx/>
                <a:uFillTx/>
                <a:latin typeface="+mn-ea"/>
                <a:cs typeface="+mn-cs"/>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ja-JP" altLang="en-US" sz="2400" b="0" u="none" strike="noStrike" kern="0" cap="none" spc="0" normalizeH="0" baseline="0" noProof="0" dirty="0">
                <a:ln>
                  <a:noFill/>
                </a:ln>
                <a:solidFill>
                  <a:schemeClr val="tx1"/>
                </a:solidFill>
                <a:effectLst/>
                <a:uLnTx/>
                <a:uFillTx/>
                <a:latin typeface="+mn-ea"/>
                <a:cs typeface="+mn-cs"/>
              </a:rPr>
              <a:t>“</a:t>
            </a:r>
            <a:r>
              <a:rPr kumimoji="0" lang="zh-CN" altLang="en-US" sz="2400" b="0" u="none" strike="noStrike" kern="0" cap="none" spc="0" normalizeH="0" baseline="0" noProof="0" dirty="0">
                <a:ln>
                  <a:noFill/>
                </a:ln>
                <a:solidFill>
                  <a:schemeClr val="tx1"/>
                </a:solidFill>
                <a:effectLst/>
                <a:uLnTx/>
                <a:uFillTx/>
                <a:latin typeface="+mn-ea"/>
                <a:cs typeface="+mn-cs"/>
              </a:rPr>
              <a:t>几点了？</a:t>
            </a:r>
            <a:r>
              <a:rPr kumimoji="0" lang="ja-JP" altLang="en-US" sz="2400" b="0" u="none" strike="noStrike" kern="0" cap="none" spc="0" normalizeH="0" baseline="0" noProof="0" dirty="0">
                <a:ln>
                  <a:noFill/>
                </a:ln>
                <a:solidFill>
                  <a:schemeClr val="tx1"/>
                </a:solidFill>
                <a:effectLst/>
                <a:uLnTx/>
                <a:uFillTx/>
                <a:latin typeface="+mn-ea"/>
                <a:cs typeface="+mn-cs"/>
              </a:rPr>
              <a:t>”</a:t>
            </a:r>
            <a:endParaRPr kumimoji="0" lang="en-US" altLang="ja-JP"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ja-JP" altLang="en-US" sz="2400" b="0" u="none" strike="noStrike" kern="0" cap="none" spc="0" normalizeH="0" baseline="0" noProof="0" dirty="0">
                <a:ln>
                  <a:noFill/>
                </a:ln>
                <a:solidFill>
                  <a:schemeClr val="tx1"/>
                </a:solidFill>
                <a:effectLst/>
                <a:uLnTx/>
                <a:uFillTx/>
                <a:latin typeface="+mn-ea"/>
                <a:cs typeface="+mn-cs"/>
              </a:rPr>
              <a:t>“</a:t>
            </a:r>
            <a:r>
              <a:rPr kumimoji="0" lang="zh-CN" altLang="en-US" sz="2400" b="0" u="none" strike="noStrike" kern="0" cap="none" spc="0" normalizeH="0" baseline="0" noProof="0" dirty="0">
                <a:ln>
                  <a:noFill/>
                </a:ln>
                <a:solidFill>
                  <a:schemeClr val="tx1"/>
                </a:solidFill>
                <a:effectLst/>
                <a:uLnTx/>
                <a:uFillTx/>
                <a:latin typeface="+mn-ea"/>
                <a:cs typeface="+mn-cs"/>
              </a:rPr>
              <a:t>我有个问题</a:t>
            </a:r>
            <a:r>
              <a:rPr kumimoji="0" lang="ja-JP" altLang="en-US" sz="2400" b="0" u="none" strike="noStrike" kern="0" cap="none" spc="0" normalizeH="0" baseline="0" noProof="0" dirty="0">
                <a:ln>
                  <a:noFill/>
                </a:ln>
                <a:solidFill>
                  <a:schemeClr val="tx1"/>
                </a:solidFill>
                <a:effectLst/>
                <a:uLnTx/>
                <a:uFillTx/>
                <a:latin typeface="+mn-ea"/>
                <a:cs typeface="+mn-cs"/>
              </a:rPr>
              <a:t>”</a:t>
            </a:r>
            <a:endParaRPr kumimoji="0" lang="en-US" altLang="ja-JP"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自我介绍</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altLang="zh-CN" sz="2000" b="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特定的消息表达</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收到消息后产生特定的动作或事件</a:t>
            </a: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sp>
        <p:nvSpPr>
          <p:cNvPr id="9" name="Rectangle 4"/>
          <p:cNvSpPr txBox="1">
            <a:spLocks noChangeArrowheads="1"/>
          </p:cNvSpPr>
          <p:nvPr/>
        </p:nvSpPr>
        <p:spPr bwMode="auto">
          <a:xfrm>
            <a:off x="4495800" y="1860376"/>
            <a:ext cx="3810000" cy="259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0" lang="zh-CN" altLang="en-US" sz="3200" b="0" u="none" strike="noStrike" kern="0" cap="none" spc="0" normalizeH="0" baseline="0" noProof="0" dirty="0">
                <a:ln>
                  <a:noFill/>
                </a:ln>
                <a:solidFill>
                  <a:srgbClr val="CC0000"/>
                </a:solidFill>
                <a:effectLst/>
                <a:uLnTx/>
                <a:uFillTx/>
                <a:latin typeface="+mn-lt"/>
                <a:ea typeface="+mn-ea"/>
                <a:cs typeface="+mn-cs"/>
              </a:rPr>
              <a:t>网络协议</a:t>
            </a:r>
            <a:r>
              <a:rPr kumimoji="0" lang="zh-CN" altLang="en-US" sz="3200" b="0" i="1" u="none" strike="noStrike" kern="0" cap="none" spc="0" normalizeH="0" baseline="0" noProof="0" dirty="0">
                <a:ln>
                  <a:noFill/>
                </a:ln>
                <a:solidFill>
                  <a:srgbClr val="CC0000"/>
                </a:solidFill>
                <a:effectLst/>
                <a:uLnTx/>
                <a:uFillTx/>
                <a:latin typeface="+mn-lt"/>
                <a:ea typeface="+mn-ea"/>
                <a:cs typeface="+mn-cs"/>
              </a:rPr>
              <a:t>：</a:t>
            </a:r>
            <a:endParaRPr kumimoji="0" lang="en-US" sz="3200" b="0" i="1" u="none" strike="noStrike" kern="0" cap="none" spc="0" normalizeH="0" baseline="0" noProof="0" dirty="0">
              <a:ln>
                <a:noFill/>
              </a:ln>
              <a:solidFill>
                <a:srgbClr val="CC0000"/>
              </a:solidFill>
              <a:effectLst/>
              <a:uLnTx/>
              <a:uFillTx/>
              <a:latin typeface="+mn-lt"/>
              <a:ea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charset="2"/>
              <a:buChar char="§"/>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交互者是机器而非人类</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charset="2"/>
              <a:buChar char="§"/>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所有机器间的交互由协议规定</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10" name="Rectangle 5"/>
          <p:cNvSpPr>
            <a:spLocks noChangeArrowheads="1"/>
          </p:cNvSpPr>
          <p:nvPr/>
        </p:nvSpPr>
        <p:spPr bwMode="auto">
          <a:xfrm>
            <a:off x="4343400" y="4221088"/>
            <a:ext cx="4478338" cy="2362200"/>
          </a:xfrm>
          <a:prstGeom prst="rect">
            <a:avLst/>
          </a:prstGeom>
          <a:noFill/>
          <a:ln w="9525">
            <a:noFill/>
            <a:miter lim="800000"/>
            <a:headEnd/>
            <a:tailEnd/>
          </a:ln>
        </p:spPr>
        <p:txBody>
          <a:bodyPr/>
          <a:lstStyle/>
          <a:p>
            <a:pPr marL="342900" indent="-342900" algn="ctr">
              <a:spcBef>
                <a:spcPct val="20000"/>
              </a:spcBef>
              <a:buClr>
                <a:schemeClr val="accent2"/>
              </a:buClr>
              <a:buSzPct val="85000"/>
              <a:buFont typeface="Wingdings" pitchFamily="2" charset="2"/>
              <a:buNone/>
            </a:pPr>
            <a:r>
              <a:rPr lang="zh-CN" altLang="en-US" sz="2800" dirty="0">
                <a:solidFill>
                  <a:srgbClr val="C00000"/>
                </a:solidFill>
                <a:latin typeface="Gill Sans MT" pitchFamily="34" charset="0"/>
              </a:rPr>
              <a:t>网络协议</a:t>
            </a:r>
            <a:r>
              <a:rPr lang="zh-CN" altLang="en-US" sz="2800" dirty="0">
                <a:latin typeface="Gill Sans MT" pitchFamily="34" charset="0"/>
              </a:rPr>
              <a:t>规定了网络实体间消息交互的</a:t>
            </a:r>
            <a:r>
              <a:rPr lang="zh-CN" altLang="en-US" sz="2800" dirty="0">
                <a:solidFill>
                  <a:srgbClr val="C00000"/>
                </a:solidFill>
                <a:latin typeface="Gill Sans MT" pitchFamily="34" charset="0"/>
              </a:rPr>
              <a:t>格式</a:t>
            </a:r>
            <a:r>
              <a:rPr lang="zh-CN" altLang="en-US" sz="2800" dirty="0">
                <a:latin typeface="Gill Sans MT" pitchFamily="34" charset="0"/>
              </a:rPr>
              <a:t>、</a:t>
            </a:r>
            <a:r>
              <a:rPr lang="zh-CN" altLang="en-US" sz="2800" dirty="0">
                <a:solidFill>
                  <a:srgbClr val="C00000"/>
                </a:solidFill>
                <a:latin typeface="Gill Sans MT" pitchFamily="34" charset="0"/>
              </a:rPr>
              <a:t>顺序</a:t>
            </a:r>
            <a:r>
              <a:rPr lang="zh-CN" altLang="en-US" sz="2800" dirty="0">
                <a:latin typeface="Gill Sans MT" pitchFamily="34" charset="0"/>
              </a:rPr>
              <a:t>、收发消息后执行的</a:t>
            </a:r>
            <a:r>
              <a:rPr lang="zh-CN" altLang="en-US" sz="2800" dirty="0">
                <a:solidFill>
                  <a:srgbClr val="C00000"/>
                </a:solidFill>
                <a:latin typeface="Gill Sans MT" pitchFamily="34" charset="0"/>
              </a:rPr>
              <a:t>动作</a:t>
            </a:r>
            <a:r>
              <a:rPr lang="zh-CN" altLang="en-US" sz="2800" dirty="0">
                <a:latin typeface="Gill Sans MT" pitchFamily="34" charset="0"/>
              </a:rPr>
              <a:t>等</a:t>
            </a:r>
            <a:endParaRPr lang="en-US" altLang="zh-CN" i="1" dirty="0">
              <a:solidFill>
                <a:srgbClr val="FF0000"/>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什么是协议？</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11</a:t>
            </a:fld>
            <a:endParaRPr lang="zh-CN" altLang="en-US"/>
          </a:p>
        </p:txBody>
      </p:sp>
      <p:sp>
        <p:nvSpPr>
          <p:cNvPr id="74" name="Rectangle 3"/>
          <p:cNvSpPr txBox="1">
            <a:spLocks noChangeArrowheads="1"/>
          </p:cNvSpPr>
          <p:nvPr/>
        </p:nvSpPr>
        <p:spPr bwMode="auto">
          <a:xfrm>
            <a:off x="533400" y="1716930"/>
            <a:ext cx="81534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i="0" u="none" strike="noStrike" kern="0" cap="none" spc="0" normalizeH="0" baseline="0" noProof="0" dirty="0">
                <a:ln>
                  <a:noFill/>
                </a:ln>
                <a:solidFill>
                  <a:schemeClr val="tx1"/>
                </a:solidFill>
                <a:effectLst/>
                <a:uLnTx/>
                <a:uFillTx/>
                <a:latin typeface="+mn-ea"/>
                <a:cs typeface="+mn-cs"/>
              </a:rPr>
              <a:t>人类协议和计算机网络协议：</a:t>
            </a:r>
            <a:endParaRPr kumimoji="0" lang="en-US" altLang="zh-CN" sz="3200" b="0" i="0" u="none" strike="noStrike" kern="0" cap="none" spc="0" normalizeH="0" baseline="0" noProof="0" dirty="0">
              <a:ln>
                <a:noFill/>
              </a:ln>
              <a:solidFill>
                <a:schemeClr val="tx1"/>
              </a:solidFill>
              <a:effectLst/>
              <a:uLnTx/>
              <a:uFillTx/>
              <a:latin typeface="+mn-ea"/>
              <a:cs typeface="+mn-cs"/>
            </a:endParaRPr>
          </a:p>
        </p:txBody>
      </p:sp>
      <p:sp>
        <p:nvSpPr>
          <p:cNvPr id="75" name="Rectangle 8"/>
          <p:cNvSpPr>
            <a:spLocks noChangeArrowheads="1"/>
          </p:cNvSpPr>
          <p:nvPr/>
        </p:nvSpPr>
        <p:spPr bwMode="auto">
          <a:xfrm>
            <a:off x="628650" y="6021288"/>
            <a:ext cx="4419600" cy="533400"/>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zh-CN" altLang="en-US" sz="2800" dirty="0">
                <a:latin typeface="+mn-ea"/>
              </a:rPr>
              <a:t>其它人类协议还有哪些？</a:t>
            </a:r>
            <a:r>
              <a:rPr lang="en-US" altLang="zh-CN" sz="2800" dirty="0">
                <a:latin typeface="+mn-ea"/>
              </a:rPr>
              <a:t> </a:t>
            </a:r>
          </a:p>
        </p:txBody>
      </p:sp>
      <p:sp>
        <p:nvSpPr>
          <p:cNvPr id="76" name="Line 10"/>
          <p:cNvSpPr>
            <a:spLocks noChangeShapeType="1"/>
          </p:cNvSpPr>
          <p:nvPr/>
        </p:nvSpPr>
        <p:spPr bwMode="auto">
          <a:xfrm>
            <a:off x="1257300" y="3117105"/>
            <a:ext cx="1762125" cy="276225"/>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pic>
        <p:nvPicPr>
          <p:cNvPr id="77" name="Picture 62" descr="Alice"/>
          <p:cNvPicPr>
            <a:picLocks noChangeAspect="1" noChangeArrowheads="1"/>
          </p:cNvPicPr>
          <p:nvPr/>
        </p:nvPicPr>
        <p:blipFill>
          <a:blip r:embed="rId2" cstate="print"/>
          <a:srcRect/>
          <a:stretch>
            <a:fillRect/>
          </a:stretch>
        </p:blipFill>
        <p:spPr bwMode="auto">
          <a:xfrm>
            <a:off x="709613" y="2721818"/>
            <a:ext cx="561975" cy="693737"/>
          </a:xfrm>
          <a:prstGeom prst="rect">
            <a:avLst/>
          </a:prstGeom>
          <a:noFill/>
          <a:ln w="9525">
            <a:noFill/>
            <a:miter lim="800000"/>
            <a:headEnd/>
            <a:tailEnd/>
          </a:ln>
        </p:spPr>
      </p:pic>
      <p:pic>
        <p:nvPicPr>
          <p:cNvPr id="78" name="Picture 63" descr="Bob"/>
          <p:cNvPicPr>
            <a:picLocks noChangeAspect="1" noChangeArrowheads="1"/>
          </p:cNvPicPr>
          <p:nvPr/>
        </p:nvPicPr>
        <p:blipFill>
          <a:blip r:embed="rId3" cstate="print"/>
          <a:srcRect/>
          <a:stretch>
            <a:fillRect/>
          </a:stretch>
        </p:blipFill>
        <p:spPr bwMode="auto">
          <a:xfrm>
            <a:off x="3128963" y="3117105"/>
            <a:ext cx="676275" cy="690563"/>
          </a:xfrm>
          <a:prstGeom prst="rect">
            <a:avLst/>
          </a:prstGeom>
          <a:noFill/>
          <a:ln w="9525">
            <a:noFill/>
            <a:miter lim="800000"/>
            <a:headEnd/>
            <a:tailEnd/>
          </a:ln>
        </p:spPr>
      </p:pic>
      <p:sp>
        <p:nvSpPr>
          <p:cNvPr id="79" name="Text Box 64"/>
          <p:cNvSpPr txBox="1">
            <a:spLocks noChangeArrowheads="1"/>
          </p:cNvSpPr>
          <p:nvPr/>
        </p:nvSpPr>
        <p:spPr bwMode="auto">
          <a:xfrm>
            <a:off x="1698625" y="2829768"/>
            <a:ext cx="415498" cy="369332"/>
          </a:xfrm>
          <a:prstGeom prst="rect">
            <a:avLst/>
          </a:prstGeom>
          <a:noFill/>
          <a:ln w="9525">
            <a:noFill/>
            <a:miter lim="800000"/>
            <a:headEnd/>
            <a:tailEnd/>
          </a:ln>
        </p:spPr>
        <p:txBody>
          <a:bodyPr wrap="none">
            <a:spAutoFit/>
          </a:bodyPr>
          <a:lstStyle/>
          <a:p>
            <a:r>
              <a:rPr lang="en-US" altLang="zh-CN">
                <a:solidFill>
                  <a:srgbClr val="CC0000"/>
                </a:solidFill>
                <a:latin typeface="+mn-ea"/>
              </a:rPr>
              <a:t>Hi</a:t>
            </a:r>
          </a:p>
        </p:txBody>
      </p:sp>
      <p:sp>
        <p:nvSpPr>
          <p:cNvPr id="80" name="Line 66"/>
          <p:cNvSpPr>
            <a:spLocks noChangeShapeType="1"/>
          </p:cNvSpPr>
          <p:nvPr/>
        </p:nvSpPr>
        <p:spPr bwMode="auto">
          <a:xfrm flipV="1">
            <a:off x="949325" y="3675905"/>
            <a:ext cx="2085975" cy="361950"/>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sp>
        <p:nvSpPr>
          <p:cNvPr id="81" name="Text Box 67"/>
          <p:cNvSpPr txBox="1">
            <a:spLocks noChangeArrowheads="1"/>
          </p:cNvSpPr>
          <p:nvPr/>
        </p:nvSpPr>
        <p:spPr bwMode="auto">
          <a:xfrm>
            <a:off x="1689100" y="3453655"/>
            <a:ext cx="415498" cy="369332"/>
          </a:xfrm>
          <a:prstGeom prst="rect">
            <a:avLst/>
          </a:prstGeom>
          <a:noFill/>
          <a:ln w="9525">
            <a:noFill/>
            <a:miter lim="800000"/>
            <a:headEnd/>
            <a:tailEnd/>
          </a:ln>
        </p:spPr>
        <p:txBody>
          <a:bodyPr wrap="none">
            <a:spAutoFit/>
          </a:bodyPr>
          <a:lstStyle/>
          <a:p>
            <a:r>
              <a:rPr lang="en-US" altLang="zh-CN">
                <a:solidFill>
                  <a:srgbClr val="CC0000"/>
                </a:solidFill>
                <a:latin typeface="+mn-ea"/>
              </a:rPr>
              <a:t>Hi</a:t>
            </a:r>
          </a:p>
        </p:txBody>
      </p:sp>
      <p:sp>
        <p:nvSpPr>
          <p:cNvPr id="82" name="Line 70"/>
          <p:cNvSpPr>
            <a:spLocks noChangeShapeType="1"/>
          </p:cNvSpPr>
          <p:nvPr/>
        </p:nvSpPr>
        <p:spPr bwMode="auto">
          <a:xfrm>
            <a:off x="933450" y="4107705"/>
            <a:ext cx="2162175" cy="438150"/>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grpSp>
        <p:nvGrpSpPr>
          <p:cNvPr id="83" name="Group 72"/>
          <p:cNvGrpSpPr>
            <a:grpSpLocks/>
          </p:cNvGrpSpPr>
          <p:nvPr/>
        </p:nvGrpSpPr>
        <p:grpSpPr bwMode="auto">
          <a:xfrm>
            <a:off x="1373187" y="4039447"/>
            <a:ext cx="1211261" cy="620713"/>
            <a:chOff x="699" y="2747"/>
            <a:chExt cx="763" cy="391"/>
          </a:xfrm>
        </p:grpSpPr>
        <p:sp>
          <p:nvSpPr>
            <p:cNvPr id="84" name="Rectangle 71"/>
            <p:cNvSpPr>
              <a:spLocks noChangeArrowheads="1"/>
            </p:cNvSpPr>
            <p:nvPr/>
          </p:nvSpPr>
          <p:spPr bwMode="auto">
            <a:xfrm>
              <a:off x="786" y="2790"/>
              <a:ext cx="588" cy="348"/>
            </a:xfrm>
            <a:prstGeom prst="rect">
              <a:avLst/>
            </a:prstGeom>
            <a:noFill/>
            <a:ln w="9525">
              <a:noFill/>
              <a:miter lim="800000"/>
              <a:headEnd/>
              <a:tailEnd/>
            </a:ln>
          </p:spPr>
          <p:txBody>
            <a:bodyPr wrap="none" anchor="ctr"/>
            <a:lstStyle/>
            <a:p>
              <a:endParaRPr lang="zh-CN" altLang="zh-CN">
                <a:solidFill>
                  <a:srgbClr val="CC0000"/>
                </a:solidFill>
                <a:latin typeface="+mn-ea"/>
              </a:endParaRPr>
            </a:p>
          </p:txBody>
        </p:sp>
        <p:sp>
          <p:nvSpPr>
            <p:cNvPr id="85" name="Text Box 69"/>
            <p:cNvSpPr txBox="1">
              <a:spLocks noChangeArrowheads="1"/>
            </p:cNvSpPr>
            <p:nvPr/>
          </p:nvSpPr>
          <p:spPr bwMode="auto">
            <a:xfrm>
              <a:off x="699" y="2747"/>
              <a:ext cx="763" cy="252"/>
            </a:xfrm>
            <a:prstGeom prst="rect">
              <a:avLst/>
            </a:prstGeom>
            <a:solidFill>
              <a:schemeClr val="bg1"/>
            </a:solidFill>
            <a:ln w="9525">
              <a:noFill/>
              <a:miter lim="800000"/>
              <a:headEnd/>
              <a:tailEnd/>
            </a:ln>
          </p:spPr>
          <p:txBody>
            <a:bodyPr wrap="none">
              <a:spAutoFit/>
            </a:bodyPr>
            <a:lstStyle/>
            <a:p>
              <a:pPr algn="ctr"/>
              <a:r>
                <a:rPr lang="zh-CN" altLang="en-US" sz="2000" dirty="0">
                  <a:solidFill>
                    <a:srgbClr val="CC0000"/>
                  </a:solidFill>
                  <a:latin typeface="+mn-ea"/>
                </a:rPr>
                <a:t>几点了？</a:t>
              </a:r>
              <a:endParaRPr lang="en-US" altLang="zh-CN" sz="2000" dirty="0">
                <a:solidFill>
                  <a:srgbClr val="CC0000"/>
                </a:solidFill>
                <a:latin typeface="+mn-ea"/>
              </a:endParaRPr>
            </a:p>
          </p:txBody>
        </p:sp>
      </p:grpSp>
      <p:sp>
        <p:nvSpPr>
          <p:cNvPr id="86" name="Line 73"/>
          <p:cNvSpPr>
            <a:spLocks noChangeShapeType="1"/>
          </p:cNvSpPr>
          <p:nvPr/>
        </p:nvSpPr>
        <p:spPr bwMode="auto">
          <a:xfrm flipV="1">
            <a:off x="1095375" y="4679205"/>
            <a:ext cx="1952625" cy="333375"/>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grpSp>
        <p:nvGrpSpPr>
          <p:cNvPr id="87" name="Group 76"/>
          <p:cNvGrpSpPr>
            <a:grpSpLocks/>
          </p:cNvGrpSpPr>
          <p:nvPr/>
        </p:nvGrpSpPr>
        <p:grpSpPr bwMode="auto">
          <a:xfrm>
            <a:off x="1403648" y="4712121"/>
            <a:ext cx="1108075" cy="373063"/>
            <a:chOff x="1046" y="2771"/>
            <a:chExt cx="698" cy="235"/>
          </a:xfrm>
        </p:grpSpPr>
        <p:sp>
          <p:nvSpPr>
            <p:cNvPr id="88" name="Rectangle 75"/>
            <p:cNvSpPr>
              <a:spLocks noChangeArrowheads="1"/>
            </p:cNvSpPr>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zh-CN" altLang="zh-CN">
                <a:solidFill>
                  <a:srgbClr val="CC0000"/>
                </a:solidFill>
                <a:latin typeface="+mn-ea"/>
              </a:endParaRPr>
            </a:p>
          </p:txBody>
        </p:sp>
        <p:sp>
          <p:nvSpPr>
            <p:cNvPr id="89" name="Text Box 74"/>
            <p:cNvSpPr txBox="1">
              <a:spLocks noChangeArrowheads="1"/>
            </p:cNvSpPr>
            <p:nvPr/>
          </p:nvSpPr>
          <p:spPr bwMode="auto">
            <a:xfrm>
              <a:off x="1046" y="2771"/>
              <a:ext cx="698" cy="233"/>
            </a:xfrm>
            <a:prstGeom prst="rect">
              <a:avLst/>
            </a:prstGeom>
            <a:noFill/>
            <a:ln w="9525">
              <a:noFill/>
              <a:miter lim="800000"/>
              <a:headEnd/>
              <a:tailEnd/>
            </a:ln>
          </p:spPr>
          <p:txBody>
            <a:bodyPr wrap="none">
              <a:spAutoFit/>
            </a:bodyPr>
            <a:lstStyle/>
            <a:p>
              <a:r>
                <a:rPr lang="zh-CN" altLang="en-US" dirty="0">
                  <a:solidFill>
                    <a:srgbClr val="CC0000"/>
                  </a:solidFill>
                  <a:latin typeface="+mn-ea"/>
                </a:rPr>
                <a:t>下午两点</a:t>
              </a:r>
              <a:endParaRPr lang="en-US" altLang="zh-CN" dirty="0">
                <a:solidFill>
                  <a:srgbClr val="CC0000"/>
                </a:solidFill>
                <a:latin typeface="+mn-ea"/>
              </a:endParaRPr>
            </a:p>
          </p:txBody>
        </p:sp>
      </p:grpSp>
      <p:sp>
        <p:nvSpPr>
          <p:cNvPr id="90" name="Line 85"/>
          <p:cNvSpPr>
            <a:spLocks noChangeShapeType="1"/>
          </p:cNvSpPr>
          <p:nvPr/>
        </p:nvSpPr>
        <p:spPr bwMode="auto">
          <a:xfrm flipV="1">
            <a:off x="5165725" y="4871293"/>
            <a:ext cx="2343150" cy="428625"/>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sp>
        <p:nvSpPr>
          <p:cNvPr id="91" name="Line 89"/>
          <p:cNvSpPr>
            <a:spLocks noChangeShapeType="1"/>
          </p:cNvSpPr>
          <p:nvPr/>
        </p:nvSpPr>
        <p:spPr bwMode="auto">
          <a:xfrm>
            <a:off x="5180013" y="3156793"/>
            <a:ext cx="2176462" cy="347662"/>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sp>
        <p:nvSpPr>
          <p:cNvPr id="92" name="Line 90"/>
          <p:cNvSpPr>
            <a:spLocks noChangeShapeType="1"/>
          </p:cNvSpPr>
          <p:nvPr/>
        </p:nvSpPr>
        <p:spPr bwMode="auto">
          <a:xfrm flipV="1">
            <a:off x="5118100" y="3663205"/>
            <a:ext cx="2216150" cy="398463"/>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sp>
        <p:nvSpPr>
          <p:cNvPr id="93" name="Rectangle 92"/>
          <p:cNvSpPr>
            <a:spLocks noChangeArrowheads="1"/>
          </p:cNvSpPr>
          <p:nvPr/>
        </p:nvSpPr>
        <p:spPr bwMode="auto">
          <a:xfrm>
            <a:off x="5553075" y="3685430"/>
            <a:ext cx="1438275" cy="393700"/>
          </a:xfrm>
          <a:prstGeom prst="rect">
            <a:avLst/>
          </a:prstGeom>
          <a:solidFill>
            <a:schemeClr val="bg1"/>
          </a:solidFill>
          <a:ln w="9525">
            <a:noFill/>
            <a:miter lim="800000"/>
            <a:headEnd/>
            <a:tailEnd/>
          </a:ln>
        </p:spPr>
        <p:txBody>
          <a:bodyPr wrap="none" anchor="ctr"/>
          <a:lstStyle/>
          <a:p>
            <a:endParaRPr lang="zh-CN" altLang="zh-CN">
              <a:solidFill>
                <a:srgbClr val="CC0000"/>
              </a:solidFill>
              <a:latin typeface="+mn-ea"/>
            </a:endParaRPr>
          </a:p>
        </p:txBody>
      </p:sp>
      <p:sp>
        <p:nvSpPr>
          <p:cNvPr id="94" name="Text Box 91"/>
          <p:cNvSpPr txBox="1">
            <a:spLocks noChangeArrowheads="1"/>
          </p:cNvSpPr>
          <p:nvPr/>
        </p:nvSpPr>
        <p:spPr bwMode="auto">
          <a:xfrm>
            <a:off x="5548266" y="3687018"/>
            <a:ext cx="1454244" cy="327782"/>
          </a:xfrm>
          <a:prstGeom prst="rect">
            <a:avLst/>
          </a:prstGeom>
          <a:noFill/>
          <a:ln w="9525">
            <a:noFill/>
            <a:miter lim="800000"/>
            <a:headEnd/>
            <a:tailEnd/>
          </a:ln>
        </p:spPr>
        <p:txBody>
          <a:bodyPr wrap="none">
            <a:spAutoFit/>
          </a:bodyPr>
          <a:lstStyle/>
          <a:p>
            <a:pPr algn="ctr">
              <a:lnSpc>
                <a:spcPct val="85000"/>
              </a:lnSpc>
            </a:pPr>
            <a:r>
              <a:rPr lang="en-US" altLang="zh-CN" sz="1800" dirty="0">
                <a:solidFill>
                  <a:srgbClr val="CC0000"/>
                </a:solidFill>
                <a:latin typeface="+mn-ea"/>
              </a:rPr>
              <a:t>TCP</a:t>
            </a:r>
            <a:r>
              <a:rPr lang="zh-CN" altLang="en-US" sz="1800" dirty="0">
                <a:solidFill>
                  <a:srgbClr val="CC0000"/>
                </a:solidFill>
                <a:latin typeface="+mn-ea"/>
              </a:rPr>
              <a:t>连接响应</a:t>
            </a:r>
            <a:endParaRPr lang="en-US" altLang="zh-CN" sz="1800" dirty="0">
              <a:solidFill>
                <a:srgbClr val="CC0000"/>
              </a:solidFill>
              <a:latin typeface="+mn-ea"/>
            </a:endParaRPr>
          </a:p>
        </p:txBody>
      </p:sp>
      <p:sp>
        <p:nvSpPr>
          <p:cNvPr id="95" name="Line 94"/>
          <p:cNvSpPr>
            <a:spLocks noChangeShapeType="1"/>
          </p:cNvSpPr>
          <p:nvPr/>
        </p:nvSpPr>
        <p:spPr bwMode="auto">
          <a:xfrm>
            <a:off x="5165725" y="4309318"/>
            <a:ext cx="2400300" cy="419100"/>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grpSp>
        <p:nvGrpSpPr>
          <p:cNvPr id="96" name="Group 97"/>
          <p:cNvGrpSpPr>
            <a:grpSpLocks/>
          </p:cNvGrpSpPr>
          <p:nvPr/>
        </p:nvGrpSpPr>
        <p:grpSpPr bwMode="auto">
          <a:xfrm>
            <a:off x="5378450" y="4293442"/>
            <a:ext cx="3794125" cy="366713"/>
            <a:chOff x="3212" y="2546"/>
            <a:chExt cx="2390" cy="231"/>
          </a:xfrm>
        </p:grpSpPr>
        <p:sp>
          <p:nvSpPr>
            <p:cNvPr id="97" name="Rectangle 96"/>
            <p:cNvSpPr>
              <a:spLocks noChangeArrowheads="1"/>
            </p:cNvSpPr>
            <p:nvPr/>
          </p:nvSpPr>
          <p:spPr bwMode="auto">
            <a:xfrm>
              <a:off x="3252" y="2628"/>
              <a:ext cx="2100" cy="114"/>
            </a:xfrm>
            <a:prstGeom prst="rect">
              <a:avLst/>
            </a:prstGeom>
            <a:solidFill>
              <a:schemeClr val="bg1"/>
            </a:solidFill>
            <a:ln w="9525">
              <a:noFill/>
              <a:miter lim="800000"/>
              <a:headEnd/>
              <a:tailEnd/>
            </a:ln>
          </p:spPr>
          <p:txBody>
            <a:bodyPr wrap="none" anchor="ctr"/>
            <a:lstStyle/>
            <a:p>
              <a:endParaRPr lang="zh-CN" altLang="zh-CN">
                <a:solidFill>
                  <a:srgbClr val="CC0000"/>
                </a:solidFill>
              </a:endParaRPr>
            </a:p>
          </p:txBody>
        </p:sp>
        <p:sp>
          <p:nvSpPr>
            <p:cNvPr id="98" name="Text Box 95"/>
            <p:cNvSpPr txBox="1">
              <a:spLocks noChangeArrowheads="1"/>
            </p:cNvSpPr>
            <p:nvPr/>
          </p:nvSpPr>
          <p:spPr bwMode="auto">
            <a:xfrm>
              <a:off x="3212" y="2546"/>
              <a:ext cx="2390" cy="231"/>
            </a:xfrm>
            <a:prstGeom prst="rect">
              <a:avLst/>
            </a:prstGeom>
            <a:noFill/>
            <a:ln w="9525">
              <a:noFill/>
              <a:miter lim="800000"/>
              <a:headEnd/>
              <a:tailEnd/>
            </a:ln>
          </p:spPr>
          <p:txBody>
            <a:bodyPr>
              <a:spAutoFit/>
            </a:bodyPr>
            <a:lstStyle/>
            <a:p>
              <a:r>
                <a:rPr lang="en-US" altLang="zh-CN" dirty="0">
                  <a:solidFill>
                    <a:srgbClr val="CC0000"/>
                  </a:solidFill>
                </a:rPr>
                <a:t>g</a:t>
              </a:r>
              <a:r>
                <a:rPr lang="en-US" altLang="zh-CN" sz="1800" dirty="0">
                  <a:solidFill>
                    <a:srgbClr val="CC0000"/>
                  </a:solidFill>
                </a:rPr>
                <a:t>et</a:t>
              </a:r>
              <a:r>
                <a:rPr lang="en-US" altLang="zh-CN" sz="1400" dirty="0">
                  <a:solidFill>
                    <a:srgbClr val="CC0000"/>
                  </a:solidFill>
                </a:rPr>
                <a:t> http://www.awl.com/kurose-ross</a:t>
              </a:r>
              <a:endParaRPr lang="en-US" altLang="zh-CN" dirty="0">
                <a:solidFill>
                  <a:srgbClr val="CC0000"/>
                </a:solidFill>
              </a:endParaRPr>
            </a:p>
          </p:txBody>
        </p:sp>
      </p:grpSp>
      <p:sp>
        <p:nvSpPr>
          <p:cNvPr id="99" name="Rectangle 99"/>
          <p:cNvSpPr>
            <a:spLocks noChangeArrowheads="1"/>
          </p:cNvSpPr>
          <p:nvPr/>
        </p:nvSpPr>
        <p:spPr bwMode="auto">
          <a:xfrm>
            <a:off x="5934075" y="4969718"/>
            <a:ext cx="919163" cy="295275"/>
          </a:xfrm>
          <a:prstGeom prst="rect">
            <a:avLst/>
          </a:prstGeom>
          <a:solidFill>
            <a:schemeClr val="bg1"/>
          </a:solidFill>
          <a:ln w="9525">
            <a:noFill/>
            <a:miter lim="800000"/>
            <a:headEnd/>
            <a:tailEnd/>
          </a:ln>
        </p:spPr>
        <p:txBody>
          <a:bodyPr wrap="none" anchor="ctr"/>
          <a:lstStyle/>
          <a:p>
            <a:endParaRPr lang="zh-CN" altLang="zh-CN">
              <a:solidFill>
                <a:srgbClr val="CC0000"/>
              </a:solidFill>
              <a:latin typeface="+mn-ea"/>
            </a:endParaRPr>
          </a:p>
        </p:txBody>
      </p:sp>
      <p:sp>
        <p:nvSpPr>
          <p:cNvPr id="100" name="Text Box 100"/>
          <p:cNvSpPr txBox="1">
            <a:spLocks noChangeArrowheads="1"/>
          </p:cNvSpPr>
          <p:nvPr/>
        </p:nvSpPr>
        <p:spPr bwMode="auto">
          <a:xfrm>
            <a:off x="5796136" y="4855418"/>
            <a:ext cx="1338828" cy="369332"/>
          </a:xfrm>
          <a:prstGeom prst="rect">
            <a:avLst/>
          </a:prstGeom>
          <a:noFill/>
          <a:ln w="9525">
            <a:noFill/>
            <a:miter lim="800000"/>
            <a:headEnd/>
            <a:tailEnd/>
          </a:ln>
        </p:spPr>
        <p:txBody>
          <a:bodyPr wrap="none">
            <a:spAutoFit/>
          </a:bodyPr>
          <a:lstStyle/>
          <a:p>
            <a:r>
              <a:rPr lang="en-US" altLang="zh-CN" dirty="0">
                <a:solidFill>
                  <a:srgbClr val="CC0000"/>
                </a:solidFill>
                <a:latin typeface="+mn-ea"/>
              </a:rPr>
              <a:t>&lt;</a:t>
            </a:r>
            <a:r>
              <a:rPr lang="zh-CN" altLang="en-US" dirty="0">
                <a:solidFill>
                  <a:srgbClr val="CC0000"/>
                </a:solidFill>
                <a:latin typeface="+mn-ea"/>
              </a:rPr>
              <a:t>网页文件</a:t>
            </a:r>
            <a:r>
              <a:rPr lang="en-US" altLang="zh-CN" dirty="0">
                <a:solidFill>
                  <a:srgbClr val="CC0000"/>
                </a:solidFill>
                <a:latin typeface="+mn-ea"/>
              </a:rPr>
              <a:t>&gt;</a:t>
            </a:r>
          </a:p>
        </p:txBody>
      </p:sp>
      <p:sp>
        <p:nvSpPr>
          <p:cNvPr id="101" name="Line 101"/>
          <p:cNvSpPr>
            <a:spLocks noChangeShapeType="1"/>
          </p:cNvSpPr>
          <p:nvPr/>
        </p:nvSpPr>
        <p:spPr bwMode="auto">
          <a:xfrm>
            <a:off x="4057650" y="2413843"/>
            <a:ext cx="0" cy="3573462"/>
          </a:xfrm>
          <a:prstGeom prst="line">
            <a:avLst/>
          </a:prstGeom>
          <a:noFill/>
          <a:ln w="19050">
            <a:solidFill>
              <a:schemeClr val="bg2"/>
            </a:solidFill>
            <a:round/>
            <a:headEnd/>
            <a:tailEnd type="triangle" w="med" len="med"/>
          </a:ln>
        </p:spPr>
        <p:txBody>
          <a:bodyPr wrap="none" anchor="ctr"/>
          <a:lstStyle/>
          <a:p>
            <a:endParaRPr lang="zh-CN" altLang="en-US">
              <a:latin typeface="+mn-ea"/>
            </a:endParaRPr>
          </a:p>
        </p:txBody>
      </p:sp>
      <p:grpSp>
        <p:nvGrpSpPr>
          <p:cNvPr id="102" name="Group 105"/>
          <p:cNvGrpSpPr>
            <a:grpSpLocks/>
          </p:cNvGrpSpPr>
          <p:nvPr/>
        </p:nvGrpSpPr>
        <p:grpSpPr bwMode="auto">
          <a:xfrm>
            <a:off x="3735388" y="5317380"/>
            <a:ext cx="720725" cy="400050"/>
            <a:chOff x="2198" y="3221"/>
            <a:chExt cx="454" cy="252"/>
          </a:xfrm>
        </p:grpSpPr>
        <p:sp>
          <p:nvSpPr>
            <p:cNvPr id="103" name="Rectangle 104"/>
            <p:cNvSpPr>
              <a:spLocks noChangeArrowheads="1"/>
            </p:cNvSpPr>
            <p:nvPr/>
          </p:nvSpPr>
          <p:spPr bwMode="auto">
            <a:xfrm>
              <a:off x="2244" y="3282"/>
              <a:ext cx="408" cy="162"/>
            </a:xfrm>
            <a:prstGeom prst="rect">
              <a:avLst/>
            </a:prstGeom>
            <a:solidFill>
              <a:schemeClr val="bg1"/>
            </a:solidFill>
            <a:ln w="9525">
              <a:noFill/>
              <a:miter lim="800000"/>
              <a:headEnd/>
              <a:tailEnd/>
            </a:ln>
          </p:spPr>
          <p:txBody>
            <a:bodyPr wrap="none" anchor="ctr"/>
            <a:lstStyle/>
            <a:p>
              <a:endParaRPr lang="zh-CN" altLang="zh-CN">
                <a:latin typeface="+mn-ea"/>
              </a:endParaRPr>
            </a:p>
          </p:txBody>
        </p:sp>
        <p:sp>
          <p:nvSpPr>
            <p:cNvPr id="104" name="Text Box 102"/>
            <p:cNvSpPr txBox="1">
              <a:spLocks noChangeArrowheads="1"/>
            </p:cNvSpPr>
            <p:nvPr/>
          </p:nvSpPr>
          <p:spPr bwMode="auto">
            <a:xfrm>
              <a:off x="2198" y="3221"/>
              <a:ext cx="439" cy="252"/>
            </a:xfrm>
            <a:prstGeom prst="rect">
              <a:avLst/>
            </a:prstGeom>
            <a:noFill/>
            <a:ln w="9525">
              <a:noFill/>
              <a:miter lim="800000"/>
              <a:headEnd/>
              <a:tailEnd/>
            </a:ln>
          </p:spPr>
          <p:txBody>
            <a:bodyPr wrap="none">
              <a:spAutoFit/>
            </a:bodyPr>
            <a:lstStyle/>
            <a:p>
              <a:r>
                <a:rPr lang="zh-CN" altLang="en-US" sz="2000" dirty="0">
                  <a:solidFill>
                    <a:schemeClr val="bg2"/>
                  </a:solidFill>
                  <a:latin typeface="+mn-ea"/>
                </a:rPr>
                <a:t>时间</a:t>
              </a:r>
              <a:endParaRPr lang="en-US" altLang="zh-CN" sz="2000" dirty="0">
                <a:solidFill>
                  <a:schemeClr val="bg2"/>
                </a:solidFill>
                <a:latin typeface="+mn-ea"/>
              </a:endParaRPr>
            </a:p>
          </p:txBody>
        </p:sp>
      </p:grpSp>
      <p:sp>
        <p:nvSpPr>
          <p:cNvPr id="105" name="Rectangle 52"/>
          <p:cNvSpPr>
            <a:spLocks noChangeArrowheads="1"/>
          </p:cNvSpPr>
          <p:nvPr/>
        </p:nvSpPr>
        <p:spPr bwMode="auto">
          <a:xfrm>
            <a:off x="5465763" y="3096468"/>
            <a:ext cx="1365250" cy="439737"/>
          </a:xfrm>
          <a:prstGeom prst="rect">
            <a:avLst/>
          </a:prstGeom>
          <a:solidFill>
            <a:schemeClr val="bg1"/>
          </a:solidFill>
          <a:ln w="9525">
            <a:noFill/>
            <a:miter lim="800000"/>
            <a:headEnd/>
            <a:tailEnd/>
          </a:ln>
        </p:spPr>
        <p:txBody>
          <a:bodyPr wrap="none" anchor="ctr"/>
          <a:lstStyle/>
          <a:p>
            <a:endParaRPr lang="zh-CN" altLang="zh-CN">
              <a:latin typeface="+mn-ea"/>
            </a:endParaRPr>
          </a:p>
        </p:txBody>
      </p:sp>
      <p:sp>
        <p:nvSpPr>
          <p:cNvPr id="106" name="Text Box 91"/>
          <p:cNvSpPr txBox="1">
            <a:spLocks noChangeArrowheads="1"/>
          </p:cNvSpPr>
          <p:nvPr/>
        </p:nvSpPr>
        <p:spPr bwMode="auto">
          <a:xfrm>
            <a:off x="5592716" y="3028205"/>
            <a:ext cx="1454244" cy="327782"/>
          </a:xfrm>
          <a:prstGeom prst="rect">
            <a:avLst/>
          </a:prstGeom>
          <a:noFill/>
          <a:ln w="9525">
            <a:noFill/>
            <a:miter lim="800000"/>
            <a:headEnd/>
            <a:tailEnd/>
          </a:ln>
        </p:spPr>
        <p:txBody>
          <a:bodyPr wrap="none">
            <a:spAutoFit/>
          </a:bodyPr>
          <a:lstStyle/>
          <a:p>
            <a:pPr algn="ctr">
              <a:lnSpc>
                <a:spcPct val="85000"/>
              </a:lnSpc>
            </a:pPr>
            <a:r>
              <a:rPr lang="en-US" altLang="zh-CN" sz="1800" dirty="0">
                <a:solidFill>
                  <a:srgbClr val="CC0000"/>
                </a:solidFill>
                <a:latin typeface="+mn-ea"/>
              </a:rPr>
              <a:t>TCP</a:t>
            </a:r>
            <a:r>
              <a:rPr lang="zh-CN" altLang="en-US" sz="1800" dirty="0">
                <a:solidFill>
                  <a:srgbClr val="CC0000"/>
                </a:solidFill>
                <a:latin typeface="+mn-ea"/>
              </a:rPr>
              <a:t>连接请求</a:t>
            </a:r>
            <a:endParaRPr lang="en-US" altLang="zh-CN" sz="1800" dirty="0">
              <a:solidFill>
                <a:srgbClr val="CC0000"/>
              </a:solidFill>
              <a:latin typeface="+mn-ea"/>
            </a:endParaRPr>
          </a:p>
        </p:txBody>
      </p:sp>
      <p:grpSp>
        <p:nvGrpSpPr>
          <p:cNvPr id="107" name="Group 57"/>
          <p:cNvGrpSpPr>
            <a:grpSpLocks/>
          </p:cNvGrpSpPr>
          <p:nvPr/>
        </p:nvGrpSpPr>
        <p:grpSpPr bwMode="auto">
          <a:xfrm>
            <a:off x="7412038" y="3128218"/>
            <a:ext cx="431800" cy="755650"/>
            <a:chOff x="4140" y="429"/>
            <a:chExt cx="1425" cy="2396"/>
          </a:xfrm>
        </p:grpSpPr>
        <p:sp>
          <p:nvSpPr>
            <p:cNvPr id="10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latin typeface="+mn-ea"/>
              </a:endParaRPr>
            </a:p>
          </p:txBody>
        </p:sp>
        <p:sp>
          <p:nvSpPr>
            <p:cNvPr id="10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latin typeface="+mn-ea"/>
              </a:endParaRPr>
            </a:p>
          </p:txBody>
        </p:sp>
        <p:sp>
          <p:nvSpPr>
            <p:cNvPr id="11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latin typeface="+mn-ea"/>
              </a:endParaRPr>
            </a:p>
          </p:txBody>
        </p:sp>
        <p:sp>
          <p:nvSpPr>
            <p:cNvPr id="11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sp>
          <p:nvSpPr>
            <p:cNvPr id="11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grpSp>
          <p:nvGrpSpPr>
            <p:cNvPr id="113" name="Group 63"/>
            <p:cNvGrpSpPr>
              <a:grpSpLocks/>
            </p:cNvGrpSpPr>
            <p:nvPr/>
          </p:nvGrpSpPr>
          <p:grpSpPr bwMode="auto">
            <a:xfrm>
              <a:off x="4749" y="668"/>
              <a:ext cx="581" cy="145"/>
              <a:chOff x="614" y="2568"/>
              <a:chExt cx="725" cy="139"/>
            </a:xfrm>
          </p:grpSpPr>
          <p:sp>
            <p:nvSpPr>
              <p:cNvPr id="138" name="AutoShape 64"/>
              <p:cNvSpPr>
                <a:spLocks noChangeArrowheads="1"/>
              </p:cNvSpPr>
              <p:nvPr/>
            </p:nvSpPr>
            <p:spPr bwMode="auto">
              <a:xfrm>
                <a:off x="612" y="2566"/>
                <a:ext cx="726" cy="140"/>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1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grpSp>
          <p:nvGrpSpPr>
            <p:cNvPr id="115" name="Group 67"/>
            <p:cNvGrpSpPr>
              <a:grpSpLocks/>
            </p:cNvGrpSpPr>
            <p:nvPr/>
          </p:nvGrpSpPr>
          <p:grpSpPr bwMode="auto">
            <a:xfrm>
              <a:off x="4747" y="994"/>
              <a:ext cx="581" cy="134"/>
              <a:chOff x="614" y="2568"/>
              <a:chExt cx="725" cy="139"/>
            </a:xfrm>
          </p:grpSpPr>
          <p:sp>
            <p:nvSpPr>
              <p:cNvPr id="136" name="AutoShape 68"/>
              <p:cNvSpPr>
                <a:spLocks noChangeArrowheads="1"/>
              </p:cNvSpPr>
              <p:nvPr/>
            </p:nvSpPr>
            <p:spPr bwMode="auto">
              <a:xfrm>
                <a:off x="615" y="2567"/>
                <a:ext cx="726" cy="141"/>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1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sp>
          <p:nvSpPr>
            <p:cNvPr id="11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grpSp>
          <p:nvGrpSpPr>
            <p:cNvPr id="118" name="Group 72"/>
            <p:cNvGrpSpPr>
              <a:grpSpLocks/>
            </p:cNvGrpSpPr>
            <p:nvPr/>
          </p:nvGrpSpPr>
          <p:grpSpPr bwMode="auto">
            <a:xfrm>
              <a:off x="4735" y="1627"/>
              <a:ext cx="582" cy="151"/>
              <a:chOff x="614" y="2568"/>
              <a:chExt cx="725" cy="139"/>
            </a:xfrm>
          </p:grpSpPr>
          <p:sp>
            <p:nvSpPr>
              <p:cNvPr id="134" name="AutoShape 73"/>
              <p:cNvSpPr>
                <a:spLocks noChangeArrowheads="1"/>
              </p:cNvSpPr>
              <p:nvPr/>
            </p:nvSpPr>
            <p:spPr bwMode="auto">
              <a:xfrm>
                <a:off x="617" y="2568"/>
                <a:ext cx="724" cy="139"/>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1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grpSp>
          <p:nvGrpSpPr>
            <p:cNvPr id="120" name="Group 76"/>
            <p:cNvGrpSpPr>
              <a:grpSpLocks/>
            </p:cNvGrpSpPr>
            <p:nvPr/>
          </p:nvGrpSpPr>
          <p:grpSpPr bwMode="auto">
            <a:xfrm>
              <a:off x="4739" y="1327"/>
              <a:ext cx="582" cy="139"/>
              <a:chOff x="614" y="2568"/>
              <a:chExt cx="725" cy="139"/>
            </a:xfrm>
          </p:grpSpPr>
          <p:sp>
            <p:nvSpPr>
              <p:cNvPr id="132" name="AutoShape 77"/>
              <p:cNvSpPr>
                <a:spLocks noChangeArrowheads="1"/>
              </p:cNvSpPr>
              <p:nvPr/>
            </p:nvSpPr>
            <p:spPr bwMode="auto">
              <a:xfrm>
                <a:off x="612" y="2566"/>
                <a:ext cx="724" cy="141"/>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2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latin typeface="+mn-ea"/>
              </a:endParaRPr>
            </a:p>
          </p:txBody>
        </p:sp>
        <p:sp>
          <p:nvSpPr>
            <p:cNvPr id="12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sp>
          <p:nvSpPr>
            <p:cNvPr id="12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sp>
          <p:nvSpPr>
            <p:cNvPr id="124" name="Oval 82"/>
            <p:cNvSpPr>
              <a:spLocks noChangeArrowheads="1"/>
            </p:cNvSpPr>
            <p:nvPr/>
          </p:nvSpPr>
          <p:spPr bwMode="auto">
            <a:xfrm>
              <a:off x="5518" y="2609"/>
              <a:ext cx="47" cy="101"/>
            </a:xfrm>
            <a:prstGeom prst="ellipse">
              <a:avLst/>
            </a:prstGeom>
            <a:solidFill>
              <a:srgbClr val="333333"/>
            </a:solidFill>
            <a:ln w="9525">
              <a:noFill/>
              <a:round/>
              <a:headEnd/>
              <a:tailEnd/>
            </a:ln>
          </p:spPr>
          <p:txBody>
            <a:bodyPr wrap="none" anchor="ctr"/>
            <a:lstStyle/>
            <a:p>
              <a:endParaRPr lang="zh-CN" altLang="zh-CN">
                <a:latin typeface="+mn-ea"/>
              </a:endParaRPr>
            </a:p>
          </p:txBody>
        </p:sp>
        <p:sp>
          <p:nvSpPr>
            <p:cNvPr id="12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latin typeface="+mn-ea"/>
              </a:endParaRPr>
            </a:p>
          </p:txBody>
        </p:sp>
        <p:sp>
          <p:nvSpPr>
            <p:cNvPr id="12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latin typeface="+mn-ea"/>
              </a:endParaRPr>
            </a:p>
          </p:txBody>
        </p:sp>
        <p:sp>
          <p:nvSpPr>
            <p:cNvPr id="12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latin typeface="+mn-ea"/>
              </a:endParaRPr>
            </a:p>
          </p:txBody>
        </p:sp>
        <p:sp>
          <p:nvSpPr>
            <p:cNvPr id="128" name="Oval 86"/>
            <p:cNvSpPr>
              <a:spLocks noChangeArrowheads="1"/>
            </p:cNvSpPr>
            <p:nvPr/>
          </p:nvSpPr>
          <p:spPr bwMode="auto">
            <a:xfrm>
              <a:off x="4308" y="2382"/>
              <a:ext cx="157" cy="146"/>
            </a:xfrm>
            <a:prstGeom prst="ellipse">
              <a:avLst/>
            </a:prstGeom>
            <a:solidFill>
              <a:srgbClr val="33CC33"/>
            </a:solidFill>
            <a:ln w="9525">
              <a:noFill/>
              <a:round/>
              <a:headEnd/>
              <a:tailEnd/>
            </a:ln>
          </p:spPr>
          <p:txBody>
            <a:bodyPr wrap="none" anchor="ctr"/>
            <a:lstStyle/>
            <a:p>
              <a:endParaRPr lang="zh-CN" altLang="zh-CN">
                <a:latin typeface="+mn-ea"/>
              </a:endParaRPr>
            </a:p>
          </p:txBody>
        </p:sp>
        <p:sp>
          <p:nvSpPr>
            <p:cNvPr id="129" name="Oval 87"/>
            <p:cNvSpPr>
              <a:spLocks noChangeArrowheads="1"/>
            </p:cNvSpPr>
            <p:nvPr/>
          </p:nvSpPr>
          <p:spPr bwMode="auto">
            <a:xfrm>
              <a:off x="4486" y="2382"/>
              <a:ext cx="162" cy="146"/>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latin typeface="+mn-ea"/>
              </a:endParaRPr>
            </a:p>
          </p:txBody>
        </p:sp>
        <p:sp>
          <p:nvSpPr>
            <p:cNvPr id="130" name="Oval 88"/>
            <p:cNvSpPr>
              <a:spLocks noChangeArrowheads="1"/>
            </p:cNvSpPr>
            <p:nvPr/>
          </p:nvSpPr>
          <p:spPr bwMode="auto">
            <a:xfrm>
              <a:off x="4664" y="2382"/>
              <a:ext cx="157" cy="141"/>
            </a:xfrm>
            <a:prstGeom prst="ellipse">
              <a:avLst/>
            </a:prstGeom>
            <a:solidFill>
              <a:srgbClr val="33CC33"/>
            </a:solidFill>
            <a:ln w="9525">
              <a:noFill/>
              <a:round/>
              <a:headEnd/>
              <a:tailEnd/>
            </a:ln>
          </p:spPr>
          <p:txBody>
            <a:bodyPr wrap="none" anchor="ctr"/>
            <a:lstStyle/>
            <a:p>
              <a:endParaRPr lang="zh-CN" altLang="zh-CN">
                <a:latin typeface="+mn-ea"/>
              </a:endParaRPr>
            </a:p>
          </p:txBody>
        </p:sp>
        <p:sp>
          <p:nvSpPr>
            <p:cNvPr id="13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p>
              <a:endParaRPr lang="zh-CN" altLang="zh-CN">
                <a:latin typeface="+mn-ea"/>
              </a:endParaRPr>
            </a:p>
          </p:txBody>
        </p:sp>
      </p:grpSp>
      <p:grpSp>
        <p:nvGrpSpPr>
          <p:cNvPr id="140" name="Group 90"/>
          <p:cNvGrpSpPr>
            <a:grpSpLocks/>
          </p:cNvGrpSpPr>
          <p:nvPr/>
        </p:nvGrpSpPr>
        <p:grpSpPr bwMode="auto">
          <a:xfrm>
            <a:off x="4275138" y="2685305"/>
            <a:ext cx="893762" cy="828675"/>
            <a:chOff x="-44" y="1473"/>
            <a:chExt cx="981" cy="1105"/>
          </a:xfrm>
        </p:grpSpPr>
        <p:pic>
          <p:nvPicPr>
            <p:cNvPr id="141" name="Picture 91" descr="desktop_computer_stylized_medium"/>
            <p:cNvPicPr>
              <a:picLocks noChangeAspect="1" noChangeArrowheads="1"/>
            </p:cNvPicPr>
            <p:nvPr/>
          </p:nvPicPr>
          <p:blipFill>
            <a:blip r:embed="rId4" cstate="print"/>
            <a:srcRect/>
            <a:stretch>
              <a:fillRect/>
            </a:stretch>
          </p:blipFill>
          <p:spPr bwMode="auto">
            <a:xfrm flipH="1">
              <a:off x="-44" y="1473"/>
              <a:ext cx="981" cy="1105"/>
            </a:xfrm>
            <a:prstGeom prst="rect">
              <a:avLst/>
            </a:prstGeom>
            <a:noFill/>
            <a:ln w="9525">
              <a:noFill/>
              <a:miter lim="800000"/>
              <a:headEnd/>
              <a:tailEnd/>
            </a:ln>
          </p:spPr>
        </p:pic>
        <p:sp>
          <p:nvSpPr>
            <p:cNvPr id="142"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latin typeface="+mn-ea"/>
              </a:endParaRPr>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solidFill>
                  <a:srgbClr val="C00000"/>
                </a:solidFill>
              </a:rPr>
              <a:t>1.2 </a:t>
            </a:r>
            <a:r>
              <a:rPr lang="zh-CN" altLang="en-US" sz="2800" dirty="0">
                <a:solidFill>
                  <a:srgbClr val="C00000"/>
                </a:solidFill>
              </a:rPr>
              <a:t>网络边缘</a:t>
            </a:r>
            <a:endParaRPr lang="en-US" altLang="zh-CN" sz="2800" dirty="0">
              <a:solidFill>
                <a:srgbClr val="C00000"/>
              </a:solidFill>
            </a:endParaRPr>
          </a:p>
          <a:p>
            <a:pPr lvl="1"/>
            <a:r>
              <a:rPr lang="zh-CN" altLang="en-US" sz="2400" dirty="0">
                <a:solidFill>
                  <a:srgbClr val="C00000"/>
                </a:solidFill>
              </a:rPr>
              <a:t>终端系统、接入网络、网络链路</a:t>
            </a:r>
            <a:endParaRPr lang="en-US" altLang="zh-CN" sz="2400" dirty="0">
              <a:solidFill>
                <a:srgbClr val="C00000"/>
              </a:solidFill>
            </a:endParaRPr>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12</a:t>
            </a:fld>
            <a:endParaRPr lang="zh-CN" alt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细分的网络结构</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13</a:t>
            </a:fld>
            <a:endParaRPr lang="zh-CN" altLang="en-US"/>
          </a:p>
        </p:txBody>
      </p:sp>
      <p:grpSp>
        <p:nvGrpSpPr>
          <p:cNvPr id="5" name="Group 2"/>
          <p:cNvGrpSpPr>
            <a:grpSpLocks/>
          </p:cNvGrpSpPr>
          <p:nvPr/>
        </p:nvGrpSpPr>
        <p:grpSpPr bwMode="auto">
          <a:xfrm>
            <a:off x="5202238" y="1978744"/>
            <a:ext cx="3645729" cy="4612368"/>
            <a:chOff x="5202238" y="1384300"/>
            <a:chExt cx="3645729" cy="4612368"/>
          </a:xfrm>
        </p:grpSpPr>
        <p:sp>
          <p:nvSpPr>
            <p:cNvPr id="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9" name="Group 666"/>
            <p:cNvGrpSpPr>
              <a:grpSpLocks/>
            </p:cNvGrpSpPr>
            <p:nvPr/>
          </p:nvGrpSpPr>
          <p:grpSpPr bwMode="auto">
            <a:xfrm>
              <a:off x="5329977" y="2980450"/>
              <a:ext cx="1458912" cy="933450"/>
              <a:chOff x="2889" y="1631"/>
              <a:chExt cx="980" cy="743"/>
            </a:xfrm>
          </p:grpSpPr>
          <p:sp>
            <p:nvSpPr>
              <p:cNvPr id="616"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617"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8"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9"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20"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21"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3"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24"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61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9" name="Group 741"/>
              <p:cNvGrpSpPr>
                <a:grpSpLocks/>
              </p:cNvGrpSpPr>
              <p:nvPr/>
            </p:nvGrpSpPr>
            <p:grpSpPr bwMode="auto">
              <a:xfrm>
                <a:off x="4383" y="1488"/>
                <a:ext cx="138" cy="33"/>
                <a:chOff x="2468" y="1332"/>
                <a:chExt cx="310" cy="60"/>
              </a:xfrm>
            </p:grpSpPr>
            <p:sp>
              <p:nvSpPr>
                <p:cNvPr id="61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11"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1" name="Group 750"/>
              <p:cNvGrpSpPr>
                <a:grpSpLocks/>
              </p:cNvGrpSpPr>
              <p:nvPr/>
            </p:nvGrpSpPr>
            <p:grpSpPr bwMode="auto">
              <a:xfrm>
                <a:off x="4383" y="1488"/>
                <a:ext cx="138" cy="33"/>
                <a:chOff x="2468" y="1332"/>
                <a:chExt cx="310" cy="60"/>
              </a:xfrm>
            </p:grpSpPr>
            <p:sp>
              <p:nvSpPr>
                <p:cNvPr id="60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3"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64"/>
            <p:cNvGrpSpPr>
              <a:grpSpLocks/>
            </p:cNvGrpSpPr>
            <p:nvPr/>
          </p:nvGrpSpPr>
          <p:grpSpPr bwMode="auto">
            <a:xfrm>
              <a:off x="7689850" y="2393950"/>
              <a:ext cx="390525" cy="174625"/>
              <a:chOff x="4334" y="1470"/>
              <a:chExt cx="246" cy="107"/>
            </a:xfrm>
          </p:grpSpPr>
          <p:sp>
            <p:nvSpPr>
              <p:cNvPr id="5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93" name="Group 768"/>
              <p:cNvGrpSpPr>
                <a:grpSpLocks/>
              </p:cNvGrpSpPr>
              <p:nvPr/>
            </p:nvGrpSpPr>
            <p:grpSpPr bwMode="auto">
              <a:xfrm>
                <a:off x="4383" y="1488"/>
                <a:ext cx="138" cy="33"/>
                <a:chOff x="2468" y="1332"/>
                <a:chExt cx="310" cy="60"/>
              </a:xfrm>
            </p:grpSpPr>
            <p:sp>
              <p:nvSpPr>
                <p:cNvPr id="59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95"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2"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53" name="Group 801"/>
            <p:cNvGrpSpPr>
              <a:grpSpLocks/>
            </p:cNvGrpSpPr>
            <p:nvPr/>
          </p:nvGrpSpPr>
          <p:grpSpPr bwMode="auto">
            <a:xfrm>
              <a:off x="7591425" y="4806950"/>
              <a:ext cx="622300" cy="244475"/>
              <a:chOff x="4334" y="1470"/>
              <a:chExt cx="246" cy="107"/>
            </a:xfrm>
          </p:grpSpPr>
          <p:sp>
            <p:nvSpPr>
              <p:cNvPr id="5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85" name="Group 805"/>
              <p:cNvGrpSpPr>
                <a:grpSpLocks/>
              </p:cNvGrpSpPr>
              <p:nvPr/>
            </p:nvGrpSpPr>
            <p:grpSpPr bwMode="auto">
              <a:xfrm>
                <a:off x="4383" y="1488"/>
                <a:ext cx="138" cy="33"/>
                <a:chOff x="2468" y="1332"/>
                <a:chExt cx="310" cy="60"/>
              </a:xfrm>
            </p:grpSpPr>
            <p:sp>
              <p:nvSpPr>
                <p:cNvPr id="58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87"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4" name="Group 810"/>
            <p:cNvGrpSpPr>
              <a:grpSpLocks/>
            </p:cNvGrpSpPr>
            <p:nvPr/>
          </p:nvGrpSpPr>
          <p:grpSpPr bwMode="auto">
            <a:xfrm>
              <a:off x="6965950" y="4508500"/>
              <a:ext cx="622300" cy="244475"/>
              <a:chOff x="4334" y="1470"/>
              <a:chExt cx="246" cy="107"/>
            </a:xfrm>
          </p:grpSpPr>
          <p:sp>
            <p:nvSpPr>
              <p:cNvPr id="5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77" name="Group 814"/>
              <p:cNvGrpSpPr>
                <a:grpSpLocks/>
              </p:cNvGrpSpPr>
              <p:nvPr/>
            </p:nvGrpSpPr>
            <p:grpSpPr bwMode="auto">
              <a:xfrm>
                <a:off x="4383" y="1488"/>
                <a:ext cx="138" cy="33"/>
                <a:chOff x="2468" y="1332"/>
                <a:chExt cx="310" cy="60"/>
              </a:xfrm>
            </p:grpSpPr>
            <p:sp>
              <p:nvSpPr>
                <p:cNvPr id="58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9"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9"/>
            <p:cNvGrpSpPr>
              <a:grpSpLocks/>
            </p:cNvGrpSpPr>
            <p:nvPr/>
          </p:nvGrpSpPr>
          <p:grpSpPr bwMode="auto">
            <a:xfrm>
              <a:off x="6242050" y="4851400"/>
              <a:ext cx="622300" cy="244475"/>
              <a:chOff x="4334" y="1470"/>
              <a:chExt cx="246" cy="107"/>
            </a:xfrm>
          </p:grpSpPr>
          <p:sp>
            <p:nvSpPr>
              <p:cNvPr id="5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9" name="Group 823"/>
              <p:cNvGrpSpPr>
                <a:grpSpLocks/>
              </p:cNvGrpSpPr>
              <p:nvPr/>
            </p:nvGrpSpPr>
            <p:grpSpPr bwMode="auto">
              <a:xfrm>
                <a:off x="4383" y="1488"/>
                <a:ext cx="138" cy="33"/>
                <a:chOff x="2468" y="1332"/>
                <a:chExt cx="310" cy="60"/>
              </a:xfrm>
            </p:grpSpPr>
            <p:sp>
              <p:nvSpPr>
                <p:cNvPr id="57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1"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28"/>
            <p:cNvGrpSpPr>
              <a:grpSpLocks/>
            </p:cNvGrpSpPr>
            <p:nvPr/>
          </p:nvGrpSpPr>
          <p:grpSpPr bwMode="auto">
            <a:xfrm>
              <a:off x="6051550" y="3644900"/>
              <a:ext cx="390525" cy="171450"/>
              <a:chOff x="4334" y="1470"/>
              <a:chExt cx="246" cy="107"/>
            </a:xfrm>
          </p:grpSpPr>
          <p:sp>
            <p:nvSpPr>
              <p:cNvPr id="5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1" name="Group 832"/>
              <p:cNvGrpSpPr>
                <a:grpSpLocks/>
              </p:cNvGrpSpPr>
              <p:nvPr/>
            </p:nvGrpSpPr>
            <p:grpSpPr bwMode="auto">
              <a:xfrm>
                <a:off x="4383" y="1488"/>
                <a:ext cx="138" cy="33"/>
                <a:chOff x="2468" y="1332"/>
                <a:chExt cx="310" cy="60"/>
              </a:xfrm>
            </p:grpSpPr>
            <p:sp>
              <p:nvSpPr>
                <p:cNvPr id="56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63"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7" name="Group 846"/>
            <p:cNvGrpSpPr>
              <a:grpSpLocks/>
            </p:cNvGrpSpPr>
            <p:nvPr/>
          </p:nvGrpSpPr>
          <p:grpSpPr bwMode="auto">
            <a:xfrm>
              <a:off x="6138863" y="1989138"/>
              <a:ext cx="282575" cy="477837"/>
              <a:chOff x="3748" y="1253"/>
              <a:chExt cx="178" cy="301"/>
            </a:xfrm>
          </p:grpSpPr>
          <p:sp>
            <p:nvSpPr>
              <p:cNvPr id="54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54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54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54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54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54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54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54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55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55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55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55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55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55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55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55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5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5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 name="Group 919"/>
            <p:cNvGrpSpPr>
              <a:grpSpLocks/>
            </p:cNvGrpSpPr>
            <p:nvPr/>
          </p:nvGrpSpPr>
          <p:grpSpPr bwMode="auto">
            <a:xfrm flipH="1">
              <a:off x="5775325" y="4533900"/>
              <a:ext cx="414338" cy="373063"/>
              <a:chOff x="2839" y="3501"/>
              <a:chExt cx="755" cy="803"/>
            </a:xfrm>
          </p:grpSpPr>
          <p:pic>
            <p:nvPicPr>
              <p:cNvPr id="540"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54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1" name="Group 922"/>
            <p:cNvGrpSpPr>
              <a:grpSpLocks/>
            </p:cNvGrpSpPr>
            <p:nvPr/>
          </p:nvGrpSpPr>
          <p:grpSpPr bwMode="auto">
            <a:xfrm flipH="1">
              <a:off x="5457825" y="4954588"/>
              <a:ext cx="482600" cy="406400"/>
              <a:chOff x="2839" y="3501"/>
              <a:chExt cx="755" cy="803"/>
            </a:xfrm>
          </p:grpSpPr>
          <p:pic>
            <p:nvPicPr>
              <p:cNvPr id="538"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53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925"/>
            <p:cNvGrpSpPr>
              <a:grpSpLocks/>
            </p:cNvGrpSpPr>
            <p:nvPr/>
          </p:nvGrpSpPr>
          <p:grpSpPr bwMode="auto">
            <a:xfrm flipH="1">
              <a:off x="5935663" y="5256213"/>
              <a:ext cx="427037" cy="349250"/>
              <a:chOff x="2839" y="3501"/>
              <a:chExt cx="755" cy="803"/>
            </a:xfrm>
          </p:grpSpPr>
          <p:pic>
            <p:nvPicPr>
              <p:cNvPr id="536"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928"/>
            <p:cNvGrpSpPr>
              <a:grpSpLocks/>
            </p:cNvGrpSpPr>
            <p:nvPr/>
          </p:nvGrpSpPr>
          <p:grpSpPr bwMode="auto">
            <a:xfrm>
              <a:off x="6550025" y="5238750"/>
              <a:ext cx="427038" cy="350838"/>
              <a:chOff x="2839" y="3501"/>
              <a:chExt cx="755" cy="803"/>
            </a:xfrm>
          </p:grpSpPr>
          <p:pic>
            <p:nvPicPr>
              <p:cNvPr id="534"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4" name="Picture 933" descr="iphone_stylized_small"/>
            <p:cNvPicPr>
              <a:picLocks noChangeAspect="1" noChangeArrowheads="1"/>
            </p:cNvPicPr>
            <p:nvPr/>
          </p:nvPicPr>
          <p:blipFill>
            <a:blip r:embed="rId6" cstate="print"/>
            <a:srcRect/>
            <a:stretch>
              <a:fillRect/>
            </a:stretch>
          </p:blipFill>
          <p:spPr bwMode="auto">
            <a:xfrm>
              <a:off x="5773010" y="1604047"/>
              <a:ext cx="136841" cy="327941"/>
            </a:xfrm>
            <a:prstGeom prst="rect">
              <a:avLst/>
            </a:prstGeom>
            <a:noFill/>
            <a:ln w="9525">
              <a:noFill/>
              <a:miter lim="800000"/>
              <a:headEnd/>
              <a:tailEnd/>
            </a:ln>
          </p:spPr>
        </p:pic>
        <p:pic>
          <p:nvPicPr>
            <p:cNvPr id="65" name="Picture 934" descr="antenna_radiation_stylized"/>
            <p:cNvPicPr>
              <a:picLocks noChangeAspect="1" noChangeArrowheads="1"/>
            </p:cNvPicPr>
            <p:nvPr/>
          </p:nvPicPr>
          <p:blipFill>
            <a:blip r:embed="rId7" cstate="print"/>
            <a:srcRect/>
            <a:stretch>
              <a:fillRect/>
            </a:stretch>
          </p:blipFill>
          <p:spPr bwMode="auto">
            <a:xfrm>
              <a:off x="5618163" y="1558925"/>
              <a:ext cx="415925" cy="88633"/>
            </a:xfrm>
            <a:prstGeom prst="rect">
              <a:avLst/>
            </a:prstGeom>
            <a:noFill/>
            <a:ln w="9525">
              <a:noFill/>
              <a:miter lim="800000"/>
              <a:headEnd/>
              <a:tailEnd/>
            </a:ln>
          </p:spPr>
        </p:pic>
        <p:pic>
          <p:nvPicPr>
            <p:cNvPr id="66"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67" name="Group 938"/>
            <p:cNvGrpSpPr>
              <a:grpSpLocks/>
            </p:cNvGrpSpPr>
            <p:nvPr/>
          </p:nvGrpSpPr>
          <p:grpSpPr bwMode="auto">
            <a:xfrm>
              <a:off x="8240713" y="5002213"/>
              <a:ext cx="227012" cy="481012"/>
              <a:chOff x="4140" y="429"/>
              <a:chExt cx="1425" cy="2396"/>
            </a:xfrm>
          </p:grpSpPr>
          <p:sp>
            <p:nvSpPr>
              <p:cNvPr id="50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0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0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7" name="Group 944"/>
              <p:cNvGrpSpPr>
                <a:grpSpLocks/>
              </p:cNvGrpSpPr>
              <p:nvPr/>
            </p:nvGrpSpPr>
            <p:grpSpPr bwMode="auto">
              <a:xfrm>
                <a:off x="4749" y="668"/>
                <a:ext cx="581" cy="145"/>
                <a:chOff x="614" y="2568"/>
                <a:chExt cx="725" cy="139"/>
              </a:xfrm>
            </p:grpSpPr>
            <p:sp>
              <p:nvSpPr>
                <p:cNvPr id="532"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0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9" name="Group 948"/>
              <p:cNvGrpSpPr>
                <a:grpSpLocks/>
              </p:cNvGrpSpPr>
              <p:nvPr/>
            </p:nvGrpSpPr>
            <p:grpSpPr bwMode="auto">
              <a:xfrm>
                <a:off x="4747" y="994"/>
                <a:ext cx="581" cy="134"/>
                <a:chOff x="614" y="2568"/>
                <a:chExt cx="725" cy="139"/>
              </a:xfrm>
            </p:grpSpPr>
            <p:sp>
              <p:nvSpPr>
                <p:cNvPr id="530"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1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12" name="Group 953"/>
              <p:cNvGrpSpPr>
                <a:grpSpLocks/>
              </p:cNvGrpSpPr>
              <p:nvPr/>
            </p:nvGrpSpPr>
            <p:grpSpPr bwMode="auto">
              <a:xfrm>
                <a:off x="4735" y="1627"/>
                <a:ext cx="582" cy="151"/>
                <a:chOff x="614" y="2568"/>
                <a:chExt cx="725" cy="139"/>
              </a:xfrm>
            </p:grpSpPr>
            <p:sp>
              <p:nvSpPr>
                <p:cNvPr id="528"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14" name="Group 957"/>
              <p:cNvGrpSpPr>
                <a:grpSpLocks/>
              </p:cNvGrpSpPr>
              <p:nvPr/>
            </p:nvGrpSpPr>
            <p:grpSpPr bwMode="auto">
              <a:xfrm>
                <a:off x="4739" y="1327"/>
                <a:ext cx="582" cy="139"/>
                <a:chOff x="614" y="2568"/>
                <a:chExt cx="725" cy="139"/>
              </a:xfrm>
            </p:grpSpPr>
            <p:sp>
              <p:nvSpPr>
                <p:cNvPr id="526"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51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8"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51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52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52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522"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3"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24"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8" name="Group 971"/>
            <p:cNvGrpSpPr>
              <a:grpSpLocks/>
            </p:cNvGrpSpPr>
            <p:nvPr/>
          </p:nvGrpSpPr>
          <p:grpSpPr bwMode="auto">
            <a:xfrm>
              <a:off x="7924800" y="5303838"/>
              <a:ext cx="227013" cy="481012"/>
              <a:chOff x="4140" y="429"/>
              <a:chExt cx="1425" cy="2396"/>
            </a:xfrm>
          </p:grpSpPr>
          <p:sp>
            <p:nvSpPr>
              <p:cNvPr id="47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7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7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7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7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5" name="Group 977"/>
              <p:cNvGrpSpPr>
                <a:grpSpLocks/>
              </p:cNvGrpSpPr>
              <p:nvPr/>
            </p:nvGrpSpPr>
            <p:grpSpPr bwMode="auto">
              <a:xfrm>
                <a:off x="4749" y="668"/>
                <a:ext cx="581" cy="145"/>
                <a:chOff x="614" y="2568"/>
                <a:chExt cx="725" cy="139"/>
              </a:xfrm>
            </p:grpSpPr>
            <p:sp>
              <p:nvSpPr>
                <p:cNvPr id="500"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0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7" name="Group 981"/>
              <p:cNvGrpSpPr>
                <a:grpSpLocks/>
              </p:cNvGrpSpPr>
              <p:nvPr/>
            </p:nvGrpSpPr>
            <p:grpSpPr bwMode="auto">
              <a:xfrm>
                <a:off x="4747" y="994"/>
                <a:ext cx="581" cy="134"/>
                <a:chOff x="614" y="2568"/>
                <a:chExt cx="725" cy="139"/>
              </a:xfrm>
            </p:grpSpPr>
            <p:sp>
              <p:nvSpPr>
                <p:cNvPr id="498"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7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80" name="Group 986"/>
              <p:cNvGrpSpPr>
                <a:grpSpLocks/>
              </p:cNvGrpSpPr>
              <p:nvPr/>
            </p:nvGrpSpPr>
            <p:grpSpPr bwMode="auto">
              <a:xfrm>
                <a:off x="4735" y="1627"/>
                <a:ext cx="582" cy="151"/>
                <a:chOff x="614" y="2568"/>
                <a:chExt cx="725" cy="139"/>
              </a:xfrm>
            </p:grpSpPr>
            <p:sp>
              <p:nvSpPr>
                <p:cNvPr id="496"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82" name="Group 990"/>
              <p:cNvGrpSpPr>
                <a:grpSpLocks/>
              </p:cNvGrpSpPr>
              <p:nvPr/>
            </p:nvGrpSpPr>
            <p:grpSpPr bwMode="auto">
              <a:xfrm>
                <a:off x="4739" y="1327"/>
                <a:ext cx="582" cy="139"/>
                <a:chOff x="614" y="2568"/>
                <a:chExt cx="725" cy="139"/>
              </a:xfrm>
            </p:grpSpPr>
            <p:sp>
              <p:nvSpPr>
                <p:cNvPr id="494"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8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6"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8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8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8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90"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1"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2"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69" name="Picture 1005" descr="antenna_stylized"/>
            <p:cNvPicPr>
              <a:picLocks noChangeAspect="1" noChangeArrowheads="1"/>
            </p:cNvPicPr>
            <p:nvPr/>
          </p:nvPicPr>
          <p:blipFill>
            <a:blip r:embed="rId8" cstate="print"/>
            <a:srcRect/>
            <a:stretch>
              <a:fillRect/>
            </a:stretch>
          </p:blipFill>
          <p:spPr bwMode="auto">
            <a:xfrm>
              <a:off x="5302250" y="2043113"/>
              <a:ext cx="530703" cy="223755"/>
            </a:xfrm>
            <a:prstGeom prst="rect">
              <a:avLst/>
            </a:prstGeom>
            <a:noFill/>
            <a:ln w="9525">
              <a:noFill/>
              <a:miter lim="800000"/>
              <a:headEnd/>
              <a:tailEnd/>
            </a:ln>
          </p:spPr>
        </p:pic>
        <p:pic>
          <p:nvPicPr>
            <p:cNvPr id="70" name="Picture 1006" descr="laptop_keyboard"/>
            <p:cNvPicPr>
              <a:picLocks noChangeAspect="1" noChangeArrowheads="1"/>
            </p:cNvPicPr>
            <p:nvPr/>
          </p:nvPicPr>
          <p:blipFill>
            <a:blip r:embed="rId9"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7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p:cNvPicPr>
              <a:picLocks noChangeAspect="1" noChangeArrowheads="1"/>
            </p:cNvPicPr>
            <p:nvPr/>
          </p:nvPicPr>
          <p:blipFill>
            <a:blip r:embed="rId10" cstate="print"/>
            <a:srcRect/>
            <a:stretch>
              <a:fillRect/>
            </a:stretch>
          </p:blipFill>
          <p:spPr bwMode="auto">
            <a:xfrm>
              <a:off x="5490187" y="2142157"/>
              <a:ext cx="319785" cy="189428"/>
            </a:xfrm>
            <a:prstGeom prst="rect">
              <a:avLst/>
            </a:prstGeom>
            <a:noFill/>
            <a:ln w="9525">
              <a:noFill/>
              <a:miter lim="800000"/>
              <a:headEnd/>
              <a:tailEnd/>
            </a:ln>
          </p:spPr>
        </p:pic>
        <p:sp>
          <p:nvSpPr>
            <p:cNvPr id="7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015"/>
            <p:cNvGrpSpPr>
              <a:grpSpLocks/>
            </p:cNvGrpSpPr>
            <p:nvPr/>
          </p:nvGrpSpPr>
          <p:grpSpPr bwMode="auto">
            <a:xfrm>
              <a:off x="5464285" y="2358039"/>
              <a:ext cx="98740" cy="36846"/>
              <a:chOff x="1740" y="2642"/>
              <a:chExt cx="752" cy="327"/>
            </a:xfrm>
          </p:grpSpPr>
          <p:sp>
            <p:nvSpPr>
              <p:cNvPr id="46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6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86"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5" name="Group 1039"/>
            <p:cNvGrpSpPr>
              <a:grpSpLocks/>
            </p:cNvGrpSpPr>
            <p:nvPr/>
          </p:nvGrpSpPr>
          <p:grpSpPr bwMode="auto">
            <a:xfrm>
              <a:off x="7019925" y="5800725"/>
              <a:ext cx="87313" cy="38100"/>
              <a:chOff x="1740" y="2642"/>
              <a:chExt cx="752" cy="327"/>
            </a:xfrm>
          </p:grpSpPr>
          <p:sp>
            <p:nvSpPr>
              <p:cNvPr id="45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02" name="Group 2"/>
            <p:cNvGrpSpPr>
              <a:grpSpLocks/>
            </p:cNvGrpSpPr>
            <p:nvPr/>
          </p:nvGrpSpPr>
          <p:grpSpPr bwMode="auto">
            <a:xfrm>
              <a:off x="5607050" y="3182938"/>
              <a:ext cx="317500" cy="246062"/>
              <a:chOff x="5581650" y="3128963"/>
              <a:chExt cx="423863" cy="320675"/>
            </a:xfrm>
          </p:grpSpPr>
          <p:pic>
            <p:nvPicPr>
              <p:cNvPr id="436"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43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43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44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44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44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44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44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445" name="Group 1063"/>
              <p:cNvGrpSpPr>
                <a:grpSpLocks/>
              </p:cNvGrpSpPr>
              <p:nvPr/>
            </p:nvGrpSpPr>
            <p:grpSpPr bwMode="auto">
              <a:xfrm>
                <a:off x="5695950" y="3355975"/>
                <a:ext cx="80963" cy="38100"/>
                <a:chOff x="1740" y="2642"/>
                <a:chExt cx="752" cy="327"/>
              </a:xfrm>
            </p:grpSpPr>
            <p:sp>
              <p:nvSpPr>
                <p:cNvPr id="45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5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5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5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5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44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44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4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44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45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5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03" name="Picture 1077" descr="desktop_computer_stylized_medium"/>
            <p:cNvPicPr>
              <a:picLocks noChangeAspect="1" noChangeArrowheads="1"/>
            </p:cNvPicPr>
            <p:nvPr/>
          </p:nvPicPr>
          <p:blipFill>
            <a:blip r:embed="rId15" cstate="print"/>
            <a:srcRect/>
            <a:stretch>
              <a:fillRect/>
            </a:stretch>
          </p:blipFill>
          <p:spPr bwMode="auto">
            <a:xfrm flipH="1">
              <a:off x="6156325" y="3300413"/>
              <a:ext cx="342900" cy="334962"/>
            </a:xfrm>
            <a:prstGeom prst="rect">
              <a:avLst/>
            </a:prstGeom>
            <a:noFill/>
            <a:ln w="9525">
              <a:noFill/>
              <a:miter lim="800000"/>
              <a:headEnd/>
              <a:tailEnd/>
            </a:ln>
          </p:spPr>
        </p:pic>
        <p:sp>
          <p:nvSpPr>
            <p:cNvPr id="10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05"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0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4" name="Group 1090"/>
            <p:cNvGrpSpPr>
              <a:grpSpLocks/>
            </p:cNvGrpSpPr>
            <p:nvPr/>
          </p:nvGrpSpPr>
          <p:grpSpPr bwMode="auto">
            <a:xfrm>
              <a:off x="7451725" y="5737225"/>
              <a:ext cx="87313" cy="38100"/>
              <a:chOff x="1740" y="2642"/>
              <a:chExt cx="752" cy="327"/>
            </a:xfrm>
          </p:grpSpPr>
          <p:sp>
            <p:nvSpPr>
              <p:cNvPr id="43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3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3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3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3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2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21" name="Group 1103"/>
            <p:cNvGrpSpPr>
              <a:grpSpLocks/>
            </p:cNvGrpSpPr>
            <p:nvPr/>
          </p:nvGrpSpPr>
          <p:grpSpPr bwMode="auto">
            <a:xfrm>
              <a:off x="6351588" y="2493963"/>
              <a:ext cx="390525" cy="169862"/>
              <a:chOff x="4650" y="1129"/>
              <a:chExt cx="246" cy="95"/>
            </a:xfrm>
          </p:grpSpPr>
          <p:sp>
            <p:nvSpPr>
              <p:cNvPr id="4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25" name="Group 1107"/>
              <p:cNvGrpSpPr>
                <a:grpSpLocks/>
              </p:cNvGrpSpPr>
              <p:nvPr/>
            </p:nvGrpSpPr>
            <p:grpSpPr bwMode="auto">
              <a:xfrm>
                <a:off x="4699" y="1145"/>
                <a:ext cx="138" cy="29"/>
                <a:chOff x="2468" y="1332"/>
                <a:chExt cx="310" cy="60"/>
              </a:xfrm>
            </p:grpSpPr>
            <p:sp>
              <p:nvSpPr>
                <p:cNvPr id="42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2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2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2" name="Group 1112"/>
            <p:cNvGrpSpPr>
              <a:grpSpLocks/>
            </p:cNvGrpSpPr>
            <p:nvPr/>
          </p:nvGrpSpPr>
          <p:grpSpPr bwMode="auto">
            <a:xfrm>
              <a:off x="6051550" y="3641725"/>
              <a:ext cx="390525" cy="169863"/>
              <a:chOff x="4650" y="1129"/>
              <a:chExt cx="246" cy="95"/>
            </a:xfrm>
          </p:grpSpPr>
          <p:sp>
            <p:nvSpPr>
              <p:cNvPr id="4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17" name="Group 1116"/>
              <p:cNvGrpSpPr>
                <a:grpSpLocks/>
              </p:cNvGrpSpPr>
              <p:nvPr/>
            </p:nvGrpSpPr>
            <p:grpSpPr bwMode="auto">
              <a:xfrm>
                <a:off x="4699" y="1145"/>
                <a:ext cx="138" cy="29"/>
                <a:chOff x="2468" y="1332"/>
                <a:chExt cx="310" cy="60"/>
              </a:xfrm>
            </p:grpSpPr>
            <p:sp>
              <p:nvSpPr>
                <p:cNvPr id="42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1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1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3" name="Group 1121"/>
            <p:cNvGrpSpPr>
              <a:grpSpLocks/>
            </p:cNvGrpSpPr>
            <p:nvPr/>
          </p:nvGrpSpPr>
          <p:grpSpPr bwMode="auto">
            <a:xfrm>
              <a:off x="6248400" y="4852988"/>
              <a:ext cx="617538" cy="247650"/>
              <a:chOff x="2356" y="1300"/>
              <a:chExt cx="555" cy="194"/>
            </a:xfrm>
          </p:grpSpPr>
          <p:sp>
            <p:nvSpPr>
              <p:cNvPr id="4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9" name="Group 1125"/>
              <p:cNvGrpSpPr>
                <a:grpSpLocks/>
              </p:cNvGrpSpPr>
              <p:nvPr/>
            </p:nvGrpSpPr>
            <p:grpSpPr bwMode="auto">
              <a:xfrm>
                <a:off x="2468" y="1332"/>
                <a:ext cx="310" cy="60"/>
                <a:chOff x="2468" y="1332"/>
                <a:chExt cx="310" cy="60"/>
              </a:xfrm>
            </p:grpSpPr>
            <p:sp>
              <p:nvSpPr>
                <p:cNvPr id="41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1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10"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11"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4" name="Group 1130"/>
            <p:cNvGrpSpPr>
              <a:grpSpLocks/>
            </p:cNvGrpSpPr>
            <p:nvPr/>
          </p:nvGrpSpPr>
          <p:grpSpPr bwMode="auto">
            <a:xfrm>
              <a:off x="6969125" y="4510088"/>
              <a:ext cx="617538" cy="247650"/>
              <a:chOff x="2356" y="1300"/>
              <a:chExt cx="555" cy="194"/>
            </a:xfrm>
          </p:grpSpPr>
          <p:sp>
            <p:nvSpPr>
              <p:cNvPr id="3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1" name="Group 1134"/>
              <p:cNvGrpSpPr>
                <a:grpSpLocks/>
              </p:cNvGrpSpPr>
              <p:nvPr/>
            </p:nvGrpSpPr>
            <p:grpSpPr bwMode="auto">
              <a:xfrm>
                <a:off x="2468" y="1332"/>
                <a:ext cx="310" cy="60"/>
                <a:chOff x="2468" y="1332"/>
                <a:chExt cx="310" cy="60"/>
              </a:xfrm>
            </p:grpSpPr>
            <p:sp>
              <p:nvSpPr>
                <p:cNvPr id="40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0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2"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03"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5" name="Group 1139"/>
            <p:cNvGrpSpPr>
              <a:grpSpLocks/>
            </p:cNvGrpSpPr>
            <p:nvPr/>
          </p:nvGrpSpPr>
          <p:grpSpPr bwMode="auto">
            <a:xfrm>
              <a:off x="7585075" y="4811713"/>
              <a:ext cx="617538" cy="247650"/>
              <a:chOff x="2356" y="1300"/>
              <a:chExt cx="555" cy="194"/>
            </a:xfrm>
          </p:grpSpPr>
          <p:sp>
            <p:nvSpPr>
              <p:cNvPr id="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3" name="Group 1143"/>
              <p:cNvGrpSpPr>
                <a:grpSpLocks/>
              </p:cNvGrpSpPr>
              <p:nvPr/>
            </p:nvGrpSpPr>
            <p:grpSpPr bwMode="auto">
              <a:xfrm>
                <a:off x="2468" y="1332"/>
                <a:ext cx="310" cy="60"/>
                <a:chOff x="2468" y="1332"/>
                <a:chExt cx="310" cy="60"/>
              </a:xfrm>
            </p:grpSpPr>
            <p:sp>
              <p:nvSpPr>
                <p:cNvPr id="39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9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94"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395"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6" name="Group 3"/>
            <p:cNvGrpSpPr>
              <a:grpSpLocks/>
            </p:cNvGrpSpPr>
            <p:nvPr/>
          </p:nvGrpSpPr>
          <p:grpSpPr bwMode="auto">
            <a:xfrm>
              <a:off x="5964238" y="3135313"/>
              <a:ext cx="314325" cy="334962"/>
              <a:chOff x="5974579" y="3105349"/>
              <a:chExt cx="347997" cy="396620"/>
            </a:xfrm>
          </p:grpSpPr>
          <p:pic>
            <p:nvPicPr>
              <p:cNvPr id="388"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389"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7"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8"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9"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30"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31" name="Group 347"/>
            <p:cNvGrpSpPr>
              <a:grpSpLocks/>
            </p:cNvGrpSpPr>
            <p:nvPr/>
          </p:nvGrpSpPr>
          <p:grpSpPr bwMode="auto">
            <a:xfrm>
              <a:off x="6220922" y="4838544"/>
              <a:ext cx="660165" cy="269566"/>
              <a:chOff x="1871277" y="1576300"/>
              <a:chExt cx="1128371" cy="437861"/>
            </a:xfrm>
          </p:grpSpPr>
          <p:sp>
            <p:nvSpPr>
              <p:cNvPr id="37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8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6" name="Straight Connector 835"/>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347"/>
            <p:cNvGrpSpPr>
              <a:grpSpLocks/>
            </p:cNvGrpSpPr>
            <p:nvPr/>
          </p:nvGrpSpPr>
          <p:grpSpPr bwMode="auto">
            <a:xfrm>
              <a:off x="6933466" y="4503243"/>
              <a:ext cx="660165" cy="269566"/>
              <a:chOff x="1871277" y="1576300"/>
              <a:chExt cx="1128371" cy="437861"/>
            </a:xfrm>
          </p:grpSpPr>
          <p:sp>
            <p:nvSpPr>
              <p:cNvPr id="37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7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77" name="Straight Connector 826"/>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3" name="Group 347"/>
            <p:cNvGrpSpPr>
              <a:grpSpLocks/>
            </p:cNvGrpSpPr>
            <p:nvPr/>
          </p:nvGrpSpPr>
          <p:grpSpPr bwMode="auto">
            <a:xfrm>
              <a:off x="7563920" y="4800505"/>
              <a:ext cx="660165" cy="269566"/>
              <a:chOff x="1871277" y="1576300"/>
              <a:chExt cx="1128371" cy="437861"/>
            </a:xfrm>
          </p:grpSpPr>
          <p:sp>
            <p:nvSpPr>
              <p:cNvPr id="36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8" name="Straight Connector 817"/>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4" name="Group 347"/>
            <p:cNvGrpSpPr>
              <a:grpSpLocks/>
            </p:cNvGrpSpPr>
            <p:nvPr/>
          </p:nvGrpSpPr>
          <p:grpSpPr bwMode="auto">
            <a:xfrm>
              <a:off x="6050373" y="3620176"/>
              <a:ext cx="425094" cy="228319"/>
              <a:chOff x="1871277" y="1576300"/>
              <a:chExt cx="1128371" cy="437861"/>
            </a:xfrm>
          </p:grpSpPr>
          <p:sp>
            <p:nvSpPr>
              <p:cNvPr id="35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5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9" name="Straight Connector 808"/>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5" name="Group 347"/>
            <p:cNvGrpSpPr>
              <a:grpSpLocks/>
            </p:cNvGrpSpPr>
            <p:nvPr/>
          </p:nvGrpSpPr>
          <p:grpSpPr bwMode="auto">
            <a:xfrm>
              <a:off x="6347637" y="2481965"/>
              <a:ext cx="403071" cy="202807"/>
              <a:chOff x="1871277" y="1576300"/>
              <a:chExt cx="1128371" cy="437861"/>
            </a:xfrm>
          </p:grpSpPr>
          <p:sp>
            <p:nvSpPr>
              <p:cNvPr id="34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0" name="Straight Connector 799"/>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6" name="Group 589"/>
            <p:cNvGrpSpPr>
              <a:grpSpLocks/>
            </p:cNvGrpSpPr>
            <p:nvPr/>
          </p:nvGrpSpPr>
          <p:grpSpPr bwMode="auto">
            <a:xfrm>
              <a:off x="7678804" y="2388750"/>
              <a:ext cx="418211" cy="189727"/>
              <a:chOff x="7913987" y="1515773"/>
              <a:chExt cx="625138" cy="276534"/>
            </a:xfrm>
          </p:grpSpPr>
          <p:sp>
            <p:nvSpPr>
              <p:cNvPr id="33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1" name="Straight Connector 790"/>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590"/>
            <p:cNvGrpSpPr>
              <a:grpSpLocks/>
            </p:cNvGrpSpPr>
            <p:nvPr/>
          </p:nvGrpSpPr>
          <p:grpSpPr bwMode="auto">
            <a:xfrm>
              <a:off x="7187343" y="2485248"/>
              <a:ext cx="418211" cy="189727"/>
              <a:chOff x="7913987" y="1515773"/>
              <a:chExt cx="625138" cy="276534"/>
            </a:xfrm>
          </p:grpSpPr>
          <p:sp>
            <p:nvSpPr>
              <p:cNvPr id="32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781"/>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591"/>
            <p:cNvGrpSpPr>
              <a:grpSpLocks/>
            </p:cNvGrpSpPr>
            <p:nvPr/>
          </p:nvGrpSpPr>
          <p:grpSpPr bwMode="auto">
            <a:xfrm>
              <a:off x="7195275" y="2751878"/>
              <a:ext cx="418211" cy="189727"/>
              <a:chOff x="7913987" y="1515773"/>
              <a:chExt cx="625138" cy="276534"/>
            </a:xfrm>
          </p:grpSpPr>
          <p:sp>
            <p:nvSpPr>
              <p:cNvPr id="31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3" name="Straight Connector 772"/>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9" name="Group 592"/>
            <p:cNvGrpSpPr>
              <a:grpSpLocks/>
            </p:cNvGrpSpPr>
            <p:nvPr/>
          </p:nvGrpSpPr>
          <p:grpSpPr bwMode="auto">
            <a:xfrm>
              <a:off x="7088975" y="3633334"/>
              <a:ext cx="418211" cy="189727"/>
              <a:chOff x="7913987" y="1515773"/>
              <a:chExt cx="625138" cy="276534"/>
            </a:xfrm>
          </p:grpSpPr>
          <p:sp>
            <p:nvSpPr>
              <p:cNvPr id="30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4" name="Straight Connector 763"/>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1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0" name="Group 593"/>
            <p:cNvGrpSpPr>
              <a:grpSpLocks/>
            </p:cNvGrpSpPr>
            <p:nvPr/>
          </p:nvGrpSpPr>
          <p:grpSpPr bwMode="auto">
            <a:xfrm>
              <a:off x="7748699" y="3641266"/>
              <a:ext cx="418211" cy="189727"/>
              <a:chOff x="7913987" y="1515773"/>
              <a:chExt cx="625138" cy="276534"/>
            </a:xfrm>
          </p:grpSpPr>
          <p:sp>
            <p:nvSpPr>
              <p:cNvPr id="29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5" name="Straight Connector 754"/>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0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1" name="Group 594"/>
            <p:cNvGrpSpPr>
              <a:grpSpLocks/>
            </p:cNvGrpSpPr>
            <p:nvPr/>
          </p:nvGrpSpPr>
          <p:grpSpPr bwMode="auto">
            <a:xfrm>
              <a:off x="7440813" y="3924693"/>
              <a:ext cx="418211" cy="189727"/>
              <a:chOff x="7913987" y="1515773"/>
              <a:chExt cx="625138" cy="276534"/>
            </a:xfrm>
          </p:grpSpPr>
          <p:sp>
            <p:nvSpPr>
              <p:cNvPr id="28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6" name="Straight Connector 745"/>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9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42"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43"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4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45"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46"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4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48"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49"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0"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1"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4" name="Group 665"/>
            <p:cNvGrpSpPr>
              <a:grpSpLocks/>
            </p:cNvGrpSpPr>
            <p:nvPr/>
          </p:nvGrpSpPr>
          <p:grpSpPr bwMode="auto">
            <a:xfrm>
              <a:off x="7689850" y="2395538"/>
              <a:ext cx="390525" cy="169862"/>
              <a:chOff x="4650" y="1129"/>
              <a:chExt cx="246" cy="95"/>
            </a:xfrm>
          </p:grpSpPr>
          <p:sp>
            <p:nvSpPr>
              <p:cNvPr id="2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4" name="Group 659"/>
              <p:cNvGrpSpPr>
                <a:grpSpLocks/>
              </p:cNvGrpSpPr>
              <p:nvPr/>
            </p:nvGrpSpPr>
            <p:grpSpPr bwMode="auto">
              <a:xfrm>
                <a:off x="4699" y="1145"/>
                <a:ext cx="138" cy="29"/>
                <a:chOff x="2468" y="1332"/>
                <a:chExt cx="310" cy="60"/>
              </a:xfrm>
            </p:grpSpPr>
            <p:sp>
              <p:nvSpPr>
                <p:cNvPr id="28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85"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86"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5" name="Group 675"/>
            <p:cNvGrpSpPr>
              <a:grpSpLocks/>
            </p:cNvGrpSpPr>
            <p:nvPr/>
          </p:nvGrpSpPr>
          <p:grpSpPr bwMode="auto">
            <a:xfrm>
              <a:off x="7204075" y="2493963"/>
              <a:ext cx="390525" cy="169862"/>
              <a:chOff x="4650" y="1129"/>
              <a:chExt cx="246" cy="95"/>
            </a:xfrm>
          </p:grpSpPr>
          <p:sp>
            <p:nvSpPr>
              <p:cNvPr id="2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6" name="Group 679"/>
              <p:cNvGrpSpPr>
                <a:grpSpLocks/>
              </p:cNvGrpSpPr>
              <p:nvPr/>
            </p:nvGrpSpPr>
            <p:grpSpPr bwMode="auto">
              <a:xfrm>
                <a:off x="4699" y="1145"/>
                <a:ext cx="138" cy="29"/>
                <a:chOff x="2468" y="1332"/>
                <a:chExt cx="310" cy="60"/>
              </a:xfrm>
            </p:grpSpPr>
            <p:sp>
              <p:nvSpPr>
                <p:cNvPr id="27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77"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8"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 name="Group 684"/>
            <p:cNvGrpSpPr>
              <a:grpSpLocks/>
            </p:cNvGrpSpPr>
            <p:nvPr/>
          </p:nvGrpSpPr>
          <p:grpSpPr bwMode="auto">
            <a:xfrm>
              <a:off x="7215188" y="2757488"/>
              <a:ext cx="390525" cy="169862"/>
              <a:chOff x="4650" y="1129"/>
              <a:chExt cx="246" cy="95"/>
            </a:xfrm>
          </p:grpSpPr>
          <p:sp>
            <p:nvSpPr>
              <p:cNvPr id="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8" name="Group 688"/>
              <p:cNvGrpSpPr>
                <a:grpSpLocks/>
              </p:cNvGrpSpPr>
              <p:nvPr/>
            </p:nvGrpSpPr>
            <p:grpSpPr bwMode="auto">
              <a:xfrm>
                <a:off x="4699" y="1145"/>
                <a:ext cx="138" cy="29"/>
                <a:chOff x="2468" y="1332"/>
                <a:chExt cx="310" cy="60"/>
              </a:xfrm>
            </p:grpSpPr>
            <p:sp>
              <p:nvSpPr>
                <p:cNvPr id="27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7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9"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0"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8" name="Group 694"/>
            <p:cNvGrpSpPr>
              <a:grpSpLocks/>
            </p:cNvGrpSpPr>
            <p:nvPr/>
          </p:nvGrpSpPr>
          <p:grpSpPr bwMode="auto">
            <a:xfrm>
              <a:off x="7400925" y="3911600"/>
              <a:ext cx="485775" cy="203200"/>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0" name="Group 698"/>
              <p:cNvGrpSpPr>
                <a:grpSpLocks/>
              </p:cNvGrpSpPr>
              <p:nvPr/>
            </p:nvGrpSpPr>
            <p:grpSpPr bwMode="auto">
              <a:xfrm>
                <a:off x="4699" y="1145"/>
                <a:ext cx="138" cy="29"/>
                <a:chOff x="2468" y="1332"/>
                <a:chExt cx="310" cy="60"/>
              </a:xfrm>
            </p:grpSpPr>
            <p:sp>
              <p:nvSpPr>
                <p:cNvPr id="26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6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1"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62"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 name="Group 712"/>
            <p:cNvGrpSpPr>
              <a:grpSpLocks/>
            </p:cNvGrpSpPr>
            <p:nvPr/>
          </p:nvGrpSpPr>
          <p:grpSpPr bwMode="auto">
            <a:xfrm>
              <a:off x="7081838" y="3630613"/>
              <a:ext cx="485775" cy="203200"/>
              <a:chOff x="4650" y="1129"/>
              <a:chExt cx="246" cy="95"/>
            </a:xfrm>
          </p:grpSpPr>
          <p:sp>
            <p:nvSpPr>
              <p:cNvPr id="2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2" name="Group 716"/>
              <p:cNvGrpSpPr>
                <a:grpSpLocks/>
              </p:cNvGrpSpPr>
              <p:nvPr/>
            </p:nvGrpSpPr>
            <p:grpSpPr bwMode="auto">
              <a:xfrm>
                <a:off x="4699" y="1145"/>
                <a:ext cx="138" cy="29"/>
                <a:chOff x="2468" y="1332"/>
                <a:chExt cx="310" cy="60"/>
              </a:xfrm>
            </p:grpSpPr>
            <p:sp>
              <p:nvSpPr>
                <p:cNvPr id="25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5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53"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4"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0" name="Group 721"/>
            <p:cNvGrpSpPr>
              <a:grpSpLocks/>
            </p:cNvGrpSpPr>
            <p:nvPr/>
          </p:nvGrpSpPr>
          <p:grpSpPr bwMode="auto">
            <a:xfrm>
              <a:off x="7743825" y="3643313"/>
              <a:ext cx="485775" cy="203200"/>
              <a:chOff x="4650" y="1129"/>
              <a:chExt cx="246" cy="95"/>
            </a:xfrm>
          </p:grpSpPr>
          <p:sp>
            <p:nvSpPr>
              <p:cNvPr id="2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4" name="Group 725"/>
              <p:cNvGrpSpPr>
                <a:grpSpLocks/>
              </p:cNvGrpSpPr>
              <p:nvPr/>
            </p:nvGrpSpPr>
            <p:grpSpPr bwMode="auto">
              <a:xfrm>
                <a:off x="4699" y="1145"/>
                <a:ext cx="138" cy="29"/>
                <a:chOff x="2468" y="1332"/>
                <a:chExt cx="310" cy="60"/>
              </a:xfrm>
            </p:grpSpPr>
            <p:sp>
              <p:nvSpPr>
                <p:cNvPr id="24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4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45"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46"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1"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2"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3"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4"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5"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6" name="Picture 269" descr="cell_tower_radiation copy"/>
            <p:cNvPicPr>
              <a:picLocks noChangeAspect="1" noChangeArrowheads="1"/>
            </p:cNvPicPr>
            <p:nvPr/>
          </p:nvPicPr>
          <p:blipFill>
            <a:blip r:embed="rId20" cstate="print"/>
            <a:srcRect/>
            <a:stretch>
              <a:fillRect/>
            </a:stretch>
          </p:blipFill>
          <p:spPr bwMode="auto">
            <a:xfrm>
              <a:off x="6026149" y="1803400"/>
              <a:ext cx="518463" cy="412256"/>
            </a:xfrm>
            <a:prstGeom prst="rect">
              <a:avLst/>
            </a:prstGeom>
            <a:noFill/>
            <a:ln w="9525">
              <a:noFill/>
              <a:miter lim="800000"/>
              <a:headEnd/>
              <a:tailEnd/>
            </a:ln>
          </p:spPr>
        </p:pic>
        <p:grpSp>
          <p:nvGrpSpPr>
            <p:cNvPr id="167" name="Group 347"/>
            <p:cNvGrpSpPr>
              <a:grpSpLocks/>
            </p:cNvGrpSpPr>
            <p:nvPr/>
          </p:nvGrpSpPr>
          <p:grpSpPr bwMode="auto">
            <a:xfrm>
              <a:off x="7077272" y="3621727"/>
              <a:ext cx="493804" cy="228319"/>
              <a:chOff x="1871277" y="1576300"/>
              <a:chExt cx="1128371" cy="437861"/>
            </a:xfrm>
          </p:grpSpPr>
          <p:sp>
            <p:nvSpPr>
              <p:cNvPr id="23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9" name="Straight Connector 688"/>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7733157" y="3638864"/>
              <a:ext cx="493804" cy="228319"/>
              <a:chOff x="1871277" y="1576300"/>
              <a:chExt cx="1128371" cy="437861"/>
            </a:xfrm>
          </p:grpSpPr>
          <p:sp>
            <p:nvSpPr>
              <p:cNvPr id="22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0" name="Straight Connector 679"/>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7397100" y="3903983"/>
              <a:ext cx="493804" cy="228319"/>
              <a:chOff x="1871277" y="1576300"/>
              <a:chExt cx="1128371" cy="437861"/>
            </a:xfrm>
          </p:grpSpPr>
          <p:sp>
            <p:nvSpPr>
              <p:cNvPr id="21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1" name="Straight Connector 670"/>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 name="Group 347"/>
            <p:cNvGrpSpPr>
              <a:grpSpLocks/>
            </p:cNvGrpSpPr>
            <p:nvPr/>
          </p:nvGrpSpPr>
          <p:grpSpPr bwMode="auto">
            <a:xfrm>
              <a:off x="7195340" y="2756360"/>
              <a:ext cx="413310" cy="196874"/>
              <a:chOff x="1871277" y="1576300"/>
              <a:chExt cx="1128371" cy="437861"/>
            </a:xfrm>
          </p:grpSpPr>
          <p:sp>
            <p:nvSpPr>
              <p:cNvPr id="20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2" name="Straight Connector 66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7677419" y="2378982"/>
              <a:ext cx="413310" cy="196874"/>
              <a:chOff x="1871277" y="1576300"/>
              <a:chExt cx="1128371" cy="437861"/>
            </a:xfrm>
          </p:grpSpPr>
          <p:sp>
            <p:nvSpPr>
              <p:cNvPr id="19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3" name="Straight Connector 652"/>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2" name="Group 347"/>
            <p:cNvGrpSpPr>
              <a:grpSpLocks/>
            </p:cNvGrpSpPr>
            <p:nvPr/>
          </p:nvGrpSpPr>
          <p:grpSpPr bwMode="auto">
            <a:xfrm>
              <a:off x="7186342" y="2486295"/>
              <a:ext cx="413310" cy="196874"/>
              <a:chOff x="1871277" y="1576300"/>
              <a:chExt cx="1128371" cy="437861"/>
            </a:xfrm>
          </p:grpSpPr>
          <p:sp>
            <p:nvSpPr>
              <p:cNvPr id="18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4" name="Straight Connector 64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3" name="Group 347"/>
            <p:cNvGrpSpPr>
              <a:grpSpLocks/>
            </p:cNvGrpSpPr>
            <p:nvPr/>
          </p:nvGrpSpPr>
          <p:grpSpPr bwMode="auto">
            <a:xfrm>
              <a:off x="7750914" y="2756819"/>
              <a:ext cx="413310" cy="196874"/>
              <a:chOff x="1871277" y="1576300"/>
              <a:chExt cx="1128371" cy="437861"/>
            </a:xfrm>
          </p:grpSpPr>
          <p:sp>
            <p:nvSpPr>
              <p:cNvPr id="17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5" name="Straight Connector 634"/>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 name="Picture 1005" descr="antenna_stylized"/>
            <p:cNvPicPr>
              <a:picLocks noChangeAspect="1" noChangeArrowheads="1"/>
            </p:cNvPicPr>
            <p:nvPr/>
          </p:nvPicPr>
          <p:blipFill>
            <a:blip r:embed="rId8" cstate="print"/>
            <a:srcRect/>
            <a:stretch>
              <a:fillRect/>
            </a:stretch>
          </p:blipFill>
          <p:spPr bwMode="auto">
            <a:xfrm>
              <a:off x="5516100" y="3095151"/>
              <a:ext cx="530703" cy="223755"/>
            </a:xfrm>
            <a:prstGeom prst="rect">
              <a:avLst/>
            </a:prstGeom>
            <a:noFill/>
            <a:ln w="9525">
              <a:noFill/>
              <a:miter lim="800000"/>
              <a:headEnd/>
              <a:tailEnd/>
            </a:ln>
          </p:spPr>
        </p:pic>
        <p:pic>
          <p:nvPicPr>
            <p:cNvPr id="175" name="Picture 1005" descr="antenna_stylized"/>
            <p:cNvPicPr>
              <a:picLocks noChangeAspect="1" noChangeArrowheads="1"/>
            </p:cNvPicPr>
            <p:nvPr/>
          </p:nvPicPr>
          <p:blipFill>
            <a:blip r:embed="rId8" cstate="print"/>
            <a:srcRect/>
            <a:stretch>
              <a:fillRect/>
            </a:stretch>
          </p:blipFill>
          <p:spPr bwMode="auto">
            <a:xfrm>
              <a:off x="6893951" y="5490536"/>
              <a:ext cx="530703" cy="223755"/>
            </a:xfrm>
            <a:prstGeom prst="rect">
              <a:avLst/>
            </a:prstGeom>
            <a:noFill/>
            <a:ln w="9525">
              <a:noFill/>
              <a:miter lim="800000"/>
              <a:headEnd/>
              <a:tailEnd/>
            </a:ln>
          </p:spPr>
        </p:pic>
        <p:pic>
          <p:nvPicPr>
            <p:cNvPr id="176" name="Picture 1005" descr="antenna_stylized"/>
            <p:cNvPicPr>
              <a:picLocks noChangeAspect="1" noChangeArrowheads="1"/>
            </p:cNvPicPr>
            <p:nvPr/>
          </p:nvPicPr>
          <p:blipFill>
            <a:blip r:embed="rId8" cstate="print"/>
            <a:srcRect/>
            <a:stretch>
              <a:fillRect/>
            </a:stretch>
          </p:blipFill>
          <p:spPr bwMode="auto">
            <a:xfrm>
              <a:off x="7365711" y="5438691"/>
              <a:ext cx="530703" cy="223755"/>
            </a:xfrm>
            <a:prstGeom prst="rect">
              <a:avLst/>
            </a:prstGeom>
            <a:noFill/>
            <a:ln w="9525">
              <a:noFill/>
              <a:miter lim="800000"/>
              <a:headEnd/>
              <a:tailEnd/>
            </a:ln>
          </p:spPr>
        </p:pic>
        <p:pic>
          <p:nvPicPr>
            <p:cNvPr id="177" name="Picture 934" descr="antenna_radiation_stylized"/>
            <p:cNvPicPr>
              <a:picLocks noChangeAspect="1" noChangeArrowheads="1"/>
            </p:cNvPicPr>
            <p:nvPr/>
          </p:nvPicPr>
          <p:blipFill>
            <a:blip r:embed="rId7" cstate="print"/>
            <a:srcRect/>
            <a:stretch>
              <a:fillRect/>
            </a:stretch>
          </p:blipFill>
          <p:spPr bwMode="auto">
            <a:xfrm>
              <a:off x="7096052" y="5017186"/>
              <a:ext cx="415925" cy="88633"/>
            </a:xfrm>
            <a:prstGeom prst="rect">
              <a:avLst/>
            </a:prstGeom>
            <a:noFill/>
            <a:ln w="9525">
              <a:noFill/>
              <a:miter lim="800000"/>
              <a:headEnd/>
              <a:tailEnd/>
            </a:ln>
          </p:spPr>
        </p:pic>
      </p:grpSp>
      <p:sp>
        <p:nvSpPr>
          <p:cNvPr id="618" name="Rectangle 3"/>
          <p:cNvSpPr txBox="1">
            <a:spLocks noChangeArrowheads="1"/>
          </p:cNvSpPr>
          <p:nvPr/>
        </p:nvSpPr>
        <p:spPr bwMode="auto">
          <a:xfrm>
            <a:off x="317758" y="1916832"/>
            <a:ext cx="4659829" cy="104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latin typeface="+mn-ea"/>
                <a:cs typeface="+mn-cs"/>
              </a:rPr>
              <a:t>网络边缘</a:t>
            </a:r>
            <a:r>
              <a:rPr lang="zh-CN" altLang="en-US" sz="2800" kern="0" dirty="0">
                <a:solidFill>
                  <a:srgbClr val="CC0000"/>
                </a:solidFill>
                <a:latin typeface="+mn-ea"/>
              </a:rPr>
              <a:t>：</a:t>
            </a:r>
            <a:endParaRPr kumimoji="0" lang="en-US" altLang="zh-CN" sz="2800" b="0" u="none" strike="noStrike" kern="0" cap="none" spc="0" normalizeH="0" baseline="0" noProof="0" dirty="0">
              <a:ln>
                <a:noFill/>
              </a:ln>
              <a:solidFill>
                <a:srgbClr val="CC0000"/>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rPr>
              <a:t>主机</a:t>
            </a:r>
            <a:r>
              <a:rPr lang="zh-CN" altLang="en-US" sz="2800" kern="0" dirty="0">
                <a:latin typeface="+mn-ea"/>
              </a:rPr>
              <a:t>：客户端和服务器</a:t>
            </a:r>
            <a:endParaRPr kumimoji="0" lang="en-US" altLang="zh-CN" sz="28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rPr>
              <a:t>服务器通常部署在数据中心</a:t>
            </a:r>
            <a:endParaRPr kumimoji="0" lang="en-US" altLang="zh-CN" sz="28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75000"/>
              <a:buFont typeface="Wingdings" pitchFamily="2" charset="2"/>
              <a:buChar char="n"/>
              <a:tabLst/>
              <a:defRPr/>
            </a:pPr>
            <a:endParaRPr kumimoji="0" lang="en-US" altLang="zh-CN" sz="2800" b="0" u="none" strike="noStrike" kern="0" cap="none" spc="0" normalizeH="0" baseline="0" noProof="0" dirty="0">
              <a:ln>
                <a:noFill/>
              </a:ln>
              <a:solidFill>
                <a:schemeClr val="tx1"/>
              </a:solidFill>
              <a:effectLst/>
              <a:uLnTx/>
              <a:uFillTx/>
              <a:latin typeface="+mn-ea"/>
            </a:endParaRPr>
          </a:p>
        </p:txBody>
      </p:sp>
      <p:sp>
        <p:nvSpPr>
          <p:cNvPr id="619" name="Rectangle 872"/>
          <p:cNvSpPr>
            <a:spLocks noChangeArrowheads="1"/>
          </p:cNvSpPr>
          <p:nvPr/>
        </p:nvSpPr>
        <p:spPr bwMode="auto">
          <a:xfrm>
            <a:off x="323528" y="3964385"/>
            <a:ext cx="4464496" cy="832767"/>
          </a:xfrm>
          <a:prstGeom prst="rect">
            <a:avLst/>
          </a:prstGeom>
          <a:noFill/>
          <a:ln w="9525">
            <a:noFill/>
            <a:miter lim="800000"/>
            <a:headEnd/>
            <a:tailEnd/>
          </a:ln>
        </p:spPr>
        <p:txBody>
          <a:bodyPr/>
          <a:lstStyle/>
          <a:p>
            <a:pPr marL="395288" indent="-395288">
              <a:spcBef>
                <a:spcPct val="20000"/>
              </a:spcBef>
              <a:buClr>
                <a:srgbClr val="000099"/>
              </a:buClr>
              <a:buSzPct val="100000"/>
              <a:buFont typeface="Wingdings" pitchFamily="2" charset="2"/>
              <a:buChar char="§"/>
            </a:pPr>
            <a:r>
              <a:rPr lang="zh-CN" altLang="en-US" sz="2800" dirty="0">
                <a:solidFill>
                  <a:srgbClr val="CC0000"/>
                </a:solidFill>
                <a:latin typeface="+mn-ea"/>
              </a:rPr>
              <a:t>接入网、物理介质：</a:t>
            </a:r>
            <a:r>
              <a:rPr lang="en-US" altLang="zh-CN" sz="2800" dirty="0">
                <a:latin typeface="+mn-ea"/>
              </a:rPr>
              <a:t> </a:t>
            </a:r>
            <a:r>
              <a:rPr lang="zh-CN" altLang="en-US" sz="2800" dirty="0">
                <a:latin typeface="+mn-ea"/>
              </a:rPr>
              <a:t>有线和无线的通信链路</a:t>
            </a:r>
            <a:endParaRPr lang="en-US" altLang="zh-CN" sz="2800" dirty="0">
              <a:latin typeface="+mn-ea"/>
            </a:endParaRPr>
          </a:p>
        </p:txBody>
      </p:sp>
      <p:sp>
        <p:nvSpPr>
          <p:cNvPr id="620" name="Rectangle 873"/>
          <p:cNvSpPr>
            <a:spLocks noChangeArrowheads="1"/>
          </p:cNvSpPr>
          <p:nvPr/>
        </p:nvSpPr>
        <p:spPr bwMode="auto">
          <a:xfrm>
            <a:off x="357264" y="5034111"/>
            <a:ext cx="4223409"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95288" indent="-395288">
              <a:spcBef>
                <a:spcPct val="15000"/>
              </a:spcBef>
              <a:buClr>
                <a:srgbClr val="000099"/>
              </a:buClr>
              <a:buSzPct val="100000"/>
              <a:buFont typeface="Wingdings" pitchFamily="2" charset="2"/>
              <a:buChar char="§"/>
            </a:pPr>
            <a:r>
              <a:rPr lang="zh-CN" altLang="en-US" sz="2800" dirty="0">
                <a:solidFill>
                  <a:srgbClr val="CC0000"/>
                </a:solidFill>
                <a:latin typeface="+mn-ea"/>
              </a:rPr>
              <a:t>网络核心：</a:t>
            </a:r>
            <a:r>
              <a:rPr lang="en-US" altLang="zh-CN" sz="2800" dirty="0">
                <a:solidFill>
                  <a:srgbClr val="CC0000"/>
                </a:solidFill>
                <a:latin typeface="+mn-ea"/>
              </a:rPr>
              <a:t> </a:t>
            </a:r>
          </a:p>
          <a:p>
            <a:pPr marL="628650" lvl="1" indent="-177800">
              <a:spcBef>
                <a:spcPct val="15000"/>
              </a:spcBef>
              <a:buClr>
                <a:srgbClr val="000099"/>
              </a:buClr>
              <a:buSzPct val="100000"/>
              <a:buFont typeface="Arial" pitchFamily="34" charset="0"/>
              <a:buChar char="•"/>
            </a:pPr>
            <a:r>
              <a:rPr lang="zh-CN" altLang="en-US" sz="2800" dirty="0">
                <a:latin typeface="+mn-ea"/>
              </a:rPr>
              <a:t>相互连接的路由器</a:t>
            </a:r>
            <a:endParaRPr lang="en-US" altLang="zh-CN" sz="2800" dirty="0">
              <a:latin typeface="+mn-ea"/>
            </a:endParaRPr>
          </a:p>
          <a:p>
            <a:pPr marL="628650" lvl="1" indent="-177800">
              <a:spcBef>
                <a:spcPct val="15000"/>
              </a:spcBef>
              <a:buClr>
                <a:srgbClr val="000099"/>
              </a:buClr>
              <a:buSzPct val="100000"/>
              <a:buFont typeface="Arial" pitchFamily="34" charset="0"/>
              <a:buChar char="•"/>
            </a:pPr>
            <a:r>
              <a:rPr lang="zh-CN" altLang="en-US" sz="2800" dirty="0">
                <a:latin typeface="+mn-ea"/>
              </a:rPr>
              <a:t>连接网络的网络</a:t>
            </a:r>
            <a:endParaRPr lang="en-US" altLang="zh-CN" sz="2800" dirty="0">
              <a:latin typeface="+mn-ea"/>
            </a:endParaRPr>
          </a:p>
          <a:p>
            <a:pPr marL="395288" indent="-395288">
              <a:spcBef>
                <a:spcPct val="20000"/>
              </a:spcBef>
              <a:buClr>
                <a:schemeClr val="accent2"/>
              </a:buClr>
              <a:buSzPct val="85000"/>
              <a:buFont typeface="Wingdings" pitchFamily="2" charset="2"/>
              <a:buChar char="q"/>
            </a:pPr>
            <a:endParaRPr lang="en-US" altLang="zh-CN" sz="2800" dirty="0">
              <a:latin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18">
                                            <p:txEl>
                                              <p:pRg st="0" end="0"/>
                                            </p:txEl>
                                          </p:spTgt>
                                        </p:tgtEl>
                                        <p:attrNameLst>
                                          <p:attrName>style.visibility</p:attrName>
                                        </p:attrNameLst>
                                      </p:cBhvr>
                                      <p:to>
                                        <p:strVal val="visible"/>
                                      </p:to>
                                    </p:set>
                                    <p:animEffect transition="in" filter="dissolve">
                                      <p:cBhvr>
                                        <p:cTn id="7" dur="500"/>
                                        <p:tgtEl>
                                          <p:spTgt spid="6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18">
                                            <p:txEl>
                                              <p:pRg st="1" end="1"/>
                                            </p:txEl>
                                          </p:spTgt>
                                        </p:tgtEl>
                                        <p:attrNameLst>
                                          <p:attrName>style.visibility</p:attrName>
                                        </p:attrNameLst>
                                      </p:cBhvr>
                                      <p:to>
                                        <p:strVal val="visible"/>
                                      </p:to>
                                    </p:set>
                                    <p:animEffect transition="in" filter="dissolve">
                                      <p:cBhvr>
                                        <p:cTn id="10" dur="500"/>
                                        <p:tgtEl>
                                          <p:spTgt spid="61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18">
                                            <p:txEl>
                                              <p:pRg st="2" end="2"/>
                                            </p:txEl>
                                          </p:spTgt>
                                        </p:tgtEl>
                                        <p:attrNameLst>
                                          <p:attrName>style.visibility</p:attrName>
                                        </p:attrNameLst>
                                      </p:cBhvr>
                                      <p:to>
                                        <p:strVal val="visible"/>
                                      </p:to>
                                    </p:set>
                                    <p:animEffect transition="in" filter="dissolve">
                                      <p:cBhvr>
                                        <p:cTn id="13" dur="500"/>
                                        <p:tgtEl>
                                          <p:spTgt spid="618">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19">
                                            <p:txEl>
                                              <p:pRg st="0" end="0"/>
                                            </p:txEl>
                                          </p:spTgt>
                                        </p:tgtEl>
                                        <p:attrNameLst>
                                          <p:attrName>style.visibility</p:attrName>
                                        </p:attrNameLst>
                                      </p:cBhvr>
                                      <p:to>
                                        <p:strVal val="visible"/>
                                      </p:to>
                                    </p:set>
                                    <p:animEffect transition="in" filter="dissolve">
                                      <p:cBhvr>
                                        <p:cTn id="16" dur="500"/>
                                        <p:tgtEl>
                                          <p:spTgt spid="619">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20">
                                            <p:txEl>
                                              <p:pRg st="0" end="0"/>
                                            </p:txEl>
                                          </p:spTgt>
                                        </p:tgtEl>
                                        <p:attrNameLst>
                                          <p:attrName>style.visibility</p:attrName>
                                        </p:attrNameLst>
                                      </p:cBhvr>
                                      <p:to>
                                        <p:strVal val="visible"/>
                                      </p:to>
                                    </p:set>
                                    <p:animEffect transition="in" filter="dissolve">
                                      <p:cBhvr>
                                        <p:cTn id="19" dur="500"/>
                                        <p:tgtEl>
                                          <p:spTgt spid="620">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20">
                                            <p:txEl>
                                              <p:pRg st="1" end="1"/>
                                            </p:txEl>
                                          </p:spTgt>
                                        </p:tgtEl>
                                        <p:attrNameLst>
                                          <p:attrName>style.visibility</p:attrName>
                                        </p:attrNameLst>
                                      </p:cBhvr>
                                      <p:to>
                                        <p:strVal val="visible"/>
                                      </p:to>
                                    </p:set>
                                    <p:animEffect transition="in" filter="dissolve">
                                      <p:cBhvr>
                                        <p:cTn id="22" dur="500"/>
                                        <p:tgtEl>
                                          <p:spTgt spid="620">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620">
                                            <p:txEl>
                                              <p:pRg st="2" end="2"/>
                                            </p:txEl>
                                          </p:spTgt>
                                        </p:tgtEl>
                                        <p:attrNameLst>
                                          <p:attrName>style.visibility</p:attrName>
                                        </p:attrNameLst>
                                      </p:cBhvr>
                                      <p:to>
                                        <p:strVal val="visible"/>
                                      </p:to>
                                    </p:set>
                                    <p:animEffect transition="in" filter="dissolve">
                                      <p:cBhvr>
                                        <p:cTn id="25" dur="500"/>
                                        <p:tgtEl>
                                          <p:spTgt spid="6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接入网和物理介质</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14</a:t>
            </a:fld>
            <a:endParaRPr lang="zh-CN" altLang="en-US"/>
          </a:p>
        </p:txBody>
      </p:sp>
      <p:grpSp>
        <p:nvGrpSpPr>
          <p:cNvPr id="5" name="Group 2"/>
          <p:cNvGrpSpPr>
            <a:grpSpLocks/>
          </p:cNvGrpSpPr>
          <p:nvPr/>
        </p:nvGrpSpPr>
        <p:grpSpPr bwMode="auto">
          <a:xfrm>
            <a:off x="5202238" y="1546225"/>
            <a:ext cx="3551237" cy="4449763"/>
            <a:chOff x="5202238" y="1546225"/>
            <a:chExt cx="3551237" cy="4450443"/>
          </a:xfrm>
        </p:grpSpPr>
        <p:sp>
          <p:nvSpPr>
            <p:cNvPr id="6"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7" name="Group 666"/>
            <p:cNvGrpSpPr>
              <a:grpSpLocks/>
            </p:cNvGrpSpPr>
            <p:nvPr/>
          </p:nvGrpSpPr>
          <p:grpSpPr bwMode="auto">
            <a:xfrm>
              <a:off x="5329977" y="2980450"/>
              <a:ext cx="1458912" cy="933450"/>
              <a:chOff x="2889" y="1631"/>
              <a:chExt cx="980" cy="743"/>
            </a:xfrm>
          </p:grpSpPr>
          <p:sp>
            <p:nvSpPr>
              <p:cNvPr id="572"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573"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8"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9"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p:spPr>
          <p:txBody>
            <a:bodyPr wrap="none" anchor="ctr"/>
            <a:lstStyle/>
            <a:p>
              <a:endParaRPr lang="zh-CN" altLang="en-US"/>
            </a:p>
          </p:txBody>
        </p:sp>
        <p:sp>
          <p:nvSpPr>
            <p:cNvPr id="10"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1"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p:spPr>
          <p:txBody>
            <a:bodyPr wrap="none" anchor="ctr"/>
            <a:lstStyle/>
            <a:p>
              <a:endParaRPr lang="zh-CN" altLang="en-US"/>
            </a:p>
          </p:txBody>
        </p:sp>
        <p:sp>
          <p:nvSpPr>
            <p:cNvPr id="12" name="Line 674"/>
            <p:cNvSpPr>
              <a:spLocks noChangeShapeType="1"/>
            </p:cNvSpPr>
            <p:nvPr/>
          </p:nvSpPr>
          <p:spPr bwMode="auto">
            <a:xfrm>
              <a:off x="6100763" y="4776788"/>
              <a:ext cx="217487" cy="100012"/>
            </a:xfrm>
            <a:prstGeom prst="line">
              <a:avLst/>
            </a:prstGeom>
            <a:noFill/>
            <a:ln w="19050">
              <a:solidFill>
                <a:srgbClr val="FF0000"/>
              </a:solidFill>
              <a:round/>
              <a:headEnd/>
              <a:tailEnd/>
            </a:ln>
          </p:spPr>
          <p:txBody>
            <a:bodyPr/>
            <a:lstStyle/>
            <a:p>
              <a:endParaRPr lang="zh-CN" altLang="en-US"/>
            </a:p>
          </p:txBody>
        </p:sp>
        <p:sp>
          <p:nvSpPr>
            <p:cNvPr id="13"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p:spPr>
          <p:txBody>
            <a:bodyPr/>
            <a:lstStyle/>
            <a:p>
              <a:endParaRPr lang="zh-CN" altLang="en-US"/>
            </a:p>
          </p:txBody>
        </p:sp>
        <p:sp>
          <p:nvSpPr>
            <p:cNvPr id="14"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p:spPr>
          <p:txBody>
            <a:bodyPr/>
            <a:lstStyle/>
            <a:p>
              <a:endParaRPr lang="zh-CN" altLang="en-US"/>
            </a:p>
          </p:txBody>
        </p:sp>
        <p:sp>
          <p:nvSpPr>
            <p:cNvPr id="15"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p:spPr>
          <p:txBody>
            <a:bodyPr/>
            <a:lstStyle/>
            <a:p>
              <a:endParaRPr lang="zh-CN" altLang="en-US"/>
            </a:p>
          </p:txBody>
        </p:sp>
        <p:sp>
          <p:nvSpPr>
            <p:cNvPr id="16" name="Line 680"/>
            <p:cNvSpPr>
              <a:spLocks noChangeShapeType="1"/>
            </p:cNvSpPr>
            <p:nvPr/>
          </p:nvSpPr>
          <p:spPr bwMode="auto">
            <a:xfrm>
              <a:off x="6743700" y="5056188"/>
              <a:ext cx="503238" cy="269875"/>
            </a:xfrm>
            <a:prstGeom prst="line">
              <a:avLst/>
            </a:prstGeom>
            <a:noFill/>
            <a:ln w="19050">
              <a:solidFill>
                <a:srgbClr val="FF0000"/>
              </a:solidFill>
              <a:round/>
              <a:headEnd/>
              <a:tailEnd/>
            </a:ln>
          </p:spPr>
          <p:txBody>
            <a:bodyPr/>
            <a:lstStyle/>
            <a:p>
              <a:endParaRPr lang="zh-CN" altLang="en-US"/>
            </a:p>
          </p:txBody>
        </p:sp>
        <p:sp>
          <p:nvSpPr>
            <p:cNvPr id="17" name="Line 682"/>
            <p:cNvSpPr>
              <a:spLocks noChangeShapeType="1"/>
            </p:cNvSpPr>
            <p:nvPr/>
          </p:nvSpPr>
          <p:spPr bwMode="auto">
            <a:xfrm>
              <a:off x="6284913" y="3551238"/>
              <a:ext cx="0" cy="106362"/>
            </a:xfrm>
            <a:prstGeom prst="line">
              <a:avLst/>
            </a:prstGeom>
            <a:noFill/>
            <a:ln w="19050">
              <a:solidFill>
                <a:srgbClr val="FF0000"/>
              </a:solidFill>
              <a:round/>
              <a:headEnd/>
              <a:tailEnd/>
            </a:ln>
          </p:spPr>
          <p:txBody>
            <a:bodyPr/>
            <a:lstStyle/>
            <a:p>
              <a:endParaRPr lang="zh-CN" altLang="en-US"/>
            </a:p>
          </p:txBody>
        </p:sp>
        <p:sp>
          <p:nvSpPr>
            <p:cNvPr id="18" name="Line 683"/>
            <p:cNvSpPr>
              <a:spLocks noChangeShapeType="1"/>
            </p:cNvSpPr>
            <p:nvPr/>
          </p:nvSpPr>
          <p:spPr bwMode="auto">
            <a:xfrm flipV="1">
              <a:off x="5891213" y="3736975"/>
              <a:ext cx="168275" cy="3175"/>
            </a:xfrm>
            <a:prstGeom prst="line">
              <a:avLst/>
            </a:prstGeom>
            <a:noFill/>
            <a:ln w="19050">
              <a:solidFill>
                <a:srgbClr val="FF0000"/>
              </a:solidFill>
              <a:round/>
              <a:headEnd/>
              <a:tailEnd/>
            </a:ln>
          </p:spPr>
          <p:txBody>
            <a:bodyPr/>
            <a:lstStyle/>
            <a:p>
              <a:endParaRPr lang="zh-CN" altLang="en-US"/>
            </a:p>
          </p:txBody>
        </p:sp>
        <p:pic>
          <p:nvPicPr>
            <p:cNvPr id="19"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0"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1" name="Line 686"/>
            <p:cNvSpPr>
              <a:spLocks noChangeShapeType="1"/>
            </p:cNvSpPr>
            <p:nvPr/>
          </p:nvSpPr>
          <p:spPr bwMode="auto">
            <a:xfrm flipV="1">
              <a:off x="5894388" y="3733800"/>
              <a:ext cx="168275" cy="3175"/>
            </a:xfrm>
            <a:prstGeom prst="line">
              <a:avLst/>
            </a:prstGeom>
            <a:noFill/>
            <a:ln w="19050">
              <a:solidFill>
                <a:srgbClr val="FF0000"/>
              </a:solidFill>
              <a:round/>
              <a:headEnd/>
              <a:tailEnd/>
            </a:ln>
          </p:spPr>
          <p:txBody>
            <a:bodyPr/>
            <a:lstStyle/>
            <a:p>
              <a:endParaRPr lang="zh-CN" altLang="en-US"/>
            </a:p>
          </p:txBody>
        </p:sp>
        <p:pic>
          <p:nvPicPr>
            <p:cNvPr id="22"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3"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24"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w="9525">
              <a:noFill/>
              <a:round/>
              <a:headEnd/>
              <a:tailEnd/>
            </a:ln>
          </p:spPr>
          <p:txBody>
            <a:bodyPr/>
            <a:lstStyle/>
            <a:p>
              <a:endParaRPr lang="zh-CN" altLang="en-US"/>
            </a:p>
          </p:txBody>
        </p:sp>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rgbClr val="969696"/>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9050">
              <a:solidFill>
                <a:srgbClr val="FF0000"/>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9050">
              <a:solidFill>
                <a:srgbClr val="FF0000"/>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rgbClr val="FF0000"/>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570"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1"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bg2"/>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5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5" name="Group 741"/>
              <p:cNvGrpSpPr>
                <a:grpSpLocks/>
              </p:cNvGrpSpPr>
              <p:nvPr/>
            </p:nvGrpSpPr>
            <p:grpSpPr bwMode="auto">
              <a:xfrm>
                <a:off x="4383" y="1488"/>
                <a:ext cx="138" cy="33"/>
                <a:chOff x="2468" y="1332"/>
                <a:chExt cx="310" cy="60"/>
              </a:xfrm>
            </p:grpSpPr>
            <p:sp>
              <p:nvSpPr>
                <p:cNvPr id="568"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9"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6"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67"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57" name="Group 750"/>
              <p:cNvGrpSpPr>
                <a:grpSpLocks/>
              </p:cNvGrpSpPr>
              <p:nvPr/>
            </p:nvGrpSpPr>
            <p:grpSpPr bwMode="auto">
              <a:xfrm>
                <a:off x="4383" y="1488"/>
                <a:ext cx="138" cy="33"/>
                <a:chOff x="2468" y="1332"/>
                <a:chExt cx="310" cy="60"/>
              </a:xfrm>
            </p:grpSpPr>
            <p:sp>
              <p:nvSpPr>
                <p:cNvPr id="560"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1"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58"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59"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55"/>
            <p:cNvGrpSpPr>
              <a:grpSpLocks/>
            </p:cNvGrpSpPr>
            <p:nvPr/>
          </p:nvGrpSpPr>
          <p:grpSpPr bwMode="auto">
            <a:xfrm>
              <a:off x="7762875" y="2759075"/>
              <a:ext cx="390525" cy="174625"/>
              <a:chOff x="4334" y="1470"/>
              <a:chExt cx="246" cy="107"/>
            </a:xfrm>
          </p:grpSpPr>
          <p:sp>
            <p:nvSpPr>
              <p:cNvPr id="5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49" name="Group 759"/>
              <p:cNvGrpSpPr>
                <a:grpSpLocks/>
              </p:cNvGrpSpPr>
              <p:nvPr/>
            </p:nvGrpSpPr>
            <p:grpSpPr bwMode="auto">
              <a:xfrm>
                <a:off x="4383" y="1488"/>
                <a:ext cx="138" cy="33"/>
                <a:chOff x="2468" y="1332"/>
                <a:chExt cx="310" cy="60"/>
              </a:xfrm>
            </p:grpSpPr>
            <p:sp>
              <p:nvSpPr>
                <p:cNvPr id="552"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53"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50" name="Line 76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51" name="Line 76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2" name="Group 764"/>
            <p:cNvGrpSpPr>
              <a:grpSpLocks/>
            </p:cNvGrpSpPr>
            <p:nvPr/>
          </p:nvGrpSpPr>
          <p:grpSpPr bwMode="auto">
            <a:xfrm>
              <a:off x="7689850" y="2393950"/>
              <a:ext cx="390525" cy="174625"/>
              <a:chOff x="4334" y="1470"/>
              <a:chExt cx="246" cy="107"/>
            </a:xfrm>
          </p:grpSpPr>
          <p:sp>
            <p:nvSpPr>
              <p:cNvPr id="5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41" name="Group 768"/>
              <p:cNvGrpSpPr>
                <a:grpSpLocks/>
              </p:cNvGrpSpPr>
              <p:nvPr/>
            </p:nvGrpSpPr>
            <p:grpSpPr bwMode="auto">
              <a:xfrm>
                <a:off x="4383" y="1488"/>
                <a:ext cx="138" cy="33"/>
                <a:chOff x="2468" y="1332"/>
                <a:chExt cx="310" cy="60"/>
              </a:xfrm>
            </p:grpSpPr>
            <p:sp>
              <p:nvSpPr>
                <p:cNvPr id="544"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45"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42"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43"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3" name="Line 782"/>
            <p:cNvSpPr>
              <a:spLocks noChangeShapeType="1"/>
            </p:cNvSpPr>
            <p:nvPr/>
          </p:nvSpPr>
          <p:spPr bwMode="auto">
            <a:xfrm>
              <a:off x="6427788" y="3743325"/>
              <a:ext cx="679450" cy="0"/>
            </a:xfrm>
            <a:prstGeom prst="line">
              <a:avLst/>
            </a:prstGeom>
            <a:noFill/>
            <a:ln w="9525">
              <a:solidFill>
                <a:schemeClr val="bg2"/>
              </a:solidFill>
              <a:round/>
              <a:headEnd/>
              <a:tailEnd/>
            </a:ln>
          </p:spPr>
          <p:txBody>
            <a:bodyPr/>
            <a:lstStyle/>
            <a:p>
              <a:endParaRPr lang="zh-CN" altLang="en-US"/>
            </a:p>
          </p:txBody>
        </p:sp>
        <p:grpSp>
          <p:nvGrpSpPr>
            <p:cNvPr id="54" name="Group 801"/>
            <p:cNvGrpSpPr>
              <a:grpSpLocks/>
            </p:cNvGrpSpPr>
            <p:nvPr/>
          </p:nvGrpSpPr>
          <p:grpSpPr bwMode="auto">
            <a:xfrm>
              <a:off x="7591425" y="4806950"/>
              <a:ext cx="622300" cy="244475"/>
              <a:chOff x="4334" y="1470"/>
              <a:chExt cx="246" cy="107"/>
            </a:xfrm>
          </p:grpSpPr>
          <p:sp>
            <p:nvSpPr>
              <p:cNvPr id="5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33" name="Group 805"/>
              <p:cNvGrpSpPr>
                <a:grpSpLocks/>
              </p:cNvGrpSpPr>
              <p:nvPr/>
            </p:nvGrpSpPr>
            <p:grpSpPr bwMode="auto">
              <a:xfrm>
                <a:off x="4383" y="1488"/>
                <a:ext cx="138" cy="33"/>
                <a:chOff x="2468" y="1332"/>
                <a:chExt cx="310" cy="60"/>
              </a:xfrm>
            </p:grpSpPr>
            <p:sp>
              <p:nvSpPr>
                <p:cNvPr id="536"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37"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34"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35"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0"/>
            <p:cNvGrpSpPr>
              <a:grpSpLocks/>
            </p:cNvGrpSpPr>
            <p:nvPr/>
          </p:nvGrpSpPr>
          <p:grpSpPr bwMode="auto">
            <a:xfrm>
              <a:off x="6965950" y="4508500"/>
              <a:ext cx="622300" cy="244475"/>
              <a:chOff x="4334" y="1470"/>
              <a:chExt cx="246" cy="107"/>
            </a:xfrm>
          </p:grpSpPr>
          <p:sp>
            <p:nvSpPr>
              <p:cNvPr id="5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25" name="Group 814"/>
              <p:cNvGrpSpPr>
                <a:grpSpLocks/>
              </p:cNvGrpSpPr>
              <p:nvPr/>
            </p:nvGrpSpPr>
            <p:grpSpPr bwMode="auto">
              <a:xfrm>
                <a:off x="4383" y="1488"/>
                <a:ext cx="138" cy="33"/>
                <a:chOff x="2468" y="1332"/>
                <a:chExt cx="310" cy="60"/>
              </a:xfrm>
            </p:grpSpPr>
            <p:sp>
              <p:nvSpPr>
                <p:cNvPr id="528"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29"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26"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27"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19"/>
            <p:cNvGrpSpPr>
              <a:grpSpLocks/>
            </p:cNvGrpSpPr>
            <p:nvPr/>
          </p:nvGrpSpPr>
          <p:grpSpPr bwMode="auto">
            <a:xfrm>
              <a:off x="6242050" y="4851400"/>
              <a:ext cx="622300" cy="244475"/>
              <a:chOff x="4334" y="1470"/>
              <a:chExt cx="246" cy="107"/>
            </a:xfrm>
          </p:grpSpPr>
          <p:sp>
            <p:nvSpPr>
              <p:cNvPr id="5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17" name="Group 823"/>
              <p:cNvGrpSpPr>
                <a:grpSpLocks/>
              </p:cNvGrpSpPr>
              <p:nvPr/>
            </p:nvGrpSpPr>
            <p:grpSpPr bwMode="auto">
              <a:xfrm>
                <a:off x="4383" y="1488"/>
                <a:ext cx="138" cy="33"/>
                <a:chOff x="2468" y="1332"/>
                <a:chExt cx="310" cy="60"/>
              </a:xfrm>
            </p:grpSpPr>
            <p:sp>
              <p:nvSpPr>
                <p:cNvPr id="520"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21"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18"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19"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7" name="Group 828"/>
            <p:cNvGrpSpPr>
              <a:grpSpLocks/>
            </p:cNvGrpSpPr>
            <p:nvPr/>
          </p:nvGrpSpPr>
          <p:grpSpPr bwMode="auto">
            <a:xfrm>
              <a:off x="6051550" y="3644900"/>
              <a:ext cx="390525" cy="171450"/>
              <a:chOff x="4334" y="1470"/>
              <a:chExt cx="246" cy="107"/>
            </a:xfrm>
          </p:grpSpPr>
          <p:sp>
            <p:nvSpPr>
              <p:cNvPr id="5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09" name="Group 832"/>
              <p:cNvGrpSpPr>
                <a:grpSpLocks/>
              </p:cNvGrpSpPr>
              <p:nvPr/>
            </p:nvGrpSpPr>
            <p:grpSpPr bwMode="auto">
              <a:xfrm>
                <a:off x="4383" y="1488"/>
                <a:ext cx="138" cy="33"/>
                <a:chOff x="2468" y="1332"/>
                <a:chExt cx="310" cy="60"/>
              </a:xfrm>
            </p:grpSpPr>
            <p:sp>
              <p:nvSpPr>
                <p:cNvPr id="512"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13"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10"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11"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8" name="Group 837"/>
            <p:cNvGrpSpPr>
              <a:grpSpLocks/>
            </p:cNvGrpSpPr>
            <p:nvPr/>
          </p:nvGrpSpPr>
          <p:grpSpPr bwMode="auto">
            <a:xfrm>
              <a:off x="6024563" y="1744663"/>
              <a:ext cx="517525" cy="508000"/>
              <a:chOff x="2922" y="1424"/>
              <a:chExt cx="326" cy="320"/>
            </a:xfrm>
          </p:grpSpPr>
          <p:sp>
            <p:nvSpPr>
              <p:cNvPr id="498" name="Oval 838"/>
              <p:cNvSpPr>
                <a:spLocks noChangeArrowheads="1"/>
              </p:cNvSpPr>
              <p:nvPr/>
            </p:nvSpPr>
            <p:spPr bwMode="auto">
              <a:xfrm>
                <a:off x="2922" y="1445"/>
                <a:ext cx="326" cy="289"/>
              </a:xfrm>
              <a:prstGeom prst="ellipse">
                <a:avLst/>
              </a:prstGeom>
              <a:noFill/>
              <a:ln w="19050">
                <a:solidFill>
                  <a:srgbClr val="FF0000"/>
                </a:solidFill>
                <a:round/>
                <a:headEnd/>
                <a:tailEnd/>
              </a:ln>
            </p:spPr>
            <p:txBody>
              <a:bodyPr wrap="none" anchor="ctr"/>
              <a:lstStyle/>
              <a:p>
                <a:endParaRPr lang="zh-CN" altLang="zh-CN"/>
              </a:p>
            </p:txBody>
          </p:sp>
          <p:grpSp>
            <p:nvGrpSpPr>
              <p:cNvPr id="499" name="Group 839"/>
              <p:cNvGrpSpPr>
                <a:grpSpLocks/>
              </p:cNvGrpSpPr>
              <p:nvPr/>
            </p:nvGrpSpPr>
            <p:grpSpPr bwMode="auto">
              <a:xfrm>
                <a:off x="2949" y="1424"/>
                <a:ext cx="265" cy="280"/>
                <a:chOff x="2949" y="1424"/>
                <a:chExt cx="265" cy="280"/>
              </a:xfrm>
            </p:grpSpPr>
            <p:sp>
              <p:nvSpPr>
                <p:cNvPr id="501" name="Oval 840"/>
                <p:cNvSpPr>
                  <a:spLocks noChangeArrowheads="1"/>
                </p:cNvSpPr>
                <p:nvPr/>
              </p:nvSpPr>
              <p:spPr bwMode="auto">
                <a:xfrm>
                  <a:off x="3030" y="1545"/>
                  <a:ext cx="107" cy="92"/>
                </a:xfrm>
                <a:prstGeom prst="ellipse">
                  <a:avLst/>
                </a:prstGeom>
                <a:noFill/>
                <a:ln w="19050">
                  <a:solidFill>
                    <a:srgbClr val="FF0000"/>
                  </a:solidFill>
                  <a:round/>
                  <a:headEnd/>
                  <a:tailEnd/>
                </a:ln>
              </p:spPr>
              <p:txBody>
                <a:bodyPr wrap="none" anchor="ctr"/>
                <a:lstStyle/>
                <a:p>
                  <a:endParaRPr lang="zh-CN" altLang="zh-CN"/>
                </a:p>
              </p:txBody>
            </p:sp>
            <p:sp>
              <p:nvSpPr>
                <p:cNvPr id="502" name="Oval 841"/>
                <p:cNvSpPr>
                  <a:spLocks noChangeArrowheads="1"/>
                </p:cNvSpPr>
                <p:nvPr/>
              </p:nvSpPr>
              <p:spPr bwMode="auto">
                <a:xfrm>
                  <a:off x="3006" y="1525"/>
                  <a:ext cx="154" cy="131"/>
                </a:xfrm>
                <a:prstGeom prst="ellipse">
                  <a:avLst/>
                </a:prstGeom>
                <a:noFill/>
                <a:ln w="19050">
                  <a:solidFill>
                    <a:srgbClr val="FF0000"/>
                  </a:solidFill>
                  <a:round/>
                  <a:headEnd/>
                  <a:tailEnd/>
                </a:ln>
              </p:spPr>
              <p:txBody>
                <a:bodyPr wrap="none" anchor="ctr"/>
                <a:lstStyle/>
                <a:p>
                  <a:endParaRPr lang="zh-CN" altLang="zh-CN"/>
                </a:p>
              </p:txBody>
            </p:sp>
            <p:sp>
              <p:nvSpPr>
                <p:cNvPr id="503" name="Oval 842"/>
                <p:cNvSpPr>
                  <a:spLocks noChangeArrowheads="1"/>
                </p:cNvSpPr>
                <p:nvPr/>
              </p:nvSpPr>
              <p:spPr bwMode="auto">
                <a:xfrm>
                  <a:off x="2983" y="1501"/>
                  <a:ext cx="203" cy="179"/>
                </a:xfrm>
                <a:prstGeom prst="ellipse">
                  <a:avLst/>
                </a:prstGeom>
                <a:noFill/>
                <a:ln w="19050">
                  <a:solidFill>
                    <a:srgbClr val="FF0000"/>
                  </a:solidFill>
                  <a:round/>
                  <a:headEnd/>
                  <a:tailEnd/>
                </a:ln>
              </p:spPr>
              <p:txBody>
                <a:bodyPr wrap="none" anchor="ctr"/>
                <a:lstStyle/>
                <a:p>
                  <a:endParaRPr lang="zh-CN" altLang="zh-CN"/>
                </a:p>
              </p:txBody>
            </p:sp>
            <p:sp>
              <p:nvSpPr>
                <p:cNvPr id="504" name="Oval 843"/>
                <p:cNvSpPr>
                  <a:spLocks noChangeArrowheads="1"/>
                </p:cNvSpPr>
                <p:nvPr/>
              </p:nvSpPr>
              <p:spPr bwMode="auto">
                <a:xfrm>
                  <a:off x="2949" y="1476"/>
                  <a:ext cx="265" cy="228"/>
                </a:xfrm>
                <a:prstGeom prst="ellipse">
                  <a:avLst/>
                </a:prstGeom>
                <a:noFill/>
                <a:ln w="19050">
                  <a:solidFill>
                    <a:srgbClr val="FF0000"/>
                  </a:solidFill>
                  <a:round/>
                  <a:headEnd/>
                  <a:tailEnd/>
                </a:ln>
              </p:spPr>
              <p:txBody>
                <a:bodyPr wrap="none" anchor="ctr"/>
                <a:lstStyle/>
                <a:p>
                  <a:endParaRPr lang="zh-CN" altLang="zh-CN"/>
                </a:p>
              </p:txBody>
            </p:sp>
            <p:sp>
              <p:nvSpPr>
                <p:cNvPr id="505"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cmpd="sng">
                  <a:noFill/>
                  <a:round/>
                  <a:headEnd/>
                  <a:tailEnd/>
                </a:ln>
              </p:spPr>
              <p:txBody>
                <a:bodyPr/>
                <a:lstStyle/>
                <a:p>
                  <a:endParaRPr lang="zh-CN" altLang="en-US"/>
                </a:p>
              </p:txBody>
            </p:sp>
          </p:grpSp>
          <p:sp>
            <p:nvSpPr>
              <p:cNvPr id="500"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cmpd="sng">
                <a:noFill/>
                <a:round/>
                <a:headEnd/>
                <a:tailEnd/>
              </a:ln>
            </p:spPr>
            <p:txBody>
              <a:bodyPr/>
              <a:lstStyle/>
              <a:p>
                <a:endParaRPr lang="zh-CN" altLang="en-US"/>
              </a:p>
            </p:txBody>
          </p:sp>
        </p:grpSp>
        <p:grpSp>
          <p:nvGrpSpPr>
            <p:cNvPr id="59" name="Group 846"/>
            <p:cNvGrpSpPr>
              <a:grpSpLocks/>
            </p:cNvGrpSpPr>
            <p:nvPr/>
          </p:nvGrpSpPr>
          <p:grpSpPr bwMode="auto">
            <a:xfrm>
              <a:off x="6138863" y="1989138"/>
              <a:ext cx="282575" cy="477837"/>
              <a:chOff x="3748" y="1253"/>
              <a:chExt cx="178" cy="301"/>
            </a:xfrm>
          </p:grpSpPr>
          <p:sp>
            <p:nvSpPr>
              <p:cNvPr id="48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48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48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48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48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48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48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48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49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49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49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49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49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49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49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49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grpSp>
          <p:nvGrpSpPr>
            <p:cNvPr id="60" name="Group 863"/>
            <p:cNvGrpSpPr>
              <a:grpSpLocks/>
            </p:cNvGrpSpPr>
            <p:nvPr/>
          </p:nvGrpSpPr>
          <p:grpSpPr bwMode="auto">
            <a:xfrm>
              <a:off x="5318125" y="1997075"/>
              <a:ext cx="519113" cy="128588"/>
              <a:chOff x="2199" y="955"/>
              <a:chExt cx="2547" cy="506"/>
            </a:xfrm>
          </p:grpSpPr>
          <p:sp>
            <p:nvSpPr>
              <p:cNvPr id="476"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77"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78"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79"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80"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81"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1" name="Group 870"/>
            <p:cNvGrpSpPr>
              <a:grpSpLocks/>
            </p:cNvGrpSpPr>
            <p:nvPr/>
          </p:nvGrpSpPr>
          <p:grpSpPr bwMode="auto">
            <a:xfrm>
              <a:off x="6554788" y="1662113"/>
              <a:ext cx="477837" cy="107950"/>
              <a:chOff x="2199" y="955"/>
              <a:chExt cx="2547" cy="506"/>
            </a:xfrm>
          </p:grpSpPr>
          <p:sp>
            <p:nvSpPr>
              <p:cNvPr id="470"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71"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72"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73"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74"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75"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sp>
          <p:nvSpPr>
            <p:cNvPr id="62"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p:spPr>
          <p:txBody>
            <a:bodyPr/>
            <a:lstStyle/>
            <a:p>
              <a:endParaRPr lang="zh-CN" altLang="en-US"/>
            </a:p>
          </p:txBody>
        </p:sp>
        <p:grpSp>
          <p:nvGrpSpPr>
            <p:cNvPr id="63" name="Group 885"/>
            <p:cNvGrpSpPr>
              <a:grpSpLocks/>
            </p:cNvGrpSpPr>
            <p:nvPr/>
          </p:nvGrpSpPr>
          <p:grpSpPr bwMode="auto">
            <a:xfrm>
              <a:off x="5392738" y="3527425"/>
              <a:ext cx="519112" cy="128588"/>
              <a:chOff x="2199" y="955"/>
              <a:chExt cx="2547" cy="506"/>
            </a:xfrm>
          </p:grpSpPr>
          <p:sp>
            <p:nvSpPr>
              <p:cNvPr id="464"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65"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66"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67"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68"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69"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sp>
          <p:nvSpPr>
            <p:cNvPr id="64" name="Line 892"/>
            <p:cNvSpPr>
              <a:spLocks noChangeShapeType="1"/>
            </p:cNvSpPr>
            <p:nvPr/>
          </p:nvSpPr>
          <p:spPr bwMode="auto">
            <a:xfrm>
              <a:off x="5726113" y="3127375"/>
              <a:ext cx="20637" cy="55563"/>
            </a:xfrm>
            <a:prstGeom prst="line">
              <a:avLst/>
            </a:prstGeom>
            <a:noFill/>
            <a:ln w="9525">
              <a:solidFill>
                <a:schemeClr val="tx1"/>
              </a:solidFill>
              <a:round/>
              <a:headEnd/>
              <a:tailEnd/>
            </a:ln>
          </p:spPr>
          <p:txBody>
            <a:bodyPr/>
            <a:lstStyle/>
            <a:p>
              <a:endParaRPr lang="zh-CN" altLang="en-US"/>
            </a:p>
          </p:txBody>
        </p:sp>
        <p:grpSp>
          <p:nvGrpSpPr>
            <p:cNvPr id="65" name="Group 893"/>
            <p:cNvGrpSpPr>
              <a:grpSpLocks/>
            </p:cNvGrpSpPr>
            <p:nvPr/>
          </p:nvGrpSpPr>
          <p:grpSpPr bwMode="auto">
            <a:xfrm>
              <a:off x="7007225" y="5005388"/>
              <a:ext cx="519113" cy="128587"/>
              <a:chOff x="2199" y="955"/>
              <a:chExt cx="2547" cy="506"/>
            </a:xfrm>
          </p:grpSpPr>
          <p:sp>
            <p:nvSpPr>
              <p:cNvPr id="458"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59"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60"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61"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62"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63"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6" name="Group 900"/>
            <p:cNvGrpSpPr>
              <a:grpSpLocks/>
            </p:cNvGrpSpPr>
            <p:nvPr/>
          </p:nvGrpSpPr>
          <p:grpSpPr bwMode="auto">
            <a:xfrm>
              <a:off x="7245350" y="5429250"/>
              <a:ext cx="519113" cy="128588"/>
              <a:chOff x="2199" y="955"/>
              <a:chExt cx="2547" cy="506"/>
            </a:xfrm>
          </p:grpSpPr>
          <p:sp>
            <p:nvSpPr>
              <p:cNvPr id="452"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53"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54"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55"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56"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57"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7" name="Group 907"/>
            <p:cNvGrpSpPr>
              <a:grpSpLocks/>
            </p:cNvGrpSpPr>
            <p:nvPr/>
          </p:nvGrpSpPr>
          <p:grpSpPr bwMode="auto">
            <a:xfrm>
              <a:off x="6821488" y="5408613"/>
              <a:ext cx="519112" cy="128587"/>
              <a:chOff x="2199" y="955"/>
              <a:chExt cx="2547" cy="506"/>
            </a:xfrm>
          </p:grpSpPr>
          <p:sp>
            <p:nvSpPr>
              <p:cNvPr id="446"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47"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48"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49"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50"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51"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pic>
          <p:nvPicPr>
            <p:cNvPr id="6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70" name="Group 919"/>
            <p:cNvGrpSpPr>
              <a:grpSpLocks/>
            </p:cNvGrpSpPr>
            <p:nvPr/>
          </p:nvGrpSpPr>
          <p:grpSpPr bwMode="auto">
            <a:xfrm flipH="1">
              <a:off x="5775325" y="4533900"/>
              <a:ext cx="414338" cy="373063"/>
              <a:chOff x="2839" y="3501"/>
              <a:chExt cx="755" cy="803"/>
            </a:xfrm>
          </p:grpSpPr>
          <p:pic>
            <p:nvPicPr>
              <p:cNvPr id="444"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44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1" name="Group 922"/>
            <p:cNvGrpSpPr>
              <a:grpSpLocks/>
            </p:cNvGrpSpPr>
            <p:nvPr/>
          </p:nvGrpSpPr>
          <p:grpSpPr bwMode="auto">
            <a:xfrm flipH="1">
              <a:off x="5457825" y="4954588"/>
              <a:ext cx="482600" cy="406400"/>
              <a:chOff x="2839" y="3501"/>
              <a:chExt cx="755" cy="803"/>
            </a:xfrm>
          </p:grpSpPr>
          <p:pic>
            <p:nvPicPr>
              <p:cNvPr id="442"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44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2" name="Group 925"/>
            <p:cNvGrpSpPr>
              <a:grpSpLocks/>
            </p:cNvGrpSpPr>
            <p:nvPr/>
          </p:nvGrpSpPr>
          <p:grpSpPr bwMode="auto">
            <a:xfrm flipH="1">
              <a:off x="5935663" y="5256213"/>
              <a:ext cx="427037" cy="349250"/>
              <a:chOff x="2839" y="3501"/>
              <a:chExt cx="755" cy="803"/>
            </a:xfrm>
          </p:grpSpPr>
          <p:pic>
            <p:nvPicPr>
              <p:cNvPr id="440"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44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3" name="Group 928"/>
            <p:cNvGrpSpPr>
              <a:grpSpLocks/>
            </p:cNvGrpSpPr>
            <p:nvPr/>
          </p:nvGrpSpPr>
          <p:grpSpPr bwMode="auto">
            <a:xfrm>
              <a:off x="6550025" y="5238750"/>
              <a:ext cx="427038" cy="350838"/>
              <a:chOff x="2839" y="3501"/>
              <a:chExt cx="755" cy="803"/>
            </a:xfrm>
          </p:grpSpPr>
          <p:pic>
            <p:nvPicPr>
              <p:cNvPr id="438"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43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4" name="Group 932"/>
            <p:cNvGrpSpPr>
              <a:grpSpLocks/>
            </p:cNvGrpSpPr>
            <p:nvPr/>
          </p:nvGrpSpPr>
          <p:grpSpPr bwMode="auto">
            <a:xfrm>
              <a:off x="5618163" y="1558925"/>
              <a:ext cx="415925" cy="373063"/>
              <a:chOff x="2756" y="1866"/>
              <a:chExt cx="462" cy="463"/>
            </a:xfrm>
          </p:grpSpPr>
          <p:pic>
            <p:nvPicPr>
              <p:cNvPr id="436" name="Picture 933" descr="iphone_stylized_small"/>
              <p:cNvPicPr>
                <a:picLocks noChangeAspect="1" noChangeArrowheads="1"/>
              </p:cNvPicPr>
              <p:nvPr/>
            </p:nvPicPr>
            <p:blipFill>
              <a:blip r:embed="rId6" cstate="print"/>
              <a:srcRect/>
              <a:stretch>
                <a:fillRect/>
              </a:stretch>
            </p:blipFill>
            <p:spPr bwMode="auto">
              <a:xfrm>
                <a:off x="2928" y="1922"/>
                <a:ext cx="152" cy="407"/>
              </a:xfrm>
              <a:prstGeom prst="rect">
                <a:avLst/>
              </a:prstGeom>
              <a:noFill/>
              <a:ln w="9525">
                <a:noFill/>
                <a:miter lim="800000"/>
                <a:headEnd/>
                <a:tailEnd/>
              </a:ln>
            </p:spPr>
          </p:pic>
          <p:pic>
            <p:nvPicPr>
              <p:cNvPr id="437" name="Picture 934" descr="antenna_radiation_stylized"/>
              <p:cNvPicPr>
                <a:picLocks noChangeAspect="1" noChangeArrowheads="1"/>
              </p:cNvPicPr>
              <p:nvPr/>
            </p:nvPicPr>
            <p:blipFill>
              <a:blip r:embed="rId7" cstate="print"/>
              <a:srcRect/>
              <a:stretch>
                <a:fillRect/>
              </a:stretch>
            </p:blipFill>
            <p:spPr bwMode="auto">
              <a:xfrm>
                <a:off x="2756" y="1866"/>
                <a:ext cx="462" cy="110"/>
              </a:xfrm>
              <a:prstGeom prst="rect">
                <a:avLst/>
              </a:prstGeom>
              <a:noFill/>
              <a:ln w="9525">
                <a:noFill/>
                <a:miter lim="800000"/>
                <a:headEnd/>
                <a:tailEnd/>
              </a:ln>
            </p:spPr>
          </p:pic>
        </p:grpSp>
        <p:pic>
          <p:nvPicPr>
            <p:cNvPr id="75"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76" name="Group 938"/>
            <p:cNvGrpSpPr>
              <a:grpSpLocks/>
            </p:cNvGrpSpPr>
            <p:nvPr/>
          </p:nvGrpSpPr>
          <p:grpSpPr bwMode="auto">
            <a:xfrm>
              <a:off x="8240713" y="5002213"/>
              <a:ext cx="227012" cy="481012"/>
              <a:chOff x="4140" y="429"/>
              <a:chExt cx="1425" cy="2396"/>
            </a:xfrm>
          </p:grpSpPr>
          <p:sp>
            <p:nvSpPr>
              <p:cNvPr id="404"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05"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06"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07"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08"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09" name="Group 944"/>
              <p:cNvGrpSpPr>
                <a:grpSpLocks/>
              </p:cNvGrpSpPr>
              <p:nvPr/>
            </p:nvGrpSpPr>
            <p:grpSpPr bwMode="auto">
              <a:xfrm>
                <a:off x="4749" y="668"/>
                <a:ext cx="581" cy="145"/>
                <a:chOff x="614" y="2568"/>
                <a:chExt cx="725" cy="139"/>
              </a:xfrm>
            </p:grpSpPr>
            <p:sp>
              <p:nvSpPr>
                <p:cNvPr id="434"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35"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0"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11" name="Group 948"/>
              <p:cNvGrpSpPr>
                <a:grpSpLocks/>
              </p:cNvGrpSpPr>
              <p:nvPr/>
            </p:nvGrpSpPr>
            <p:grpSpPr bwMode="auto">
              <a:xfrm>
                <a:off x="4747" y="994"/>
                <a:ext cx="581" cy="134"/>
                <a:chOff x="614" y="2568"/>
                <a:chExt cx="725" cy="139"/>
              </a:xfrm>
            </p:grpSpPr>
            <p:sp>
              <p:nvSpPr>
                <p:cNvPr id="432"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33"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2"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13"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14" name="Group 953"/>
              <p:cNvGrpSpPr>
                <a:grpSpLocks/>
              </p:cNvGrpSpPr>
              <p:nvPr/>
            </p:nvGrpSpPr>
            <p:grpSpPr bwMode="auto">
              <a:xfrm>
                <a:off x="4735" y="1627"/>
                <a:ext cx="582" cy="151"/>
                <a:chOff x="614" y="2568"/>
                <a:chExt cx="725" cy="139"/>
              </a:xfrm>
            </p:grpSpPr>
            <p:sp>
              <p:nvSpPr>
                <p:cNvPr id="430"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31"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5"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16" name="Group 957"/>
              <p:cNvGrpSpPr>
                <a:grpSpLocks/>
              </p:cNvGrpSpPr>
              <p:nvPr/>
            </p:nvGrpSpPr>
            <p:grpSpPr bwMode="auto">
              <a:xfrm>
                <a:off x="4739" y="1327"/>
                <a:ext cx="582" cy="139"/>
                <a:chOff x="614" y="2568"/>
                <a:chExt cx="725" cy="139"/>
              </a:xfrm>
            </p:grpSpPr>
            <p:sp>
              <p:nvSpPr>
                <p:cNvPr id="428"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29"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7"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18"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19"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20"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21"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22"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23"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24"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25"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26"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27"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7" name="Group 971"/>
            <p:cNvGrpSpPr>
              <a:grpSpLocks/>
            </p:cNvGrpSpPr>
            <p:nvPr/>
          </p:nvGrpSpPr>
          <p:grpSpPr bwMode="auto">
            <a:xfrm>
              <a:off x="7924800" y="5303838"/>
              <a:ext cx="227013" cy="481012"/>
              <a:chOff x="4140" y="429"/>
              <a:chExt cx="1425" cy="2396"/>
            </a:xfrm>
          </p:grpSpPr>
          <p:sp>
            <p:nvSpPr>
              <p:cNvPr id="372"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373"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374"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75"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76"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77" name="Group 977"/>
              <p:cNvGrpSpPr>
                <a:grpSpLocks/>
              </p:cNvGrpSpPr>
              <p:nvPr/>
            </p:nvGrpSpPr>
            <p:grpSpPr bwMode="auto">
              <a:xfrm>
                <a:off x="4749" y="668"/>
                <a:ext cx="581" cy="145"/>
                <a:chOff x="614" y="2568"/>
                <a:chExt cx="725" cy="139"/>
              </a:xfrm>
            </p:grpSpPr>
            <p:sp>
              <p:nvSpPr>
                <p:cNvPr id="402"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03"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78"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79" name="Group 981"/>
              <p:cNvGrpSpPr>
                <a:grpSpLocks/>
              </p:cNvGrpSpPr>
              <p:nvPr/>
            </p:nvGrpSpPr>
            <p:grpSpPr bwMode="auto">
              <a:xfrm>
                <a:off x="4747" y="994"/>
                <a:ext cx="581" cy="134"/>
                <a:chOff x="614" y="2568"/>
                <a:chExt cx="725" cy="139"/>
              </a:xfrm>
            </p:grpSpPr>
            <p:sp>
              <p:nvSpPr>
                <p:cNvPr id="400"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01"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0"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381"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82" name="Group 986"/>
              <p:cNvGrpSpPr>
                <a:grpSpLocks/>
              </p:cNvGrpSpPr>
              <p:nvPr/>
            </p:nvGrpSpPr>
            <p:grpSpPr bwMode="auto">
              <a:xfrm>
                <a:off x="4735" y="1627"/>
                <a:ext cx="582" cy="151"/>
                <a:chOff x="614" y="2568"/>
                <a:chExt cx="725" cy="139"/>
              </a:xfrm>
            </p:grpSpPr>
            <p:sp>
              <p:nvSpPr>
                <p:cNvPr id="398"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99"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3"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384" name="Group 990"/>
              <p:cNvGrpSpPr>
                <a:grpSpLocks/>
              </p:cNvGrpSpPr>
              <p:nvPr/>
            </p:nvGrpSpPr>
            <p:grpSpPr bwMode="auto">
              <a:xfrm>
                <a:off x="4739" y="1327"/>
                <a:ext cx="582" cy="139"/>
                <a:chOff x="614" y="2568"/>
                <a:chExt cx="725" cy="139"/>
              </a:xfrm>
            </p:grpSpPr>
            <p:sp>
              <p:nvSpPr>
                <p:cNvPr id="396"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97"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5"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86"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87"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88"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389"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390"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391"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392"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393"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394"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395"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8" name="Group 1004"/>
            <p:cNvGrpSpPr>
              <a:grpSpLocks/>
            </p:cNvGrpSpPr>
            <p:nvPr/>
          </p:nvGrpSpPr>
          <p:grpSpPr bwMode="auto">
            <a:xfrm>
              <a:off x="5302250" y="2043113"/>
              <a:ext cx="534988" cy="407987"/>
              <a:chOff x="877" y="1008"/>
              <a:chExt cx="2747" cy="2591"/>
            </a:xfrm>
          </p:grpSpPr>
          <p:pic>
            <p:nvPicPr>
              <p:cNvPr id="349" name="Picture 1005" descr="antenna_stylized"/>
              <p:cNvPicPr>
                <a:picLocks noChangeAspect="1" noChangeArrowheads="1"/>
              </p:cNvPicPr>
              <p:nvPr/>
            </p:nvPicPr>
            <p:blipFill>
              <a:blip r:embed="rId8" cstate="print"/>
              <a:srcRect/>
              <a:stretch>
                <a:fillRect/>
              </a:stretch>
            </p:blipFill>
            <p:spPr bwMode="auto">
              <a:xfrm>
                <a:off x="877" y="1008"/>
                <a:ext cx="2725" cy="1421"/>
              </a:xfrm>
              <a:prstGeom prst="rect">
                <a:avLst/>
              </a:prstGeom>
              <a:noFill/>
              <a:ln w="9525">
                <a:noFill/>
                <a:miter lim="800000"/>
                <a:headEnd/>
                <a:tailEnd/>
              </a:ln>
            </p:spPr>
          </p:pic>
          <p:pic>
            <p:nvPicPr>
              <p:cNvPr id="350" name="Picture 1006" descr="laptop_keyboard"/>
              <p:cNvPicPr>
                <a:picLocks noChangeAspect="1" noChangeArrowheads="1"/>
              </p:cNvPicPr>
              <p:nvPr/>
            </p:nvPicPr>
            <p:blipFill>
              <a:blip r:embed="rId9" cstate="print"/>
              <a:srcRect/>
              <a:stretch>
                <a:fillRect/>
              </a:stretch>
            </p:blipFill>
            <p:spPr bwMode="auto">
              <a:xfrm rot="109064" flipH="1">
                <a:off x="1009" y="2586"/>
                <a:ext cx="2245" cy="1013"/>
              </a:xfrm>
              <a:prstGeom prst="rect">
                <a:avLst/>
              </a:prstGeom>
              <a:noFill/>
              <a:ln w="9525">
                <a:noFill/>
                <a:miter lim="800000"/>
                <a:headEnd/>
                <a:tailEnd/>
              </a:ln>
            </p:spPr>
          </p:pic>
          <p:sp>
            <p:nvSpPr>
              <p:cNvPr id="351"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2" name="Picture 1008" descr="screen"/>
              <p:cNvPicPr>
                <a:picLocks noChangeAspect="1" noChangeArrowheads="1"/>
              </p:cNvPicPr>
              <p:nvPr/>
            </p:nvPicPr>
            <p:blipFill>
              <a:blip r:embed="rId10" cstate="print"/>
              <a:srcRect/>
              <a:stretch>
                <a:fillRect/>
              </a:stretch>
            </p:blipFill>
            <p:spPr bwMode="auto">
              <a:xfrm>
                <a:off x="1842" y="1637"/>
                <a:ext cx="1642" cy="1203"/>
              </a:xfrm>
              <a:prstGeom prst="rect">
                <a:avLst/>
              </a:prstGeom>
              <a:noFill/>
              <a:ln w="9525">
                <a:noFill/>
                <a:miter lim="800000"/>
                <a:headEnd/>
                <a:tailEnd/>
              </a:ln>
            </p:spPr>
          </p:pic>
          <p:sp>
            <p:nvSpPr>
              <p:cNvPr id="353"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354"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355"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56"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357"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58"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359" name="Group 1015"/>
              <p:cNvGrpSpPr>
                <a:grpSpLocks/>
              </p:cNvGrpSpPr>
              <p:nvPr/>
            </p:nvGrpSpPr>
            <p:grpSpPr bwMode="auto">
              <a:xfrm>
                <a:off x="1709" y="3008"/>
                <a:ext cx="507" cy="234"/>
                <a:chOff x="1740" y="2642"/>
                <a:chExt cx="752" cy="327"/>
              </a:xfrm>
            </p:grpSpPr>
            <p:sp>
              <p:nvSpPr>
                <p:cNvPr id="366"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67"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68"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69"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70"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71"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360"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361"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62"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363"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364"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65"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79"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1"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8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8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8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8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8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88" name="Group 1039"/>
            <p:cNvGrpSpPr>
              <a:grpSpLocks/>
            </p:cNvGrpSpPr>
            <p:nvPr/>
          </p:nvGrpSpPr>
          <p:grpSpPr bwMode="auto">
            <a:xfrm>
              <a:off x="7019925" y="5800725"/>
              <a:ext cx="87313" cy="38100"/>
              <a:chOff x="1740" y="2642"/>
              <a:chExt cx="752" cy="327"/>
            </a:xfrm>
          </p:grpSpPr>
          <p:sp>
            <p:nvSpPr>
              <p:cNvPr id="343"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44"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45"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46"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47"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48"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9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95" name="Group 2"/>
            <p:cNvGrpSpPr>
              <a:grpSpLocks/>
            </p:cNvGrpSpPr>
            <p:nvPr/>
          </p:nvGrpSpPr>
          <p:grpSpPr bwMode="auto">
            <a:xfrm>
              <a:off x="5607050" y="3182938"/>
              <a:ext cx="317500" cy="246062"/>
              <a:chOff x="5581650" y="3128963"/>
              <a:chExt cx="423863" cy="320675"/>
            </a:xfrm>
          </p:grpSpPr>
          <p:pic>
            <p:nvPicPr>
              <p:cNvPr id="321"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322"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3"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324"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325"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326"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27"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328"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29"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330" name="Group 1063"/>
              <p:cNvGrpSpPr>
                <a:grpSpLocks/>
              </p:cNvGrpSpPr>
              <p:nvPr/>
            </p:nvGrpSpPr>
            <p:grpSpPr bwMode="auto">
              <a:xfrm>
                <a:off x="5695950" y="3355975"/>
                <a:ext cx="80963" cy="38100"/>
                <a:chOff x="1740" y="2642"/>
                <a:chExt cx="752" cy="327"/>
              </a:xfrm>
            </p:grpSpPr>
            <p:sp>
              <p:nvSpPr>
                <p:cNvPr id="337"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38"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39"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40"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41"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42"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331"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332"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33"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334"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335"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36"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96" name="Group 1076"/>
            <p:cNvGrpSpPr>
              <a:grpSpLocks/>
            </p:cNvGrpSpPr>
            <p:nvPr/>
          </p:nvGrpSpPr>
          <p:grpSpPr bwMode="auto">
            <a:xfrm flipH="1">
              <a:off x="6156325" y="3300413"/>
              <a:ext cx="342900" cy="334962"/>
              <a:chOff x="2839" y="3501"/>
              <a:chExt cx="755" cy="803"/>
            </a:xfrm>
          </p:grpSpPr>
          <p:pic>
            <p:nvPicPr>
              <p:cNvPr id="319" name="Picture 1077" descr="desktop_computer_stylized_medium"/>
              <p:cNvPicPr>
                <a:picLocks noChangeAspect="1" noChangeArrowheads="1"/>
              </p:cNvPicPr>
              <p:nvPr/>
            </p:nvPicPr>
            <p:blipFill>
              <a:blip r:embed="rId15" cstate="print"/>
              <a:srcRect/>
              <a:stretch>
                <a:fillRect/>
              </a:stretch>
            </p:blipFill>
            <p:spPr bwMode="auto">
              <a:xfrm>
                <a:off x="2839" y="3501"/>
                <a:ext cx="755" cy="803"/>
              </a:xfrm>
              <a:prstGeom prst="rect">
                <a:avLst/>
              </a:prstGeom>
              <a:noFill/>
              <a:ln w="9525">
                <a:noFill/>
                <a:miter lim="800000"/>
                <a:headEnd/>
                <a:tailEnd/>
              </a:ln>
            </p:spPr>
          </p:pic>
          <p:sp>
            <p:nvSpPr>
              <p:cNvPr id="320"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97"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98"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9"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0"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1"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02"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03"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04"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05"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06" name="Group 1090"/>
            <p:cNvGrpSpPr>
              <a:grpSpLocks/>
            </p:cNvGrpSpPr>
            <p:nvPr/>
          </p:nvGrpSpPr>
          <p:grpSpPr bwMode="auto">
            <a:xfrm>
              <a:off x="7451725" y="5737225"/>
              <a:ext cx="87313" cy="38100"/>
              <a:chOff x="1740" y="2642"/>
              <a:chExt cx="752" cy="327"/>
            </a:xfrm>
          </p:grpSpPr>
          <p:sp>
            <p:nvSpPr>
              <p:cNvPr id="31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1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1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1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1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1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07"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08"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9"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0"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1"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2"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13" name="Group 1103"/>
            <p:cNvGrpSpPr>
              <a:grpSpLocks/>
            </p:cNvGrpSpPr>
            <p:nvPr/>
          </p:nvGrpSpPr>
          <p:grpSpPr bwMode="auto">
            <a:xfrm>
              <a:off x="6351588" y="2493963"/>
              <a:ext cx="390525" cy="169862"/>
              <a:chOff x="4650" y="1129"/>
              <a:chExt cx="246" cy="95"/>
            </a:xfrm>
          </p:grpSpPr>
          <p:sp>
            <p:nvSpPr>
              <p:cNvPr id="3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08" name="Group 1107"/>
              <p:cNvGrpSpPr>
                <a:grpSpLocks/>
              </p:cNvGrpSpPr>
              <p:nvPr/>
            </p:nvGrpSpPr>
            <p:grpSpPr bwMode="auto">
              <a:xfrm>
                <a:off x="4699" y="1145"/>
                <a:ext cx="138" cy="29"/>
                <a:chOff x="2468" y="1332"/>
                <a:chExt cx="310" cy="60"/>
              </a:xfrm>
            </p:grpSpPr>
            <p:sp>
              <p:nvSpPr>
                <p:cNvPr id="31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31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309"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310"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14" name="Group 1112"/>
            <p:cNvGrpSpPr>
              <a:grpSpLocks/>
            </p:cNvGrpSpPr>
            <p:nvPr/>
          </p:nvGrpSpPr>
          <p:grpSpPr bwMode="auto">
            <a:xfrm>
              <a:off x="6051550" y="3641725"/>
              <a:ext cx="390525" cy="169863"/>
              <a:chOff x="4650" y="1129"/>
              <a:chExt cx="246" cy="95"/>
            </a:xfrm>
          </p:grpSpPr>
          <p:sp>
            <p:nvSpPr>
              <p:cNvPr id="2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00" name="Group 1116"/>
              <p:cNvGrpSpPr>
                <a:grpSpLocks/>
              </p:cNvGrpSpPr>
              <p:nvPr/>
            </p:nvGrpSpPr>
            <p:grpSpPr bwMode="auto">
              <a:xfrm>
                <a:off x="4699" y="1145"/>
                <a:ext cx="138" cy="29"/>
                <a:chOff x="2468" y="1332"/>
                <a:chExt cx="310" cy="60"/>
              </a:xfrm>
            </p:grpSpPr>
            <p:sp>
              <p:nvSpPr>
                <p:cNvPr id="30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30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301"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302"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15" name="Group 878"/>
            <p:cNvGrpSpPr>
              <a:grpSpLocks/>
            </p:cNvGrpSpPr>
            <p:nvPr/>
          </p:nvGrpSpPr>
          <p:grpSpPr bwMode="auto">
            <a:xfrm>
              <a:off x="5521325" y="3067050"/>
              <a:ext cx="374650" cy="82550"/>
              <a:chOff x="2199" y="955"/>
              <a:chExt cx="2547" cy="506"/>
            </a:xfrm>
          </p:grpSpPr>
          <p:sp>
            <p:nvSpPr>
              <p:cNvPr id="291"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92"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93"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94"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95"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96"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16" name="Group 1121"/>
            <p:cNvGrpSpPr>
              <a:grpSpLocks/>
            </p:cNvGrpSpPr>
            <p:nvPr/>
          </p:nvGrpSpPr>
          <p:grpSpPr bwMode="auto">
            <a:xfrm>
              <a:off x="6248400" y="4852988"/>
              <a:ext cx="617538" cy="247650"/>
              <a:chOff x="2356" y="1300"/>
              <a:chExt cx="555" cy="194"/>
            </a:xfrm>
          </p:grpSpPr>
          <p:sp>
            <p:nvSpPr>
              <p:cNvPr id="2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6" name="Group 1125"/>
              <p:cNvGrpSpPr>
                <a:grpSpLocks/>
              </p:cNvGrpSpPr>
              <p:nvPr/>
            </p:nvGrpSpPr>
            <p:grpSpPr bwMode="auto">
              <a:xfrm>
                <a:off x="2468" y="1332"/>
                <a:ext cx="310" cy="60"/>
                <a:chOff x="2468" y="1332"/>
                <a:chExt cx="310" cy="60"/>
              </a:xfrm>
            </p:grpSpPr>
            <p:sp>
              <p:nvSpPr>
                <p:cNvPr id="289"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90"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87"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288"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17" name="Group 1130"/>
            <p:cNvGrpSpPr>
              <a:grpSpLocks/>
            </p:cNvGrpSpPr>
            <p:nvPr/>
          </p:nvGrpSpPr>
          <p:grpSpPr bwMode="auto">
            <a:xfrm>
              <a:off x="6969125" y="4510088"/>
              <a:ext cx="617538" cy="247650"/>
              <a:chOff x="2356" y="1300"/>
              <a:chExt cx="555" cy="194"/>
            </a:xfrm>
          </p:grpSpPr>
          <p:sp>
            <p:nvSpPr>
              <p:cNvPr id="2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8" name="Group 1134"/>
              <p:cNvGrpSpPr>
                <a:grpSpLocks/>
              </p:cNvGrpSpPr>
              <p:nvPr/>
            </p:nvGrpSpPr>
            <p:grpSpPr bwMode="auto">
              <a:xfrm>
                <a:off x="2468" y="1332"/>
                <a:ext cx="310" cy="60"/>
                <a:chOff x="2468" y="1332"/>
                <a:chExt cx="310" cy="60"/>
              </a:xfrm>
            </p:grpSpPr>
            <p:sp>
              <p:nvSpPr>
                <p:cNvPr id="281"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82"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79"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280"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18" name="Group 1139"/>
            <p:cNvGrpSpPr>
              <a:grpSpLocks/>
            </p:cNvGrpSpPr>
            <p:nvPr/>
          </p:nvGrpSpPr>
          <p:grpSpPr bwMode="auto">
            <a:xfrm>
              <a:off x="7585075" y="4811713"/>
              <a:ext cx="617538" cy="247650"/>
              <a:chOff x="2356" y="1300"/>
              <a:chExt cx="555" cy="194"/>
            </a:xfrm>
          </p:grpSpPr>
          <p:sp>
            <p:nvSpPr>
              <p:cNvPr id="2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0" name="Group 1143"/>
              <p:cNvGrpSpPr>
                <a:grpSpLocks/>
              </p:cNvGrpSpPr>
              <p:nvPr/>
            </p:nvGrpSpPr>
            <p:grpSpPr bwMode="auto">
              <a:xfrm>
                <a:off x="2468" y="1332"/>
                <a:ext cx="310" cy="60"/>
                <a:chOff x="2468" y="1332"/>
                <a:chExt cx="310" cy="60"/>
              </a:xfrm>
            </p:grpSpPr>
            <p:sp>
              <p:nvSpPr>
                <p:cNvPr id="273"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74"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71"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272"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19" name="Group 3"/>
            <p:cNvGrpSpPr>
              <a:grpSpLocks/>
            </p:cNvGrpSpPr>
            <p:nvPr/>
          </p:nvGrpSpPr>
          <p:grpSpPr bwMode="auto">
            <a:xfrm>
              <a:off x="5964238" y="3135313"/>
              <a:ext cx="314325" cy="334962"/>
              <a:chOff x="5974579" y="3105349"/>
              <a:chExt cx="347997" cy="396620"/>
            </a:xfrm>
          </p:grpSpPr>
          <p:pic>
            <p:nvPicPr>
              <p:cNvPr id="265"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266"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0"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1"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2"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23"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24" name="Group 870"/>
            <p:cNvGrpSpPr>
              <a:grpSpLocks/>
            </p:cNvGrpSpPr>
            <p:nvPr/>
          </p:nvGrpSpPr>
          <p:grpSpPr bwMode="auto">
            <a:xfrm>
              <a:off x="5588000" y="1546225"/>
              <a:ext cx="477838" cy="107950"/>
              <a:chOff x="2199" y="955"/>
              <a:chExt cx="2547" cy="506"/>
            </a:xfrm>
          </p:grpSpPr>
          <p:sp>
            <p:nvSpPr>
              <p:cNvPr id="2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25" name="Group 870"/>
            <p:cNvGrpSpPr>
              <a:grpSpLocks/>
            </p:cNvGrpSpPr>
            <p:nvPr/>
          </p:nvGrpSpPr>
          <p:grpSpPr bwMode="auto">
            <a:xfrm>
              <a:off x="6481763" y="1935163"/>
              <a:ext cx="479425" cy="107950"/>
              <a:chOff x="2199" y="955"/>
              <a:chExt cx="2547" cy="506"/>
            </a:xfrm>
          </p:grpSpPr>
          <p:sp>
            <p:nvSpPr>
              <p:cNvPr id="253"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54"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55"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56"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57"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58"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26" name="Group 878"/>
            <p:cNvGrpSpPr>
              <a:grpSpLocks/>
            </p:cNvGrpSpPr>
            <p:nvPr/>
          </p:nvGrpSpPr>
          <p:grpSpPr bwMode="auto">
            <a:xfrm>
              <a:off x="5935663" y="3106738"/>
              <a:ext cx="373062" cy="82550"/>
              <a:chOff x="2199" y="955"/>
              <a:chExt cx="2547" cy="506"/>
            </a:xfrm>
          </p:grpSpPr>
          <p:sp>
            <p:nvSpPr>
              <p:cNvPr id="247"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48"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49"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50"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51"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52"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27" name="Group 347"/>
            <p:cNvGrpSpPr>
              <a:grpSpLocks/>
            </p:cNvGrpSpPr>
            <p:nvPr/>
          </p:nvGrpSpPr>
          <p:grpSpPr bwMode="auto">
            <a:xfrm>
              <a:off x="6220922" y="4838544"/>
              <a:ext cx="660165" cy="269566"/>
              <a:chOff x="1871277" y="1576300"/>
              <a:chExt cx="1128371" cy="437861"/>
            </a:xfrm>
          </p:grpSpPr>
          <p:sp>
            <p:nvSpPr>
              <p:cNvPr id="23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5" name="Straight Connector 494"/>
              <p:cNvCxnSpPr>
                <a:cxnSpLocks noChangeShapeType="1"/>
                <a:endCxn id="2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6933466" y="4503243"/>
              <a:ext cx="660165" cy="269566"/>
              <a:chOff x="1871277" y="1576300"/>
              <a:chExt cx="1128371" cy="437861"/>
            </a:xfrm>
          </p:grpSpPr>
          <p:sp>
            <p:nvSpPr>
              <p:cNvPr id="229"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0"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1"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2"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3"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4"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5"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6" name="Straight Connector 576"/>
              <p:cNvCxnSpPr>
                <a:cxnSpLocks noChangeShapeType="1"/>
                <a:endCxn id="2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7"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9" name="Group 347"/>
            <p:cNvGrpSpPr>
              <a:grpSpLocks/>
            </p:cNvGrpSpPr>
            <p:nvPr/>
          </p:nvGrpSpPr>
          <p:grpSpPr bwMode="auto">
            <a:xfrm>
              <a:off x="7563920" y="4800505"/>
              <a:ext cx="660165" cy="269566"/>
              <a:chOff x="1871277" y="1576300"/>
              <a:chExt cx="1128371" cy="437861"/>
            </a:xfrm>
          </p:grpSpPr>
          <p:sp>
            <p:nvSpPr>
              <p:cNvPr id="22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7" name="Straight Connector 586"/>
              <p:cNvCxnSpPr>
                <a:cxnSpLocks noChangeShapeType="1"/>
                <a:endCxn id="2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0" name="Group 347"/>
            <p:cNvGrpSpPr>
              <a:grpSpLocks/>
            </p:cNvGrpSpPr>
            <p:nvPr/>
          </p:nvGrpSpPr>
          <p:grpSpPr bwMode="auto">
            <a:xfrm>
              <a:off x="6050373" y="3620176"/>
              <a:ext cx="425094" cy="228319"/>
              <a:chOff x="1871277" y="1576300"/>
              <a:chExt cx="1128371" cy="437861"/>
            </a:xfrm>
          </p:grpSpPr>
          <p:sp>
            <p:nvSpPr>
              <p:cNvPr id="211"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2"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3"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4"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5"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6"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7"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8" name="Straight Connector 596"/>
              <p:cNvCxnSpPr>
                <a:cxnSpLocks noChangeShapeType="1"/>
                <a:endCxn id="21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9"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1" name="Group 347"/>
            <p:cNvGrpSpPr>
              <a:grpSpLocks/>
            </p:cNvGrpSpPr>
            <p:nvPr/>
          </p:nvGrpSpPr>
          <p:grpSpPr bwMode="auto">
            <a:xfrm>
              <a:off x="6347637" y="2481965"/>
              <a:ext cx="403071" cy="202807"/>
              <a:chOff x="1871277" y="1576300"/>
              <a:chExt cx="1128371" cy="437861"/>
            </a:xfrm>
          </p:grpSpPr>
          <p:sp>
            <p:nvSpPr>
              <p:cNvPr id="202"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3"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4"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5"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7"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8"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9" name="Straight Connector 606"/>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1"/>
            <p:cNvGrpSpPr>
              <a:grpSpLocks/>
            </p:cNvGrpSpPr>
            <p:nvPr/>
          </p:nvGrpSpPr>
          <p:grpSpPr bwMode="auto">
            <a:xfrm>
              <a:off x="7678804" y="2388750"/>
              <a:ext cx="418211" cy="189727"/>
              <a:chOff x="7913987" y="1515773"/>
              <a:chExt cx="625138" cy="276534"/>
            </a:xfrm>
          </p:grpSpPr>
          <p:sp>
            <p:nvSpPr>
              <p:cNvPr id="193"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4"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5"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6"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7"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8"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9"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0" name="Straight Connector 616"/>
              <p:cNvCxnSpPr>
                <a:cxnSpLocks noChangeShapeType="1"/>
                <a:endCxn id="195"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01"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3" name="Group 619"/>
            <p:cNvGrpSpPr>
              <a:grpSpLocks/>
            </p:cNvGrpSpPr>
            <p:nvPr/>
          </p:nvGrpSpPr>
          <p:grpSpPr bwMode="auto">
            <a:xfrm>
              <a:off x="7750570" y="2752811"/>
              <a:ext cx="418211" cy="189727"/>
              <a:chOff x="7913987" y="1515773"/>
              <a:chExt cx="625138" cy="276534"/>
            </a:xfrm>
          </p:grpSpPr>
          <p:sp>
            <p:nvSpPr>
              <p:cNvPr id="184"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5"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6"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7"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8"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9"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0"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1" name="Straight Connector 627"/>
              <p:cNvCxnSpPr>
                <a:cxnSpLocks noChangeShapeType="1"/>
                <a:endCxn id="18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92"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4" name="Group 629"/>
            <p:cNvGrpSpPr>
              <a:grpSpLocks/>
            </p:cNvGrpSpPr>
            <p:nvPr/>
          </p:nvGrpSpPr>
          <p:grpSpPr bwMode="auto">
            <a:xfrm>
              <a:off x="7187343" y="2485248"/>
              <a:ext cx="418211" cy="189727"/>
              <a:chOff x="7913987" y="1515773"/>
              <a:chExt cx="625138" cy="276534"/>
            </a:xfrm>
          </p:grpSpPr>
          <p:sp>
            <p:nvSpPr>
              <p:cNvPr id="175"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6"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7"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8"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0"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1"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2" name="Straight Connector 637"/>
              <p:cNvCxnSpPr>
                <a:cxnSpLocks noChangeShapeType="1"/>
                <a:endCxn id="17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83"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5" name="Group 639"/>
            <p:cNvGrpSpPr>
              <a:grpSpLocks/>
            </p:cNvGrpSpPr>
            <p:nvPr/>
          </p:nvGrpSpPr>
          <p:grpSpPr bwMode="auto">
            <a:xfrm>
              <a:off x="7195275" y="2751878"/>
              <a:ext cx="418211" cy="189727"/>
              <a:chOff x="7913987" y="1515773"/>
              <a:chExt cx="625138" cy="276534"/>
            </a:xfrm>
          </p:grpSpPr>
          <p:sp>
            <p:nvSpPr>
              <p:cNvPr id="166"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7"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8"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9"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0"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1"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2"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3" name="Straight Connector 647"/>
              <p:cNvCxnSpPr>
                <a:cxnSpLocks noChangeShapeType="1"/>
                <a:endCxn id="16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4"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6" name="Group 649"/>
            <p:cNvGrpSpPr>
              <a:grpSpLocks/>
            </p:cNvGrpSpPr>
            <p:nvPr/>
          </p:nvGrpSpPr>
          <p:grpSpPr bwMode="auto">
            <a:xfrm>
              <a:off x="7088975" y="3633334"/>
              <a:ext cx="418211" cy="189727"/>
              <a:chOff x="7913987" y="1515773"/>
              <a:chExt cx="625138" cy="276534"/>
            </a:xfrm>
          </p:grpSpPr>
          <p:sp>
            <p:nvSpPr>
              <p:cNvPr id="157"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8"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9"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1"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2"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4" name="Straight Connector 657"/>
              <p:cNvCxnSpPr>
                <a:cxnSpLocks noChangeShapeType="1"/>
                <a:endCxn id="15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65"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659"/>
            <p:cNvGrpSpPr>
              <a:grpSpLocks/>
            </p:cNvGrpSpPr>
            <p:nvPr/>
          </p:nvGrpSpPr>
          <p:grpSpPr bwMode="auto">
            <a:xfrm>
              <a:off x="7748699" y="3641266"/>
              <a:ext cx="418211" cy="189727"/>
              <a:chOff x="7913987" y="1515773"/>
              <a:chExt cx="625138" cy="276534"/>
            </a:xfrm>
          </p:grpSpPr>
          <p:sp>
            <p:nvSpPr>
              <p:cNvPr id="148"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9"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0"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1"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2"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3"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5" name="Straight Connector 667"/>
              <p:cNvCxnSpPr>
                <a:cxnSpLocks noChangeShapeType="1"/>
                <a:endCxn id="15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56"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669"/>
            <p:cNvGrpSpPr>
              <a:grpSpLocks/>
            </p:cNvGrpSpPr>
            <p:nvPr/>
          </p:nvGrpSpPr>
          <p:grpSpPr bwMode="auto">
            <a:xfrm>
              <a:off x="7440813" y="3924693"/>
              <a:ext cx="418211" cy="189727"/>
              <a:chOff x="7913987" y="1515773"/>
              <a:chExt cx="625138" cy="276534"/>
            </a:xfrm>
          </p:grpSpPr>
          <p:sp>
            <p:nvSpPr>
              <p:cNvPr id="139"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677"/>
              <p:cNvCxnSpPr>
                <a:cxnSpLocks noChangeShapeType="1"/>
                <a:endCxn id="14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47"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sp>
        <p:nvSpPr>
          <p:cNvPr id="574" name="Rectangle 3"/>
          <p:cNvSpPr txBox="1">
            <a:spLocks noChangeArrowheads="1"/>
          </p:cNvSpPr>
          <p:nvPr/>
        </p:nvSpPr>
        <p:spPr bwMode="auto">
          <a:xfrm>
            <a:off x="600075" y="1700808"/>
            <a:ext cx="4259957" cy="45369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问</a:t>
            </a:r>
            <a:r>
              <a:rPr lang="zh-CN" altLang="en-US" sz="2800" kern="0" dirty="0">
                <a:solidFill>
                  <a:srgbClr val="CC0000"/>
                </a:solidFill>
                <a:latin typeface="+mn-ea"/>
              </a:rPr>
              <a:t>：终端系统怎样连接边缘路由器？</a:t>
            </a:r>
            <a:endParaRPr kumimoji="0" lang="en-US" altLang="zh-CN" sz="2800" b="0" u="none" strike="noStrike" kern="0" cap="none" spc="0" normalizeH="0" baseline="0" noProof="0" dirty="0">
              <a:ln>
                <a:noFill/>
              </a:ln>
              <a:solidFill>
                <a:srgbClr val="CC0000"/>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cs typeface="+mn-cs"/>
              </a:rPr>
              <a:t>家庭网络</a:t>
            </a:r>
            <a:endParaRPr kumimoji="0" lang="en-US" altLang="zh-CN" sz="28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800" kern="0" dirty="0">
                <a:latin typeface="+mn-ea"/>
              </a:rPr>
              <a:t>企业网络</a:t>
            </a:r>
            <a:r>
              <a:rPr kumimoji="0" lang="en-US" altLang="zh-CN" sz="2800" b="0" u="none" strike="noStrike" kern="0" cap="none" spc="0" normalizeH="0" baseline="0" noProof="0" dirty="0">
                <a:ln>
                  <a:noFill/>
                </a:ln>
                <a:solidFill>
                  <a:schemeClr val="tx1"/>
                </a:solidFill>
                <a:effectLst/>
                <a:uLnTx/>
                <a:uFillTx/>
                <a:latin typeface="+mn-ea"/>
                <a:cs typeface="+mn-cs"/>
              </a:rPr>
              <a:t> </a:t>
            </a:r>
            <a:r>
              <a:rPr lang="zh-CN" altLang="en-US" sz="2800" kern="0" dirty="0">
                <a:latin typeface="+mn-ea"/>
              </a:rPr>
              <a:t>（校园、公司）</a:t>
            </a:r>
            <a:endParaRPr kumimoji="0" lang="en-US" altLang="zh-CN" sz="28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3000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effectLst/>
                <a:uLnTx/>
                <a:uFillTx/>
                <a:latin typeface="+mn-ea"/>
                <a:cs typeface="+mn-cs"/>
              </a:rPr>
              <a:t>移动接入网（</a:t>
            </a:r>
            <a:r>
              <a:rPr kumimoji="0" lang="en-US" altLang="zh-CN" sz="2800" b="0" u="none" strike="noStrike" kern="0" cap="none" spc="0" normalizeH="0" baseline="0" noProof="0" dirty="0">
                <a:ln>
                  <a:noFill/>
                </a:ln>
                <a:effectLst/>
                <a:uLnTx/>
                <a:uFillTx/>
                <a:latin typeface="+mn-ea"/>
                <a:cs typeface="+mn-cs"/>
              </a:rPr>
              <a:t>4G</a:t>
            </a:r>
            <a:r>
              <a:rPr kumimoji="0" lang="zh-CN" altLang="en-US" sz="2800" b="0" u="none" strike="noStrike" kern="0" cap="none" spc="0" normalizeH="0" baseline="0" noProof="0" dirty="0">
                <a:ln>
                  <a:noFill/>
                </a:ln>
                <a:effectLst/>
                <a:uLnTx/>
                <a:uFillTx/>
                <a:latin typeface="+mn-ea"/>
                <a:cs typeface="+mn-cs"/>
              </a:rPr>
              <a:t>、</a:t>
            </a:r>
            <a:r>
              <a:rPr kumimoji="0" lang="en-US" altLang="zh-CN" sz="2800" b="0" u="none" strike="noStrike" kern="0" cap="none" spc="0" normalizeH="0" baseline="0" noProof="0" dirty="0">
                <a:ln>
                  <a:noFill/>
                </a:ln>
                <a:effectLst/>
                <a:uLnTx/>
                <a:uFillTx/>
                <a:latin typeface="+mn-ea"/>
                <a:cs typeface="+mn-cs"/>
              </a:rPr>
              <a:t>5G</a:t>
            </a:r>
            <a:r>
              <a:rPr kumimoji="0" lang="zh-CN" altLang="en-US" sz="2800" b="0" u="none" strike="noStrike" kern="0" cap="none" spc="0" normalizeH="0" baseline="0" noProof="0" dirty="0">
                <a:ln>
                  <a:noFill/>
                </a:ln>
                <a:effectLst/>
                <a:uLnTx/>
                <a:uFillTx/>
                <a:latin typeface="+mn-ea"/>
                <a:cs typeface="+mn-cs"/>
              </a:rPr>
              <a:t>）</a:t>
            </a:r>
            <a:endParaRPr kumimoji="0" lang="en-US" altLang="zh-CN" sz="2800" b="0" u="none" strike="noStrike" kern="0" cap="none" spc="0" normalizeH="0" baseline="0" noProof="0" dirty="0">
              <a:ln>
                <a:noFill/>
              </a:ln>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重要性质</a:t>
            </a:r>
            <a:r>
              <a:rPr kumimoji="0" lang="en-US" altLang="zh-CN" sz="2800" b="0" u="none" strike="noStrike" kern="0" cap="none" spc="0" normalizeH="0" baseline="0" noProof="0" dirty="0">
                <a:ln>
                  <a:noFill/>
                </a:ln>
                <a:solidFill>
                  <a:srgbClr val="CC0000"/>
                </a:solidFill>
                <a:effectLst/>
                <a:uLnTx/>
                <a:uFillTx/>
                <a:latin typeface="+mn-ea"/>
                <a:cs typeface="+mn-cs"/>
              </a:rPr>
              <a:t> </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cs typeface="+mn-cs"/>
              </a:rPr>
              <a:t>接入网络的带宽（比特每秒、</a:t>
            </a:r>
            <a:r>
              <a:rPr kumimoji="0" lang="en-US" altLang="zh-CN" sz="2800" b="0" u="none" strike="noStrike" kern="0" cap="none" spc="0" normalizeH="0" baseline="0" noProof="0" dirty="0">
                <a:ln>
                  <a:noFill/>
                </a:ln>
                <a:solidFill>
                  <a:schemeClr val="tx1"/>
                </a:solidFill>
                <a:effectLst/>
                <a:uLnTx/>
                <a:uFillTx/>
                <a:latin typeface="+mn-ea"/>
                <a:cs typeface="+mn-cs"/>
              </a:rPr>
              <a:t>bit/sec</a:t>
            </a:r>
            <a:r>
              <a:rPr kumimoji="0" lang="zh-CN" altLang="en-US" sz="2800" b="0" u="none" strike="noStrike" kern="0" cap="none" spc="0" normalizeH="0" baseline="0" noProof="0" dirty="0">
                <a:ln>
                  <a:noFill/>
                </a:ln>
                <a:solidFill>
                  <a:schemeClr val="tx1"/>
                </a:solidFill>
                <a:effectLst/>
                <a:uLnTx/>
                <a:uFillTx/>
                <a:latin typeface="+mn-ea"/>
                <a:cs typeface="+mn-cs"/>
              </a:rPr>
              <a:t>）</a:t>
            </a:r>
            <a:r>
              <a:rPr kumimoji="0" lang="en-US" altLang="zh-CN" sz="2800" b="0" u="none" strike="noStrike" kern="0" cap="none" spc="0" normalizeH="0" baseline="0" noProof="0" dirty="0">
                <a:ln>
                  <a:noFill/>
                </a:ln>
                <a:solidFill>
                  <a:schemeClr val="tx1"/>
                </a:solidFill>
                <a:effectLst/>
                <a:uLnTx/>
                <a:uFillTx/>
                <a:latin typeface="+mn-ea"/>
                <a:cs typeface="+mn-cs"/>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800" kern="0" dirty="0">
                <a:solidFill>
                  <a:srgbClr val="0000FF"/>
                </a:solidFill>
                <a:latin typeface="+mn-ea"/>
              </a:rPr>
              <a:t>共享</a:t>
            </a:r>
            <a:r>
              <a:rPr lang="zh-CN" altLang="en-US" sz="2800" kern="0" dirty="0">
                <a:latin typeface="+mn-ea"/>
              </a:rPr>
              <a:t>还是</a:t>
            </a:r>
            <a:r>
              <a:rPr lang="zh-CN" altLang="en-US" sz="2800" kern="0" dirty="0">
                <a:solidFill>
                  <a:srgbClr val="0000FF"/>
                </a:solidFill>
                <a:latin typeface="+mn-ea"/>
              </a:rPr>
              <a:t>独占</a:t>
            </a:r>
            <a:r>
              <a:rPr kumimoji="0" lang="en-US" altLang="zh-CN" sz="2800" b="0" u="none" strike="noStrike" kern="0" cap="none" spc="0" normalizeH="0" baseline="0" noProof="0" dirty="0">
                <a:ln>
                  <a:noFill/>
                </a:ln>
                <a:solidFill>
                  <a:schemeClr val="tx1"/>
                </a:solidFill>
                <a:effectLst/>
                <a:uLnTx/>
                <a:uFillTx/>
                <a:latin typeface="+mn-ea"/>
                <a:cs typeface="+mn-cs"/>
              </a:rPr>
              <a: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1</a:t>
            </a:r>
            <a:r>
              <a:rPr lang="zh-CN" altLang="en-US" dirty="0"/>
              <a:t>：拨号上网（</a:t>
            </a:r>
            <a:r>
              <a:rPr lang="en-US" altLang="zh-CN" dirty="0"/>
              <a:t>DSL</a:t>
            </a:r>
            <a:r>
              <a:rPr lang="zh-CN" altLang="en-US" dirty="0"/>
              <a:t>）</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15</a:t>
            </a:fld>
            <a:endParaRPr lang="zh-CN" altLang="en-US"/>
          </a:p>
        </p:txBody>
      </p:sp>
      <p:grpSp>
        <p:nvGrpSpPr>
          <p:cNvPr id="5" name="Group 101"/>
          <p:cNvGrpSpPr>
            <a:grpSpLocks/>
          </p:cNvGrpSpPr>
          <p:nvPr/>
        </p:nvGrpSpPr>
        <p:grpSpPr bwMode="auto">
          <a:xfrm>
            <a:off x="5143500" y="3315866"/>
            <a:ext cx="2178050" cy="1147763"/>
            <a:chOff x="5143500" y="2905125"/>
            <a:chExt cx="2178050" cy="1147763"/>
          </a:xfrm>
        </p:grpSpPr>
        <p:grpSp>
          <p:nvGrpSpPr>
            <p:cNvPr id="6" name="Group 128"/>
            <p:cNvGrpSpPr>
              <a:grpSpLocks/>
            </p:cNvGrpSpPr>
            <p:nvPr/>
          </p:nvGrpSpPr>
          <p:grpSpPr bwMode="auto">
            <a:xfrm>
              <a:off x="5143500" y="2905125"/>
              <a:ext cx="2178050" cy="1147763"/>
              <a:chOff x="3240" y="1830"/>
              <a:chExt cx="1372" cy="723"/>
            </a:xfrm>
          </p:grpSpPr>
          <p:sp>
            <p:nvSpPr>
              <p:cNvPr id="47"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48" name="Line 130"/>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49" name="Line 131"/>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50" name="Line 132"/>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51" name="Line 133"/>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52" name="Line 134"/>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53" name="Line 135"/>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54" name="Group 136"/>
              <p:cNvGrpSpPr>
                <a:grpSpLocks/>
              </p:cNvGrpSpPr>
              <p:nvPr/>
            </p:nvGrpSpPr>
            <p:grpSpPr bwMode="auto">
              <a:xfrm>
                <a:off x="3860" y="1969"/>
                <a:ext cx="335" cy="148"/>
                <a:chOff x="4650" y="1129"/>
                <a:chExt cx="246" cy="95"/>
              </a:xfrm>
            </p:grpSpPr>
            <p:sp>
              <p:nvSpPr>
                <p:cNvPr id="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87" name="Group 140"/>
                <p:cNvGrpSpPr>
                  <a:grpSpLocks/>
                </p:cNvGrpSpPr>
                <p:nvPr/>
              </p:nvGrpSpPr>
              <p:grpSpPr bwMode="auto">
                <a:xfrm>
                  <a:off x="4699" y="1145"/>
                  <a:ext cx="138" cy="29"/>
                  <a:chOff x="2468" y="1332"/>
                  <a:chExt cx="310" cy="60"/>
                </a:xfrm>
              </p:grpSpPr>
              <p:sp>
                <p:nvSpPr>
                  <p:cNvPr id="90"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91"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8" name="Line 14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9" name="Line 14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5" name="Group 145"/>
              <p:cNvGrpSpPr>
                <a:grpSpLocks/>
              </p:cNvGrpSpPr>
              <p:nvPr/>
            </p:nvGrpSpPr>
            <p:grpSpPr bwMode="auto">
              <a:xfrm>
                <a:off x="3922" y="2284"/>
                <a:ext cx="336" cy="154"/>
                <a:chOff x="4650" y="1129"/>
                <a:chExt cx="246" cy="95"/>
              </a:xfrm>
            </p:grpSpPr>
            <p:sp>
              <p:nvSpPr>
                <p:cNvPr id="7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7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9" name="Group 149"/>
                <p:cNvGrpSpPr>
                  <a:grpSpLocks/>
                </p:cNvGrpSpPr>
                <p:nvPr/>
              </p:nvGrpSpPr>
              <p:grpSpPr bwMode="auto">
                <a:xfrm>
                  <a:off x="4699" y="1145"/>
                  <a:ext cx="138" cy="29"/>
                  <a:chOff x="2468" y="1332"/>
                  <a:chExt cx="310" cy="60"/>
                </a:xfrm>
              </p:grpSpPr>
              <p:sp>
                <p:nvSpPr>
                  <p:cNvPr id="82"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83"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0" name="Line 15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1" name="Line 15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6" name="Group 154"/>
              <p:cNvGrpSpPr>
                <a:grpSpLocks/>
              </p:cNvGrpSpPr>
              <p:nvPr/>
            </p:nvGrpSpPr>
            <p:grpSpPr bwMode="auto">
              <a:xfrm>
                <a:off x="3443" y="2054"/>
                <a:ext cx="335" cy="149"/>
                <a:chOff x="4650" y="1129"/>
                <a:chExt cx="246" cy="95"/>
              </a:xfrm>
            </p:grpSpPr>
            <p:sp>
              <p:nvSpPr>
                <p:cNvPr id="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1" name="Group 158"/>
                <p:cNvGrpSpPr>
                  <a:grpSpLocks/>
                </p:cNvGrpSpPr>
                <p:nvPr/>
              </p:nvGrpSpPr>
              <p:grpSpPr bwMode="auto">
                <a:xfrm>
                  <a:off x="4699" y="1145"/>
                  <a:ext cx="138" cy="29"/>
                  <a:chOff x="2468" y="1332"/>
                  <a:chExt cx="310" cy="60"/>
                </a:xfrm>
              </p:grpSpPr>
              <p:sp>
                <p:nvSpPr>
                  <p:cNvPr id="74"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75"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2" name="Line 16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73" name="Line 16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7" name="Group 163"/>
              <p:cNvGrpSpPr>
                <a:grpSpLocks/>
              </p:cNvGrpSpPr>
              <p:nvPr/>
            </p:nvGrpSpPr>
            <p:grpSpPr bwMode="auto">
              <a:xfrm>
                <a:off x="3452" y="2284"/>
                <a:ext cx="336" cy="148"/>
                <a:chOff x="4650" y="1129"/>
                <a:chExt cx="246" cy="95"/>
              </a:xfrm>
            </p:grpSpPr>
            <p:sp>
              <p:nvSpPr>
                <p:cNvPr id="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3" name="Group 167"/>
                <p:cNvGrpSpPr>
                  <a:grpSpLocks/>
                </p:cNvGrpSpPr>
                <p:nvPr/>
              </p:nvGrpSpPr>
              <p:grpSpPr bwMode="auto">
                <a:xfrm>
                  <a:off x="4699" y="1145"/>
                  <a:ext cx="138" cy="29"/>
                  <a:chOff x="2468" y="1332"/>
                  <a:chExt cx="310" cy="60"/>
                </a:xfrm>
              </p:grpSpPr>
              <p:sp>
                <p:nvSpPr>
                  <p:cNvPr id="66"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7"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 name="Line 17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5" name="Line 17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58" name="Line 172"/>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59" name="Text Box 580"/>
              <p:cNvSpPr txBox="1">
                <a:spLocks noChangeArrowheads="1"/>
              </p:cNvSpPr>
              <p:nvPr/>
            </p:nvSpPr>
            <p:spPr bwMode="auto">
              <a:xfrm>
                <a:off x="4231" y="1988"/>
                <a:ext cx="326" cy="233"/>
              </a:xfrm>
              <a:prstGeom prst="rect">
                <a:avLst/>
              </a:prstGeom>
              <a:noFill/>
              <a:ln w="9525">
                <a:noFill/>
                <a:miter lim="800000"/>
                <a:headEnd/>
                <a:tailEnd/>
              </a:ln>
            </p:spPr>
            <p:txBody>
              <a:bodyPr wrap="none">
                <a:spAutoFit/>
              </a:bodyPr>
              <a:lstStyle/>
              <a:p>
                <a:r>
                  <a:rPr lang="en-US" altLang="zh-CN" sz="1800" dirty="0"/>
                  <a:t>ISP</a:t>
                </a:r>
              </a:p>
            </p:txBody>
          </p:sp>
        </p:grpSp>
        <p:grpSp>
          <p:nvGrpSpPr>
            <p:cNvPr id="7" name="Group 347"/>
            <p:cNvGrpSpPr>
              <a:grpSpLocks/>
            </p:cNvGrpSpPr>
            <p:nvPr/>
          </p:nvGrpSpPr>
          <p:grpSpPr bwMode="auto">
            <a:xfrm>
              <a:off x="5450519" y="3250491"/>
              <a:ext cx="569188" cy="269566"/>
              <a:chOff x="1871277" y="1576300"/>
              <a:chExt cx="1128371" cy="437861"/>
            </a:xfrm>
          </p:grpSpPr>
          <p:sp>
            <p:nvSpPr>
              <p:cNvPr id="38"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9"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 name="Straight Connector 141"/>
              <p:cNvCxnSpPr>
                <a:cxnSpLocks noChangeShapeType="1"/>
                <a:endCxn id="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 name="Group 347"/>
            <p:cNvGrpSpPr>
              <a:grpSpLocks/>
            </p:cNvGrpSpPr>
            <p:nvPr/>
          </p:nvGrpSpPr>
          <p:grpSpPr bwMode="auto">
            <a:xfrm>
              <a:off x="5463219" y="3606091"/>
              <a:ext cx="569188" cy="269566"/>
              <a:chOff x="1871277" y="1576300"/>
              <a:chExt cx="1128371" cy="437861"/>
            </a:xfrm>
          </p:grpSpPr>
          <p:sp>
            <p:nvSpPr>
              <p:cNvPr id="29"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 name="Straight Connector 132"/>
              <p:cNvCxnSpPr>
                <a:cxnSpLocks noChangeShapeType="1"/>
                <a:endCxn id="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 name="Group 347"/>
            <p:cNvGrpSpPr>
              <a:grpSpLocks/>
            </p:cNvGrpSpPr>
            <p:nvPr/>
          </p:nvGrpSpPr>
          <p:grpSpPr bwMode="auto">
            <a:xfrm>
              <a:off x="6107744" y="3120316"/>
              <a:ext cx="569188" cy="269566"/>
              <a:chOff x="1871277" y="1576300"/>
              <a:chExt cx="1128371" cy="437861"/>
            </a:xfrm>
          </p:grpSpPr>
          <p:sp>
            <p:nvSpPr>
              <p:cNvPr id="20"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 name="Straight Connector 123"/>
              <p:cNvCxnSpPr>
                <a:cxnSpLocks noChangeShapeType="1"/>
                <a:endCxn id="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 name="Group 347"/>
            <p:cNvGrpSpPr>
              <a:grpSpLocks/>
            </p:cNvGrpSpPr>
            <p:nvPr/>
          </p:nvGrpSpPr>
          <p:grpSpPr bwMode="auto">
            <a:xfrm>
              <a:off x="6207410" y="3622646"/>
              <a:ext cx="569188" cy="269566"/>
              <a:chOff x="1871277" y="1576300"/>
              <a:chExt cx="1128371" cy="437861"/>
            </a:xfrm>
          </p:grpSpPr>
          <p:sp>
            <p:nvSpPr>
              <p:cNvPr id="11"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 name="Straight Connector 114"/>
              <p:cNvCxnSpPr>
                <a:cxnSpLocks noChangeShapeType="1"/>
                <a:endCxn id="1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92" name="Freeform 3"/>
          <p:cNvSpPr>
            <a:spLocks/>
          </p:cNvSpPr>
          <p:nvPr/>
        </p:nvSpPr>
        <p:spPr bwMode="auto">
          <a:xfrm>
            <a:off x="4305300" y="191251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w="9525">
            <a:noFill/>
            <a:round/>
            <a:headEnd/>
            <a:tailEnd/>
          </a:ln>
        </p:spPr>
        <p:txBody>
          <a:bodyPr/>
          <a:lstStyle/>
          <a:p>
            <a:endParaRPr lang="zh-CN" altLang="en-US"/>
          </a:p>
        </p:txBody>
      </p:sp>
      <p:sp>
        <p:nvSpPr>
          <p:cNvPr id="93" name="Oval 9"/>
          <p:cNvSpPr>
            <a:spLocks noChangeArrowheads="1"/>
          </p:cNvSpPr>
          <p:nvPr/>
        </p:nvSpPr>
        <p:spPr bwMode="auto">
          <a:xfrm>
            <a:off x="5305425" y="2618954"/>
            <a:ext cx="193675" cy="193675"/>
          </a:xfrm>
          <a:prstGeom prst="ellipse">
            <a:avLst/>
          </a:prstGeom>
          <a:solidFill>
            <a:schemeClr val="tx1"/>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94" name="Oval 12"/>
          <p:cNvSpPr>
            <a:spLocks noChangeArrowheads="1"/>
          </p:cNvSpPr>
          <p:nvPr/>
        </p:nvSpPr>
        <p:spPr bwMode="auto">
          <a:xfrm>
            <a:off x="5686425" y="2247479"/>
            <a:ext cx="193675" cy="193675"/>
          </a:xfrm>
          <a:prstGeom prst="ellipse">
            <a:avLst/>
          </a:prstGeom>
          <a:solidFill>
            <a:schemeClr val="tx1"/>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95" name="Line 15"/>
          <p:cNvSpPr>
            <a:spLocks noChangeShapeType="1"/>
          </p:cNvSpPr>
          <p:nvPr/>
        </p:nvSpPr>
        <p:spPr bwMode="auto">
          <a:xfrm flipV="1">
            <a:off x="5392738" y="2388766"/>
            <a:ext cx="317500" cy="336550"/>
          </a:xfrm>
          <a:prstGeom prst="line">
            <a:avLst/>
          </a:prstGeom>
          <a:noFill/>
          <a:ln w="9525">
            <a:solidFill>
              <a:schemeClr val="tx1"/>
            </a:solidFill>
            <a:round/>
            <a:headEnd/>
            <a:tailEnd/>
          </a:ln>
        </p:spPr>
        <p:txBody>
          <a:bodyPr wrap="none"/>
          <a:lstStyle/>
          <a:p>
            <a:endParaRPr lang="zh-CN" altLang="en-US"/>
          </a:p>
        </p:txBody>
      </p:sp>
      <p:sp>
        <p:nvSpPr>
          <p:cNvPr id="96" name="Line 16"/>
          <p:cNvSpPr>
            <a:spLocks noChangeShapeType="1"/>
          </p:cNvSpPr>
          <p:nvPr/>
        </p:nvSpPr>
        <p:spPr bwMode="auto">
          <a:xfrm>
            <a:off x="5786438" y="2364954"/>
            <a:ext cx="400050" cy="590550"/>
          </a:xfrm>
          <a:prstGeom prst="line">
            <a:avLst/>
          </a:prstGeom>
          <a:noFill/>
          <a:ln w="9525">
            <a:solidFill>
              <a:schemeClr val="tx1"/>
            </a:solidFill>
            <a:prstDash val="dash"/>
            <a:round/>
            <a:headEnd/>
            <a:tailEnd/>
          </a:ln>
        </p:spPr>
        <p:txBody>
          <a:bodyPr wrap="none"/>
          <a:lstStyle/>
          <a:p>
            <a:endParaRPr lang="zh-CN" altLang="en-US"/>
          </a:p>
        </p:txBody>
      </p:sp>
      <p:sp>
        <p:nvSpPr>
          <p:cNvPr id="97" name="Rectangle 44"/>
          <p:cNvSpPr>
            <a:spLocks noChangeArrowheads="1"/>
          </p:cNvSpPr>
          <p:nvPr/>
        </p:nvSpPr>
        <p:spPr bwMode="auto">
          <a:xfrm>
            <a:off x="4584700" y="2368129"/>
            <a:ext cx="955675" cy="700087"/>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98" name="Text Box 45"/>
          <p:cNvSpPr txBox="1">
            <a:spLocks noChangeArrowheads="1"/>
          </p:cNvSpPr>
          <p:nvPr/>
        </p:nvSpPr>
        <p:spPr bwMode="auto">
          <a:xfrm>
            <a:off x="4040188" y="1887116"/>
            <a:ext cx="1925637" cy="287338"/>
          </a:xfrm>
          <a:prstGeom prst="rect">
            <a:avLst/>
          </a:prstGeom>
          <a:noFill/>
          <a:ln w="9525">
            <a:noFill/>
            <a:miter lim="800000"/>
            <a:headEnd/>
            <a:tailEnd/>
          </a:ln>
        </p:spPr>
        <p:txBody>
          <a:bodyPr>
            <a:spAutoFit/>
          </a:bodyPr>
          <a:lstStyle/>
          <a:p>
            <a:pPr algn="ctr">
              <a:lnSpc>
                <a:spcPct val="80000"/>
              </a:lnSpc>
            </a:pPr>
            <a:r>
              <a:rPr lang="zh-CN" altLang="en-US" sz="1600" dirty="0"/>
              <a:t>中心局</a:t>
            </a:r>
            <a:endParaRPr lang="en-US" altLang="zh-CN" sz="1600" dirty="0"/>
          </a:p>
        </p:txBody>
      </p:sp>
      <p:sp>
        <p:nvSpPr>
          <p:cNvPr id="99" name="Line 14"/>
          <p:cNvSpPr>
            <a:spLocks noChangeShapeType="1"/>
          </p:cNvSpPr>
          <p:nvPr/>
        </p:nvSpPr>
        <p:spPr bwMode="auto">
          <a:xfrm flipV="1">
            <a:off x="2690813" y="2774529"/>
            <a:ext cx="1938337" cy="0"/>
          </a:xfrm>
          <a:prstGeom prst="line">
            <a:avLst/>
          </a:prstGeom>
          <a:noFill/>
          <a:ln w="9525">
            <a:solidFill>
              <a:schemeClr val="tx1"/>
            </a:solidFill>
            <a:round/>
            <a:headEnd/>
            <a:tailEnd/>
          </a:ln>
        </p:spPr>
        <p:txBody>
          <a:bodyPr wrap="none"/>
          <a:lstStyle/>
          <a:p>
            <a:endParaRPr lang="zh-CN" altLang="en-US"/>
          </a:p>
        </p:txBody>
      </p:sp>
      <p:sp>
        <p:nvSpPr>
          <p:cNvPr id="100" name="Text Box 17"/>
          <p:cNvSpPr txBox="1">
            <a:spLocks noChangeArrowheads="1"/>
          </p:cNvSpPr>
          <p:nvPr/>
        </p:nvSpPr>
        <p:spPr bwMode="auto">
          <a:xfrm>
            <a:off x="5942013" y="1941091"/>
            <a:ext cx="800219" cy="301621"/>
          </a:xfrm>
          <a:prstGeom prst="rect">
            <a:avLst/>
          </a:prstGeom>
          <a:noFill/>
          <a:ln w="9525">
            <a:noFill/>
            <a:miter lim="800000"/>
            <a:headEnd/>
            <a:tailEnd/>
          </a:ln>
        </p:spPr>
        <p:txBody>
          <a:bodyPr wrap="none">
            <a:spAutoFit/>
          </a:bodyPr>
          <a:lstStyle/>
          <a:p>
            <a:pPr>
              <a:lnSpc>
                <a:spcPct val="85000"/>
              </a:lnSpc>
            </a:pPr>
            <a:r>
              <a:rPr lang="zh-CN" altLang="en-US" sz="1600" dirty="0"/>
              <a:t>电话网</a:t>
            </a:r>
            <a:endParaRPr lang="en-US" altLang="zh-CN" sz="1600" dirty="0"/>
          </a:p>
        </p:txBody>
      </p:sp>
      <p:grpSp>
        <p:nvGrpSpPr>
          <p:cNvPr id="101" name="Group 108"/>
          <p:cNvGrpSpPr>
            <a:grpSpLocks/>
          </p:cNvGrpSpPr>
          <p:nvPr/>
        </p:nvGrpSpPr>
        <p:grpSpPr bwMode="auto">
          <a:xfrm>
            <a:off x="4641850" y="2485604"/>
            <a:ext cx="368300" cy="519112"/>
            <a:chOff x="1852" y="2562"/>
            <a:chExt cx="355" cy="471"/>
          </a:xfrm>
        </p:grpSpPr>
        <p:sp>
          <p:nvSpPr>
            <p:cNvPr id="102"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103"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104" name="Line 111"/>
            <p:cNvSpPr>
              <a:spLocks noChangeShapeType="1"/>
            </p:cNvSpPr>
            <p:nvPr/>
          </p:nvSpPr>
          <p:spPr bwMode="auto">
            <a:xfrm flipH="1">
              <a:off x="2167" y="2674"/>
              <a:ext cx="34" cy="62"/>
            </a:xfrm>
            <a:prstGeom prst="line">
              <a:avLst/>
            </a:prstGeom>
            <a:noFill/>
            <a:ln w="9525">
              <a:solidFill>
                <a:schemeClr val="tx1"/>
              </a:solidFill>
              <a:round/>
              <a:headEnd/>
              <a:tailEnd/>
            </a:ln>
          </p:spPr>
          <p:txBody>
            <a:bodyPr/>
            <a:lstStyle/>
            <a:p>
              <a:endParaRPr lang="zh-CN" altLang="en-US"/>
            </a:p>
          </p:txBody>
        </p:sp>
        <p:sp>
          <p:nvSpPr>
            <p:cNvPr id="105"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p:spPr>
          <p:txBody>
            <a:bodyPr/>
            <a:lstStyle/>
            <a:p>
              <a:endParaRPr lang="zh-CN" altLang="en-US"/>
            </a:p>
          </p:txBody>
        </p:sp>
        <p:sp>
          <p:nvSpPr>
            <p:cNvPr id="106"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107"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grpSp>
      <p:grpSp>
        <p:nvGrpSpPr>
          <p:cNvPr id="109" name="Group 118"/>
          <p:cNvGrpSpPr>
            <a:grpSpLocks/>
          </p:cNvGrpSpPr>
          <p:nvPr/>
        </p:nvGrpSpPr>
        <p:grpSpPr bwMode="auto">
          <a:xfrm>
            <a:off x="3382963" y="1772816"/>
            <a:ext cx="796925" cy="658813"/>
            <a:chOff x="1671" y="1861"/>
            <a:chExt cx="502" cy="415"/>
          </a:xfrm>
        </p:grpSpPr>
        <p:sp>
          <p:nvSpPr>
            <p:cNvPr id="110" name="Rectangle 116"/>
            <p:cNvSpPr>
              <a:spLocks noChangeArrowheads="1"/>
            </p:cNvSpPr>
            <p:nvPr/>
          </p:nvSpPr>
          <p:spPr bwMode="auto">
            <a:xfrm>
              <a:off x="1742" y="1966"/>
              <a:ext cx="360" cy="310"/>
            </a:xfrm>
            <a:prstGeom prst="rect">
              <a:avLst/>
            </a:prstGeom>
            <a:solidFill>
              <a:srgbClr val="DDDDDD"/>
            </a:solidFill>
            <a:ln w="9525">
              <a:noFill/>
              <a:miter lim="800000"/>
              <a:headEnd/>
              <a:tailEnd/>
            </a:ln>
          </p:spPr>
          <p:txBody>
            <a:bodyPr wrap="none" anchor="ctr"/>
            <a:lstStyle/>
            <a:p>
              <a:endParaRPr lang="zh-CN" altLang="zh-CN"/>
            </a:p>
          </p:txBody>
        </p:sp>
        <p:sp>
          <p:nvSpPr>
            <p:cNvPr id="111" name="AutoShape 117"/>
            <p:cNvSpPr>
              <a:spLocks noChangeArrowheads="1"/>
            </p:cNvSpPr>
            <p:nvPr/>
          </p:nvSpPr>
          <p:spPr bwMode="auto">
            <a:xfrm>
              <a:off x="1671" y="1861"/>
              <a:ext cx="502" cy="129"/>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sp>
        <p:nvSpPr>
          <p:cNvPr id="112" name="Freeform 119"/>
          <p:cNvSpPr>
            <a:spLocks/>
          </p:cNvSpPr>
          <p:nvPr/>
        </p:nvSpPr>
        <p:spPr bwMode="auto">
          <a:xfrm>
            <a:off x="3986213" y="2361779"/>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p:spPr>
        <p:txBody>
          <a:bodyPr/>
          <a:lstStyle/>
          <a:p>
            <a:endParaRPr lang="zh-CN" altLang="en-US"/>
          </a:p>
        </p:txBody>
      </p:sp>
      <p:sp>
        <p:nvSpPr>
          <p:cNvPr id="113" name="Line 120"/>
          <p:cNvSpPr>
            <a:spLocks noChangeShapeType="1"/>
          </p:cNvSpPr>
          <p:nvPr/>
        </p:nvSpPr>
        <p:spPr bwMode="auto">
          <a:xfrm>
            <a:off x="5014913" y="2726904"/>
            <a:ext cx="377825" cy="0"/>
          </a:xfrm>
          <a:prstGeom prst="line">
            <a:avLst/>
          </a:prstGeom>
          <a:noFill/>
          <a:ln w="9525">
            <a:solidFill>
              <a:schemeClr val="tx1"/>
            </a:solidFill>
            <a:round/>
            <a:headEnd/>
            <a:tailEnd/>
          </a:ln>
        </p:spPr>
        <p:txBody>
          <a:bodyPr/>
          <a:lstStyle/>
          <a:p>
            <a:endParaRPr lang="zh-CN" altLang="en-US"/>
          </a:p>
        </p:txBody>
      </p:sp>
      <p:sp>
        <p:nvSpPr>
          <p:cNvPr id="114" name="Freeform 123"/>
          <p:cNvSpPr>
            <a:spLocks/>
          </p:cNvSpPr>
          <p:nvPr/>
        </p:nvSpPr>
        <p:spPr bwMode="auto">
          <a:xfrm>
            <a:off x="5014913" y="2795166"/>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p:spPr>
        <p:txBody>
          <a:bodyPr/>
          <a:lstStyle/>
          <a:p>
            <a:endParaRPr lang="zh-CN" altLang="en-US"/>
          </a:p>
        </p:txBody>
      </p:sp>
      <p:grpSp>
        <p:nvGrpSpPr>
          <p:cNvPr id="115" name="Group 135"/>
          <p:cNvGrpSpPr>
            <a:grpSpLocks/>
          </p:cNvGrpSpPr>
          <p:nvPr/>
        </p:nvGrpSpPr>
        <p:grpSpPr bwMode="auto">
          <a:xfrm>
            <a:off x="1208089" y="2852318"/>
            <a:ext cx="2687639" cy="1616076"/>
            <a:chOff x="761" y="1538"/>
            <a:chExt cx="1693" cy="1018"/>
          </a:xfrm>
        </p:grpSpPr>
        <p:sp>
          <p:nvSpPr>
            <p:cNvPr id="116" name="Text Box 124"/>
            <p:cNvSpPr txBox="1">
              <a:spLocks noChangeArrowheads="1"/>
            </p:cNvSpPr>
            <p:nvPr/>
          </p:nvSpPr>
          <p:spPr bwMode="auto">
            <a:xfrm>
              <a:off x="761" y="2102"/>
              <a:ext cx="1538" cy="454"/>
            </a:xfrm>
            <a:prstGeom prst="rect">
              <a:avLst/>
            </a:prstGeom>
            <a:noFill/>
            <a:ln w="9525">
              <a:noFill/>
              <a:miter lim="800000"/>
              <a:headEnd/>
              <a:tailEnd/>
            </a:ln>
          </p:spPr>
          <p:txBody>
            <a:bodyPr wrap="none">
              <a:spAutoFit/>
            </a:bodyPr>
            <a:lstStyle/>
            <a:p>
              <a:pPr algn="r">
                <a:lnSpc>
                  <a:spcPct val="85000"/>
                </a:lnSpc>
              </a:pPr>
              <a:r>
                <a:rPr lang="zh-CN" altLang="en-US" sz="1600" dirty="0"/>
                <a:t>调制在不同频率上的语音</a:t>
              </a:r>
              <a:br>
                <a:rPr lang="en-US" altLang="zh-CN" sz="1600" dirty="0"/>
              </a:br>
              <a:r>
                <a:rPr lang="zh-CN" altLang="en-US" sz="1600" dirty="0"/>
                <a:t>和数据通过</a:t>
              </a:r>
              <a:r>
                <a:rPr lang="zh-CN" altLang="en-US" sz="1600" dirty="0">
                  <a:solidFill>
                    <a:srgbClr val="C00000"/>
                  </a:solidFill>
                </a:rPr>
                <a:t>独占</a:t>
              </a:r>
              <a:r>
                <a:rPr lang="zh-CN" altLang="en-US" sz="1600" dirty="0"/>
                <a:t>的电话线</a:t>
              </a:r>
              <a:br>
                <a:rPr lang="en-US" altLang="zh-CN" sz="1600" dirty="0"/>
              </a:br>
              <a:r>
                <a:rPr lang="zh-CN" altLang="en-US" sz="1600" dirty="0"/>
                <a:t>传输到中心局</a:t>
              </a:r>
              <a:endParaRPr lang="en-US" altLang="zh-CN" sz="1600" dirty="0"/>
            </a:p>
          </p:txBody>
        </p:sp>
        <p:sp>
          <p:nvSpPr>
            <p:cNvPr id="117" name="Line 125"/>
            <p:cNvSpPr>
              <a:spLocks noChangeShapeType="1"/>
            </p:cNvSpPr>
            <p:nvPr/>
          </p:nvSpPr>
          <p:spPr bwMode="auto">
            <a:xfrm flipV="1">
              <a:off x="2093" y="1538"/>
              <a:ext cx="361" cy="584"/>
            </a:xfrm>
            <a:prstGeom prst="line">
              <a:avLst/>
            </a:prstGeom>
            <a:noFill/>
            <a:ln w="9525">
              <a:solidFill>
                <a:srgbClr val="CC0000"/>
              </a:solidFill>
              <a:round/>
              <a:headEnd/>
              <a:tailEnd/>
            </a:ln>
          </p:spPr>
          <p:txBody>
            <a:bodyPr/>
            <a:lstStyle/>
            <a:p>
              <a:endParaRPr lang="zh-CN" altLang="en-US"/>
            </a:p>
          </p:txBody>
        </p:sp>
      </p:grpSp>
      <p:sp>
        <p:nvSpPr>
          <p:cNvPr id="118" name="Rectangle 90"/>
          <p:cNvSpPr>
            <a:spLocks noChangeArrowheads="1"/>
          </p:cNvSpPr>
          <p:nvPr/>
        </p:nvSpPr>
        <p:spPr bwMode="auto">
          <a:xfrm>
            <a:off x="1238250" y="2225254"/>
            <a:ext cx="1978025" cy="1395412"/>
          </a:xfrm>
          <a:prstGeom prst="rect">
            <a:avLst/>
          </a:prstGeom>
          <a:solidFill>
            <a:srgbClr val="DDDDDD"/>
          </a:solidFill>
          <a:ln w="9525">
            <a:noFill/>
            <a:miter lim="800000"/>
            <a:headEnd/>
            <a:tailEnd/>
          </a:ln>
        </p:spPr>
        <p:txBody>
          <a:bodyPr wrap="none" anchor="ctr"/>
          <a:lstStyle/>
          <a:p>
            <a:endParaRPr lang="zh-CN" altLang="zh-CN"/>
          </a:p>
        </p:txBody>
      </p:sp>
      <p:sp>
        <p:nvSpPr>
          <p:cNvPr id="119" name="Line 7"/>
          <p:cNvSpPr>
            <a:spLocks noChangeShapeType="1"/>
          </p:cNvSpPr>
          <p:nvPr/>
        </p:nvSpPr>
        <p:spPr bwMode="auto">
          <a:xfrm flipV="1">
            <a:off x="1724025" y="2776116"/>
            <a:ext cx="365125" cy="1588"/>
          </a:xfrm>
          <a:prstGeom prst="line">
            <a:avLst/>
          </a:prstGeom>
          <a:noFill/>
          <a:ln w="9525">
            <a:solidFill>
              <a:schemeClr val="tx1"/>
            </a:solidFill>
            <a:round/>
            <a:headEnd/>
            <a:tailEnd/>
          </a:ln>
        </p:spPr>
        <p:txBody>
          <a:bodyPr wrap="none"/>
          <a:lstStyle/>
          <a:p>
            <a:endParaRPr lang="zh-CN" altLang="en-US"/>
          </a:p>
        </p:txBody>
      </p:sp>
      <p:sp>
        <p:nvSpPr>
          <p:cNvPr id="120" name="Text Box 39"/>
          <p:cNvSpPr txBox="1">
            <a:spLocks noChangeArrowheads="1"/>
          </p:cNvSpPr>
          <p:nvPr/>
        </p:nvSpPr>
        <p:spPr bwMode="auto">
          <a:xfrm>
            <a:off x="1832139" y="2882479"/>
            <a:ext cx="1082349" cy="437043"/>
          </a:xfrm>
          <a:prstGeom prst="rect">
            <a:avLst/>
          </a:prstGeom>
          <a:noFill/>
          <a:ln w="9525">
            <a:noFill/>
            <a:miter lim="800000"/>
            <a:headEnd/>
            <a:tailEnd/>
          </a:ln>
        </p:spPr>
        <p:txBody>
          <a:bodyPr wrap="none">
            <a:spAutoFit/>
          </a:bodyPr>
          <a:lstStyle/>
          <a:p>
            <a:pPr algn="ctr">
              <a:lnSpc>
                <a:spcPct val="80000"/>
              </a:lnSpc>
            </a:pPr>
            <a:r>
              <a:rPr lang="en-US" altLang="zh-CN" sz="1400" dirty="0"/>
              <a:t>DSL</a:t>
            </a:r>
          </a:p>
          <a:p>
            <a:pPr algn="ctr">
              <a:lnSpc>
                <a:spcPct val="80000"/>
              </a:lnSpc>
            </a:pPr>
            <a:r>
              <a:rPr lang="zh-CN" altLang="en-US" sz="1400" dirty="0"/>
              <a:t>调制解调器</a:t>
            </a:r>
            <a:endParaRPr lang="en-US" altLang="zh-CN" sz="1400" dirty="0"/>
          </a:p>
        </p:txBody>
      </p:sp>
      <p:sp>
        <p:nvSpPr>
          <p:cNvPr id="121" name="Text Box 41"/>
          <p:cNvSpPr txBox="1">
            <a:spLocks noChangeArrowheads="1"/>
          </p:cNvSpPr>
          <p:nvPr/>
        </p:nvSpPr>
        <p:spPr bwMode="auto">
          <a:xfrm>
            <a:off x="2655406" y="2906291"/>
            <a:ext cx="723276" cy="264688"/>
          </a:xfrm>
          <a:prstGeom prst="rect">
            <a:avLst/>
          </a:prstGeom>
          <a:noFill/>
          <a:ln w="9525">
            <a:noFill/>
            <a:miter lim="800000"/>
            <a:headEnd/>
            <a:tailEnd/>
          </a:ln>
        </p:spPr>
        <p:txBody>
          <a:bodyPr wrap="none">
            <a:spAutoFit/>
          </a:bodyPr>
          <a:lstStyle/>
          <a:p>
            <a:pPr algn="ctr">
              <a:lnSpc>
                <a:spcPct val="80000"/>
              </a:lnSpc>
            </a:pPr>
            <a:r>
              <a:rPr lang="zh-CN" altLang="en-US" sz="1400" dirty="0"/>
              <a:t>分离器</a:t>
            </a:r>
            <a:endParaRPr lang="en-US" altLang="zh-CN" sz="1400" dirty="0"/>
          </a:p>
        </p:txBody>
      </p:sp>
      <p:grpSp>
        <p:nvGrpSpPr>
          <p:cNvPr id="122" name="Group 94"/>
          <p:cNvGrpSpPr>
            <a:grpSpLocks/>
          </p:cNvGrpSpPr>
          <p:nvPr/>
        </p:nvGrpSpPr>
        <p:grpSpPr bwMode="auto">
          <a:xfrm>
            <a:off x="2079625" y="2663404"/>
            <a:ext cx="614363" cy="220662"/>
            <a:chOff x="322" y="890"/>
            <a:chExt cx="872" cy="339"/>
          </a:xfrm>
        </p:grpSpPr>
        <p:sp>
          <p:nvSpPr>
            <p:cNvPr id="123"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124" name="Rectangle 9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5" name="Rectangle 9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126" name="Rectangle 9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27" name="Rectangle 9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28"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129" name="AutoShape 102"/>
          <p:cNvSpPr>
            <a:spLocks noChangeArrowheads="1"/>
          </p:cNvSpPr>
          <p:nvPr/>
        </p:nvSpPr>
        <p:spPr bwMode="auto">
          <a:xfrm>
            <a:off x="955675" y="1814091"/>
            <a:ext cx="2498725" cy="468313"/>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130" name="Rectangle 103"/>
          <p:cNvSpPr>
            <a:spLocks noChangeArrowheads="1"/>
          </p:cNvSpPr>
          <p:nvPr/>
        </p:nvSpPr>
        <p:spPr bwMode="auto">
          <a:xfrm>
            <a:off x="2933700" y="2714204"/>
            <a:ext cx="166688" cy="144462"/>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31" name="Freeform 104"/>
          <p:cNvSpPr>
            <a:spLocks/>
          </p:cNvSpPr>
          <p:nvPr/>
        </p:nvSpPr>
        <p:spPr bwMode="auto">
          <a:xfrm>
            <a:off x="2409825" y="226970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graphicFrame>
        <p:nvGraphicFramePr>
          <p:cNvPr id="132" name="Object 3"/>
          <p:cNvGraphicFramePr>
            <a:graphicFrameLocks noChangeAspect="1"/>
          </p:cNvGraphicFramePr>
          <p:nvPr/>
        </p:nvGraphicFramePr>
        <p:xfrm>
          <a:off x="2070100" y="2066504"/>
          <a:ext cx="490538" cy="369887"/>
        </p:xfrm>
        <a:graphic>
          <a:graphicData uri="http://schemas.openxmlformats.org/presentationml/2006/ole">
            <mc:AlternateContent xmlns:mc="http://schemas.openxmlformats.org/markup-compatibility/2006">
              <mc:Choice xmlns:v="urn:schemas-microsoft-com:vml" Requires="v">
                <p:oleObj spid="_x0000_s2072" name="Clip" r:id="rId3" imgW="681706" imgH="480401" progId="">
                  <p:embed/>
                </p:oleObj>
              </mc:Choice>
              <mc:Fallback>
                <p:oleObj name="Clip" r:id="rId3" imgW="681706" imgH="480401"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100" y="2066504"/>
                        <a:ext cx="490538" cy="3698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3" name="Line 130"/>
          <p:cNvSpPr>
            <a:spLocks noChangeShapeType="1"/>
          </p:cNvSpPr>
          <p:nvPr/>
        </p:nvSpPr>
        <p:spPr bwMode="auto">
          <a:xfrm flipH="1">
            <a:off x="2697163" y="2776116"/>
            <a:ext cx="239712" cy="0"/>
          </a:xfrm>
          <a:prstGeom prst="line">
            <a:avLst/>
          </a:prstGeom>
          <a:noFill/>
          <a:ln w="9525">
            <a:solidFill>
              <a:schemeClr val="tx1"/>
            </a:solidFill>
            <a:round/>
            <a:headEnd/>
            <a:tailEnd/>
          </a:ln>
        </p:spPr>
        <p:txBody>
          <a:bodyPr/>
          <a:lstStyle/>
          <a:p>
            <a:endParaRPr lang="zh-CN" altLang="en-US"/>
          </a:p>
        </p:txBody>
      </p:sp>
      <p:sp>
        <p:nvSpPr>
          <p:cNvPr id="134" name="AutoShape 131"/>
          <p:cNvSpPr>
            <a:spLocks noChangeArrowheads="1"/>
          </p:cNvSpPr>
          <p:nvPr/>
        </p:nvSpPr>
        <p:spPr bwMode="auto">
          <a:xfrm>
            <a:off x="4445000" y="2114129"/>
            <a:ext cx="1206500" cy="261937"/>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grpSp>
        <p:nvGrpSpPr>
          <p:cNvPr id="135" name="Group 136"/>
          <p:cNvGrpSpPr>
            <a:grpSpLocks/>
          </p:cNvGrpSpPr>
          <p:nvPr/>
        </p:nvGrpSpPr>
        <p:grpSpPr bwMode="auto">
          <a:xfrm>
            <a:off x="3976688" y="3212976"/>
            <a:ext cx="1025525" cy="1177925"/>
            <a:chOff x="2505" y="1806"/>
            <a:chExt cx="646" cy="742"/>
          </a:xfrm>
        </p:grpSpPr>
        <p:sp>
          <p:nvSpPr>
            <p:cNvPr id="136" name="Line 132"/>
            <p:cNvSpPr>
              <a:spLocks noChangeShapeType="1"/>
            </p:cNvSpPr>
            <p:nvPr/>
          </p:nvSpPr>
          <p:spPr bwMode="auto">
            <a:xfrm flipV="1">
              <a:off x="2671" y="1806"/>
              <a:ext cx="268" cy="433"/>
            </a:xfrm>
            <a:prstGeom prst="line">
              <a:avLst/>
            </a:prstGeom>
            <a:noFill/>
            <a:ln w="9525">
              <a:solidFill>
                <a:srgbClr val="CC0000"/>
              </a:solidFill>
              <a:round/>
              <a:headEnd/>
              <a:tailEnd/>
            </a:ln>
          </p:spPr>
          <p:txBody>
            <a:bodyPr/>
            <a:lstStyle/>
            <a:p>
              <a:endParaRPr lang="zh-CN" altLang="en-US"/>
            </a:p>
          </p:txBody>
        </p:sp>
        <p:sp>
          <p:nvSpPr>
            <p:cNvPr id="137" name="Text Box 133"/>
            <p:cNvSpPr txBox="1">
              <a:spLocks noChangeArrowheads="1"/>
            </p:cNvSpPr>
            <p:nvPr/>
          </p:nvSpPr>
          <p:spPr bwMode="auto">
            <a:xfrm>
              <a:off x="2505" y="2226"/>
              <a:ext cx="646" cy="322"/>
            </a:xfrm>
            <a:prstGeom prst="rect">
              <a:avLst/>
            </a:prstGeom>
            <a:noFill/>
            <a:ln w="9525">
              <a:noFill/>
              <a:miter lim="800000"/>
              <a:headEnd/>
              <a:tailEnd/>
            </a:ln>
          </p:spPr>
          <p:txBody>
            <a:bodyPr wrap="none">
              <a:spAutoFit/>
            </a:bodyPr>
            <a:lstStyle/>
            <a:p>
              <a:pPr algn="r">
                <a:lnSpc>
                  <a:spcPct val="85000"/>
                </a:lnSpc>
              </a:pPr>
              <a:r>
                <a:rPr lang="en-US" altLang="zh-CN" sz="1600" dirty="0"/>
                <a:t>DSL </a:t>
              </a:r>
              <a:r>
                <a:rPr lang="zh-CN" altLang="en-US" sz="1600" dirty="0"/>
                <a:t>接入</a:t>
              </a:r>
              <a:br>
                <a:rPr lang="en-US" altLang="zh-CN" sz="1600" dirty="0"/>
              </a:br>
              <a:r>
                <a:rPr lang="zh-CN" altLang="en-US" sz="1600" dirty="0"/>
                <a:t>复用器</a:t>
              </a:r>
              <a:endParaRPr lang="en-US" altLang="zh-CN" sz="1600" dirty="0"/>
            </a:p>
          </p:txBody>
        </p:sp>
      </p:grpSp>
      <p:grpSp>
        <p:nvGrpSpPr>
          <p:cNvPr id="138" name="Group 141"/>
          <p:cNvGrpSpPr>
            <a:grpSpLocks/>
          </p:cNvGrpSpPr>
          <p:nvPr/>
        </p:nvGrpSpPr>
        <p:grpSpPr bwMode="auto">
          <a:xfrm>
            <a:off x="1143000" y="2453854"/>
            <a:ext cx="642938" cy="644525"/>
            <a:chOff x="-44" y="1473"/>
            <a:chExt cx="981" cy="1105"/>
          </a:xfrm>
        </p:grpSpPr>
        <p:pic>
          <p:nvPicPr>
            <p:cNvPr id="139" name="Picture 142"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140"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41" name="Rectangle 52"/>
          <p:cNvSpPr>
            <a:spLocks noChangeArrowheads="1"/>
          </p:cNvSpPr>
          <p:nvPr/>
        </p:nvSpPr>
        <p:spPr bwMode="auto">
          <a:xfrm>
            <a:off x="360040" y="4639893"/>
            <a:ext cx="7812360" cy="1957459"/>
          </a:xfrm>
          <a:prstGeom prst="rect">
            <a:avLst/>
          </a:prstGeom>
          <a:noFill/>
          <a:ln w="9525">
            <a:noFill/>
            <a:miter lim="800000"/>
            <a:headEnd/>
            <a:tailEnd/>
          </a:ln>
        </p:spPr>
        <p:txBody>
          <a:bodyPr wrap="square">
            <a:spAutoFit/>
          </a:bodyPr>
          <a:lstStyle/>
          <a:p>
            <a:pPr marL="738188" lvl="1" indent="-280988">
              <a:lnSpc>
                <a:spcPct val="85000"/>
              </a:lnSpc>
              <a:spcBef>
                <a:spcPct val="20000"/>
              </a:spcBef>
              <a:buClr>
                <a:srgbClr val="000099"/>
              </a:buClr>
              <a:buSzPct val="100000"/>
              <a:buFont typeface="Wingdings" pitchFamily="2" charset="2"/>
              <a:buChar char="§"/>
            </a:pPr>
            <a:r>
              <a:rPr lang="zh-CN" altLang="en-US" sz="2400" dirty="0">
                <a:latin typeface="+mn-ea"/>
              </a:rPr>
              <a:t>使用已有的电话线连接到中心局的</a:t>
            </a:r>
            <a:r>
              <a:rPr lang="en-US" altLang="zh-CN" sz="2400" dirty="0">
                <a:latin typeface="+mn-ea"/>
              </a:rPr>
              <a:t>DSL</a:t>
            </a:r>
            <a:r>
              <a:rPr lang="zh-CN" altLang="en-US" sz="2400" dirty="0">
                <a:latin typeface="+mn-ea"/>
              </a:rPr>
              <a:t>接入复用器</a:t>
            </a:r>
            <a:endParaRPr lang="en-US" altLang="zh-CN" sz="2400" dirty="0">
              <a:latin typeface="+mn-ea"/>
            </a:endParaRPr>
          </a:p>
          <a:p>
            <a:pPr marL="1147763" lvl="2" indent="-233363">
              <a:lnSpc>
                <a:spcPct val="85000"/>
              </a:lnSpc>
              <a:spcBef>
                <a:spcPct val="20000"/>
              </a:spcBef>
              <a:buClr>
                <a:srgbClr val="000099"/>
              </a:buClr>
              <a:buFont typeface="Arial" pitchFamily="34" charset="0"/>
              <a:buChar char="•"/>
            </a:pPr>
            <a:r>
              <a:rPr lang="zh-CN" altLang="en-US" sz="2400" dirty="0">
                <a:latin typeface="+mn-ea"/>
              </a:rPr>
              <a:t>数据通过</a:t>
            </a:r>
            <a:r>
              <a:rPr lang="en-US" altLang="zh-CN" sz="2400" dirty="0">
                <a:latin typeface="+mn-ea"/>
              </a:rPr>
              <a:t>DSL</a:t>
            </a:r>
            <a:r>
              <a:rPr lang="zh-CN" altLang="en-US" sz="2400" dirty="0">
                <a:latin typeface="+mn-ea"/>
              </a:rPr>
              <a:t>电话线送到因特网</a:t>
            </a:r>
            <a:endParaRPr lang="en-US" altLang="zh-CN" sz="2400" dirty="0">
              <a:latin typeface="+mn-ea"/>
            </a:endParaRPr>
          </a:p>
          <a:p>
            <a:pPr marL="1147763" lvl="2" indent="-233363">
              <a:lnSpc>
                <a:spcPct val="85000"/>
              </a:lnSpc>
              <a:spcBef>
                <a:spcPct val="20000"/>
              </a:spcBef>
              <a:buClr>
                <a:srgbClr val="000099"/>
              </a:buClr>
              <a:buFont typeface="Arial" pitchFamily="34" charset="0"/>
              <a:buChar char="•"/>
            </a:pPr>
            <a:r>
              <a:rPr lang="zh-CN" altLang="en-US" sz="2400" dirty="0">
                <a:latin typeface="+mn-ea"/>
              </a:rPr>
              <a:t>语音通过</a:t>
            </a:r>
            <a:r>
              <a:rPr lang="en-US" altLang="zh-CN" sz="2400" dirty="0">
                <a:latin typeface="+mn-ea"/>
              </a:rPr>
              <a:t>DSL</a:t>
            </a:r>
            <a:r>
              <a:rPr lang="zh-CN" altLang="en-US" sz="2400" dirty="0">
                <a:latin typeface="+mn-ea"/>
              </a:rPr>
              <a:t>电话线送到电话网</a:t>
            </a:r>
            <a:endParaRPr lang="en-US" altLang="zh-CN" sz="2400" dirty="0">
              <a:latin typeface="+mn-ea"/>
            </a:endParaRPr>
          </a:p>
          <a:p>
            <a:pPr marL="738188" lvl="1" indent="-280988">
              <a:lnSpc>
                <a:spcPct val="85000"/>
              </a:lnSpc>
              <a:spcBef>
                <a:spcPct val="20000"/>
              </a:spcBef>
              <a:buClr>
                <a:srgbClr val="000099"/>
              </a:buClr>
              <a:buSzPct val="100000"/>
              <a:buFont typeface="Wingdings" pitchFamily="2" charset="2"/>
              <a:buChar char="§"/>
            </a:pPr>
            <a:r>
              <a:rPr lang="en-US" altLang="zh-CN" sz="2400" dirty="0">
                <a:latin typeface="+mn-ea"/>
              </a:rPr>
              <a:t>&lt; 2.5 Mbps </a:t>
            </a:r>
            <a:r>
              <a:rPr lang="zh-CN" altLang="en-US" sz="2400" dirty="0">
                <a:latin typeface="+mn-ea"/>
              </a:rPr>
              <a:t>上行传输速率</a:t>
            </a:r>
            <a:r>
              <a:rPr lang="en-US" altLang="zh-CN" sz="2400" dirty="0">
                <a:latin typeface="+mn-ea"/>
              </a:rPr>
              <a:t>(typically &lt; 1 Mbps)</a:t>
            </a:r>
          </a:p>
          <a:p>
            <a:pPr marL="738188" lvl="1" indent="-280988">
              <a:lnSpc>
                <a:spcPct val="85000"/>
              </a:lnSpc>
              <a:spcBef>
                <a:spcPct val="20000"/>
              </a:spcBef>
              <a:buClr>
                <a:srgbClr val="000099"/>
              </a:buClr>
              <a:buSzPct val="100000"/>
              <a:buFont typeface="Wingdings" pitchFamily="2" charset="2"/>
              <a:buChar char="§"/>
            </a:pPr>
            <a:r>
              <a:rPr lang="en-US" altLang="zh-CN" sz="2400" dirty="0">
                <a:latin typeface="+mn-ea"/>
              </a:rPr>
              <a:t>&lt; 24 Mbps </a:t>
            </a:r>
            <a:r>
              <a:rPr lang="zh-CN" altLang="en-US" sz="2400" dirty="0">
                <a:latin typeface="+mn-ea"/>
              </a:rPr>
              <a:t>下行传输速率</a:t>
            </a:r>
            <a:r>
              <a:rPr lang="en-US" altLang="zh-CN" sz="2400" dirty="0">
                <a:latin typeface="+mn-ea"/>
              </a:rPr>
              <a:t> (typically &lt; 10 Mbps)</a:t>
            </a:r>
          </a:p>
        </p:txBody>
      </p:sp>
      <p:sp>
        <p:nvSpPr>
          <p:cNvPr id="142" name="Text Box 115"/>
          <p:cNvSpPr txBox="1">
            <a:spLocks noChangeArrowheads="1"/>
          </p:cNvSpPr>
          <p:nvPr/>
        </p:nvSpPr>
        <p:spPr bwMode="auto">
          <a:xfrm>
            <a:off x="4321175" y="2948434"/>
            <a:ext cx="950913" cy="336550"/>
          </a:xfrm>
          <a:prstGeom prst="rect">
            <a:avLst/>
          </a:prstGeom>
          <a:noFill/>
          <a:ln w="9525">
            <a:noFill/>
            <a:miter lim="800000"/>
            <a:headEnd/>
            <a:tailEnd/>
          </a:ln>
        </p:spPr>
        <p:txBody>
          <a:bodyPr>
            <a:spAutoFit/>
          </a:bodyPr>
          <a:lstStyle/>
          <a:p>
            <a:pPr eaLnBrk="1" hangingPunct="1"/>
            <a:r>
              <a:rPr lang="en-US" altLang="zh-CN" sz="1600" dirty="0"/>
              <a:t>DSLAM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dissolve">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dissolve">
                                      <p:cBhvr>
                                        <p:cTn id="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2</a:t>
            </a:r>
            <a:r>
              <a:rPr lang="zh-CN" altLang="en-US" dirty="0"/>
              <a:t>：有线电视电缆上网</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16</a:t>
            </a:fld>
            <a:endParaRPr lang="zh-CN" altLang="en-US"/>
          </a:p>
        </p:txBody>
      </p:sp>
      <p:sp>
        <p:nvSpPr>
          <p:cNvPr id="5" name="Rectangle 60"/>
          <p:cNvSpPr>
            <a:spLocks noChangeArrowheads="1"/>
          </p:cNvSpPr>
          <p:nvPr/>
        </p:nvSpPr>
        <p:spPr bwMode="auto">
          <a:xfrm>
            <a:off x="657225" y="2070447"/>
            <a:ext cx="1793875" cy="925513"/>
          </a:xfrm>
          <a:prstGeom prst="rect">
            <a:avLst/>
          </a:prstGeom>
          <a:solidFill>
            <a:srgbClr val="DDDDDD"/>
          </a:solidFill>
          <a:ln w="9525">
            <a:noFill/>
            <a:miter lim="800000"/>
            <a:headEnd/>
            <a:tailEnd/>
          </a:ln>
        </p:spPr>
        <p:txBody>
          <a:bodyPr wrap="none" anchor="ctr"/>
          <a:lstStyle/>
          <a:p>
            <a:endParaRPr lang="zh-CN" altLang="zh-CN"/>
          </a:p>
        </p:txBody>
      </p:sp>
      <p:sp>
        <p:nvSpPr>
          <p:cNvPr id="6" name="Line 7"/>
          <p:cNvSpPr>
            <a:spLocks noChangeShapeType="1"/>
          </p:cNvSpPr>
          <p:nvPr/>
        </p:nvSpPr>
        <p:spPr bwMode="auto">
          <a:xfrm flipV="1">
            <a:off x="958850" y="2621310"/>
            <a:ext cx="365125" cy="1587"/>
          </a:xfrm>
          <a:prstGeom prst="line">
            <a:avLst/>
          </a:prstGeom>
          <a:noFill/>
          <a:ln w="9525">
            <a:solidFill>
              <a:schemeClr val="tx1"/>
            </a:solidFill>
            <a:round/>
            <a:headEnd/>
            <a:tailEnd/>
          </a:ln>
        </p:spPr>
        <p:txBody>
          <a:bodyPr wrap="none"/>
          <a:lstStyle/>
          <a:p>
            <a:endParaRPr lang="zh-CN" altLang="en-US"/>
          </a:p>
        </p:txBody>
      </p:sp>
      <p:sp>
        <p:nvSpPr>
          <p:cNvPr id="7" name="Text Box 39"/>
          <p:cNvSpPr txBox="1">
            <a:spLocks noChangeArrowheads="1"/>
          </p:cNvSpPr>
          <p:nvPr/>
        </p:nvSpPr>
        <p:spPr bwMode="auto">
          <a:xfrm>
            <a:off x="1056721" y="2772122"/>
            <a:ext cx="902811" cy="437043"/>
          </a:xfrm>
          <a:prstGeom prst="rect">
            <a:avLst/>
          </a:prstGeom>
          <a:noFill/>
          <a:ln w="9525">
            <a:noFill/>
            <a:miter lim="800000"/>
            <a:headEnd/>
            <a:tailEnd/>
          </a:ln>
        </p:spPr>
        <p:txBody>
          <a:bodyPr wrap="none">
            <a:spAutoFit/>
          </a:bodyPr>
          <a:lstStyle/>
          <a:p>
            <a:pPr algn="ctr">
              <a:lnSpc>
                <a:spcPct val="80000"/>
              </a:lnSpc>
            </a:pPr>
            <a:r>
              <a:rPr lang="zh-CN" altLang="en-US" sz="1400" dirty="0"/>
              <a:t>电缆调制</a:t>
            </a:r>
            <a:br>
              <a:rPr lang="en-US" altLang="zh-CN" sz="1400" dirty="0"/>
            </a:br>
            <a:r>
              <a:rPr lang="zh-CN" altLang="en-US" sz="1400" dirty="0"/>
              <a:t>解调器</a:t>
            </a:r>
            <a:endParaRPr lang="en-US" altLang="zh-CN" sz="1400" dirty="0"/>
          </a:p>
        </p:txBody>
      </p:sp>
      <p:sp>
        <p:nvSpPr>
          <p:cNvPr id="8" name="Text Box 41"/>
          <p:cNvSpPr txBox="1">
            <a:spLocks noChangeArrowheads="1"/>
          </p:cNvSpPr>
          <p:nvPr/>
        </p:nvSpPr>
        <p:spPr bwMode="auto">
          <a:xfrm>
            <a:off x="1904508" y="2773710"/>
            <a:ext cx="723276" cy="264688"/>
          </a:xfrm>
          <a:prstGeom prst="rect">
            <a:avLst/>
          </a:prstGeom>
          <a:noFill/>
          <a:ln w="9525">
            <a:noFill/>
            <a:miter lim="800000"/>
            <a:headEnd/>
            <a:tailEnd/>
          </a:ln>
        </p:spPr>
        <p:txBody>
          <a:bodyPr wrap="none">
            <a:spAutoFit/>
          </a:bodyPr>
          <a:lstStyle/>
          <a:p>
            <a:pPr algn="ctr">
              <a:lnSpc>
                <a:spcPct val="80000"/>
              </a:lnSpc>
            </a:pPr>
            <a:r>
              <a:rPr lang="zh-CN" altLang="en-US" sz="1400" dirty="0"/>
              <a:t>分离器</a:t>
            </a:r>
            <a:endParaRPr lang="en-US" altLang="zh-CN" sz="1400" dirty="0"/>
          </a:p>
        </p:txBody>
      </p:sp>
      <p:grpSp>
        <p:nvGrpSpPr>
          <p:cNvPr id="9" name="Group 64"/>
          <p:cNvGrpSpPr>
            <a:grpSpLocks/>
          </p:cNvGrpSpPr>
          <p:nvPr/>
        </p:nvGrpSpPr>
        <p:grpSpPr bwMode="auto">
          <a:xfrm>
            <a:off x="1304925" y="2497485"/>
            <a:ext cx="614363" cy="220662"/>
            <a:chOff x="322" y="890"/>
            <a:chExt cx="872" cy="339"/>
          </a:xfrm>
        </p:grpSpPr>
        <p:sp>
          <p:nvSpPr>
            <p:cNvPr id="10"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1" name="Rectangle 6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 name="Rectangle 6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13" name="Rectangle 6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4" name="Rectangle 6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5"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16" name="AutoShape 72"/>
          <p:cNvSpPr>
            <a:spLocks noChangeArrowheads="1"/>
          </p:cNvSpPr>
          <p:nvPr/>
        </p:nvSpPr>
        <p:spPr bwMode="auto">
          <a:xfrm>
            <a:off x="419100" y="1659285"/>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17" name="Rectangle 73"/>
          <p:cNvSpPr>
            <a:spLocks noChangeArrowheads="1"/>
          </p:cNvSpPr>
          <p:nvPr/>
        </p:nvSpPr>
        <p:spPr bwMode="auto">
          <a:xfrm>
            <a:off x="2035175" y="2559397"/>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8" name="Freeform 74"/>
          <p:cNvSpPr>
            <a:spLocks/>
          </p:cNvSpPr>
          <p:nvPr/>
        </p:nvSpPr>
        <p:spPr bwMode="auto">
          <a:xfrm>
            <a:off x="1644650" y="2114897"/>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9" name="Line 95"/>
          <p:cNvSpPr>
            <a:spLocks noChangeShapeType="1"/>
          </p:cNvSpPr>
          <p:nvPr/>
        </p:nvSpPr>
        <p:spPr bwMode="auto">
          <a:xfrm flipH="1">
            <a:off x="1943100" y="2621310"/>
            <a:ext cx="239713" cy="0"/>
          </a:xfrm>
          <a:prstGeom prst="line">
            <a:avLst/>
          </a:prstGeom>
          <a:noFill/>
          <a:ln w="9525">
            <a:solidFill>
              <a:schemeClr val="tx1"/>
            </a:solidFill>
            <a:round/>
            <a:headEnd/>
            <a:tailEnd/>
          </a:ln>
        </p:spPr>
        <p:txBody>
          <a:bodyPr/>
          <a:lstStyle/>
          <a:p>
            <a:endParaRPr lang="zh-CN" altLang="en-US"/>
          </a:p>
        </p:txBody>
      </p:sp>
      <p:pic>
        <p:nvPicPr>
          <p:cNvPr id="20" name="Picture 96" descr="tv"/>
          <p:cNvPicPr>
            <a:picLocks noChangeAspect="1" noChangeArrowheads="1"/>
          </p:cNvPicPr>
          <p:nvPr/>
        </p:nvPicPr>
        <p:blipFill>
          <a:blip r:embed="rId2" cstate="print"/>
          <a:srcRect/>
          <a:stretch>
            <a:fillRect/>
          </a:stretch>
        </p:blipFill>
        <p:spPr bwMode="auto">
          <a:xfrm>
            <a:off x="1200150" y="1775172"/>
            <a:ext cx="755650" cy="674688"/>
          </a:xfrm>
          <a:prstGeom prst="rect">
            <a:avLst/>
          </a:prstGeom>
          <a:noFill/>
          <a:ln w="9525">
            <a:noFill/>
            <a:miter lim="800000"/>
            <a:headEnd/>
            <a:tailEnd/>
          </a:ln>
        </p:spPr>
      </p:pic>
      <p:grpSp>
        <p:nvGrpSpPr>
          <p:cNvPr id="21" name="Group 117"/>
          <p:cNvGrpSpPr>
            <a:grpSpLocks/>
          </p:cNvGrpSpPr>
          <p:nvPr/>
        </p:nvGrpSpPr>
        <p:grpSpPr bwMode="auto">
          <a:xfrm>
            <a:off x="2676525" y="1889472"/>
            <a:ext cx="850900" cy="527050"/>
            <a:chOff x="-490" y="1664"/>
            <a:chExt cx="1429" cy="842"/>
          </a:xfrm>
        </p:grpSpPr>
        <p:sp>
          <p:nvSpPr>
            <p:cNvPr id="22" name="AutoShape 11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3" name="Group 116"/>
            <p:cNvGrpSpPr>
              <a:grpSpLocks/>
            </p:cNvGrpSpPr>
            <p:nvPr/>
          </p:nvGrpSpPr>
          <p:grpSpPr bwMode="auto">
            <a:xfrm>
              <a:off x="-427" y="1737"/>
              <a:ext cx="1217" cy="769"/>
              <a:chOff x="-427" y="1737"/>
              <a:chExt cx="1217" cy="769"/>
            </a:xfrm>
          </p:grpSpPr>
          <p:sp>
            <p:nvSpPr>
              <p:cNvPr id="24" name="Rectangle 9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5"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6" name="Group 103"/>
              <p:cNvGrpSpPr>
                <a:grpSpLocks/>
              </p:cNvGrpSpPr>
              <p:nvPr/>
            </p:nvGrpSpPr>
            <p:grpSpPr bwMode="auto">
              <a:xfrm>
                <a:off x="68" y="2192"/>
                <a:ext cx="387" cy="139"/>
                <a:chOff x="322" y="890"/>
                <a:chExt cx="872" cy="339"/>
              </a:xfrm>
            </p:grpSpPr>
            <p:sp>
              <p:nvSpPr>
                <p:cNvPr id="32"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33" name="Rectangle 10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34" name="Rectangle 10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35" name="Rectangle 10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36" name="Rectangle 10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37"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7" name="Picture 110"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28"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9"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30" name="Line 114"/>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31" name="Picture 115"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38" name="Group 118"/>
          <p:cNvGrpSpPr>
            <a:grpSpLocks/>
          </p:cNvGrpSpPr>
          <p:nvPr/>
        </p:nvGrpSpPr>
        <p:grpSpPr bwMode="auto">
          <a:xfrm>
            <a:off x="3578225" y="1883122"/>
            <a:ext cx="850900" cy="527050"/>
            <a:chOff x="-490" y="1664"/>
            <a:chExt cx="1429" cy="842"/>
          </a:xfrm>
        </p:grpSpPr>
        <p:sp>
          <p:nvSpPr>
            <p:cNvPr id="39" name="AutoShape 119"/>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40" name="Group 120"/>
            <p:cNvGrpSpPr>
              <a:grpSpLocks/>
            </p:cNvGrpSpPr>
            <p:nvPr/>
          </p:nvGrpSpPr>
          <p:grpSpPr bwMode="auto">
            <a:xfrm>
              <a:off x="-427" y="1737"/>
              <a:ext cx="1217" cy="769"/>
              <a:chOff x="-427" y="1737"/>
              <a:chExt cx="1217" cy="769"/>
            </a:xfrm>
          </p:grpSpPr>
          <p:sp>
            <p:nvSpPr>
              <p:cNvPr id="41" name="Rectangle 121"/>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42"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43" name="Group 123"/>
              <p:cNvGrpSpPr>
                <a:grpSpLocks/>
              </p:cNvGrpSpPr>
              <p:nvPr/>
            </p:nvGrpSpPr>
            <p:grpSpPr bwMode="auto">
              <a:xfrm>
                <a:off x="68" y="2192"/>
                <a:ext cx="387" cy="139"/>
                <a:chOff x="322" y="890"/>
                <a:chExt cx="872" cy="339"/>
              </a:xfrm>
            </p:grpSpPr>
            <p:sp>
              <p:nvSpPr>
                <p:cNvPr id="49"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50" name="Rectangle 12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51" name="Rectangle 12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52" name="Rectangle 12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53" name="Rectangle 12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54"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44" name="Picture 130"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45"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46"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47" name="Line 133"/>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48" name="Picture 134"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55" name="Group 135"/>
          <p:cNvGrpSpPr>
            <a:grpSpLocks/>
          </p:cNvGrpSpPr>
          <p:nvPr/>
        </p:nvGrpSpPr>
        <p:grpSpPr bwMode="auto">
          <a:xfrm>
            <a:off x="2763838" y="2729260"/>
            <a:ext cx="850900" cy="527050"/>
            <a:chOff x="-490" y="1664"/>
            <a:chExt cx="1429" cy="842"/>
          </a:xfrm>
        </p:grpSpPr>
        <p:sp>
          <p:nvSpPr>
            <p:cNvPr id="56" name="AutoShape 13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57" name="Group 137"/>
            <p:cNvGrpSpPr>
              <a:grpSpLocks/>
            </p:cNvGrpSpPr>
            <p:nvPr/>
          </p:nvGrpSpPr>
          <p:grpSpPr bwMode="auto">
            <a:xfrm>
              <a:off x="-427" y="1737"/>
              <a:ext cx="1217" cy="769"/>
              <a:chOff x="-427" y="1737"/>
              <a:chExt cx="1217" cy="769"/>
            </a:xfrm>
          </p:grpSpPr>
          <p:sp>
            <p:nvSpPr>
              <p:cNvPr id="58" name="Rectangle 13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59"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0" name="Group 140"/>
              <p:cNvGrpSpPr>
                <a:grpSpLocks/>
              </p:cNvGrpSpPr>
              <p:nvPr/>
            </p:nvGrpSpPr>
            <p:grpSpPr bwMode="auto">
              <a:xfrm>
                <a:off x="68" y="2192"/>
                <a:ext cx="387" cy="139"/>
                <a:chOff x="322" y="890"/>
                <a:chExt cx="872" cy="339"/>
              </a:xfrm>
            </p:grpSpPr>
            <p:sp>
              <p:nvSpPr>
                <p:cNvPr id="66"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67" name="Rectangle 14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68" name="Rectangle 14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69" name="Rectangle 14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70" name="Rectangle 14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71"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1" name="Picture 147"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2"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63"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4" name="Line 15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5" name="Picture 151"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72" name="Group 152"/>
          <p:cNvGrpSpPr>
            <a:grpSpLocks/>
          </p:cNvGrpSpPr>
          <p:nvPr/>
        </p:nvGrpSpPr>
        <p:grpSpPr bwMode="auto">
          <a:xfrm>
            <a:off x="3630613" y="2738785"/>
            <a:ext cx="850900" cy="527050"/>
            <a:chOff x="-490" y="1664"/>
            <a:chExt cx="1429" cy="842"/>
          </a:xfrm>
        </p:grpSpPr>
        <p:sp>
          <p:nvSpPr>
            <p:cNvPr id="73" name="AutoShape 153"/>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74" name="Group 154"/>
            <p:cNvGrpSpPr>
              <a:grpSpLocks/>
            </p:cNvGrpSpPr>
            <p:nvPr/>
          </p:nvGrpSpPr>
          <p:grpSpPr bwMode="auto">
            <a:xfrm>
              <a:off x="-427" y="1737"/>
              <a:ext cx="1217" cy="769"/>
              <a:chOff x="-427" y="1737"/>
              <a:chExt cx="1217" cy="769"/>
            </a:xfrm>
          </p:grpSpPr>
          <p:sp>
            <p:nvSpPr>
              <p:cNvPr id="75" name="Rectangle 155"/>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76"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77" name="Group 157"/>
              <p:cNvGrpSpPr>
                <a:grpSpLocks/>
              </p:cNvGrpSpPr>
              <p:nvPr/>
            </p:nvGrpSpPr>
            <p:grpSpPr bwMode="auto">
              <a:xfrm>
                <a:off x="68" y="2192"/>
                <a:ext cx="387" cy="139"/>
                <a:chOff x="322" y="890"/>
                <a:chExt cx="872" cy="339"/>
              </a:xfrm>
            </p:grpSpPr>
            <p:sp>
              <p:nvSpPr>
                <p:cNvPr id="83"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84" name="Rectangle 159"/>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85" name="Rectangle 160"/>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86" name="Rectangle 161"/>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87" name="Rectangle 162"/>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88"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78" name="Picture 164"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79"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80"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81" name="Line 167"/>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82" name="Picture 168"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89" name="Line 169"/>
          <p:cNvSpPr>
            <a:spLocks noChangeShapeType="1"/>
          </p:cNvSpPr>
          <p:nvPr/>
        </p:nvSpPr>
        <p:spPr bwMode="auto">
          <a:xfrm>
            <a:off x="2217738" y="2632422"/>
            <a:ext cx="3690937" cy="0"/>
          </a:xfrm>
          <a:prstGeom prst="line">
            <a:avLst/>
          </a:prstGeom>
          <a:noFill/>
          <a:ln w="19050">
            <a:solidFill>
              <a:schemeClr val="tx1"/>
            </a:solidFill>
            <a:round/>
            <a:headEnd/>
            <a:tailEnd/>
          </a:ln>
        </p:spPr>
        <p:txBody>
          <a:bodyPr/>
          <a:lstStyle/>
          <a:p>
            <a:endParaRPr lang="zh-CN" altLang="en-US"/>
          </a:p>
        </p:txBody>
      </p:sp>
      <p:grpSp>
        <p:nvGrpSpPr>
          <p:cNvPr id="90" name="Group 170"/>
          <p:cNvGrpSpPr>
            <a:grpSpLocks/>
          </p:cNvGrpSpPr>
          <p:nvPr/>
        </p:nvGrpSpPr>
        <p:grpSpPr bwMode="auto">
          <a:xfrm>
            <a:off x="4719638" y="1891060"/>
            <a:ext cx="850900" cy="527050"/>
            <a:chOff x="-490" y="1664"/>
            <a:chExt cx="1429" cy="842"/>
          </a:xfrm>
        </p:grpSpPr>
        <p:sp>
          <p:nvSpPr>
            <p:cNvPr id="91" name="AutoShape 17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92" name="Group 172"/>
            <p:cNvGrpSpPr>
              <a:grpSpLocks/>
            </p:cNvGrpSpPr>
            <p:nvPr/>
          </p:nvGrpSpPr>
          <p:grpSpPr bwMode="auto">
            <a:xfrm>
              <a:off x="-427" y="1737"/>
              <a:ext cx="1217" cy="769"/>
              <a:chOff x="-427" y="1737"/>
              <a:chExt cx="1217" cy="769"/>
            </a:xfrm>
          </p:grpSpPr>
          <p:sp>
            <p:nvSpPr>
              <p:cNvPr id="93" name="Rectangle 17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94"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95" name="Group 175"/>
              <p:cNvGrpSpPr>
                <a:grpSpLocks/>
              </p:cNvGrpSpPr>
              <p:nvPr/>
            </p:nvGrpSpPr>
            <p:grpSpPr bwMode="auto">
              <a:xfrm>
                <a:off x="68" y="2192"/>
                <a:ext cx="387" cy="139"/>
                <a:chOff x="322" y="890"/>
                <a:chExt cx="872" cy="339"/>
              </a:xfrm>
            </p:grpSpPr>
            <p:sp>
              <p:nvSpPr>
                <p:cNvPr id="101"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02" name="Rectangle 17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03" name="Rectangle 17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04" name="Rectangle 17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05" name="Rectangle 18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06"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96" name="Picture 182"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97"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98"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99" name="Line 18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00" name="Picture 186"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107" name="Text Box 204"/>
          <p:cNvSpPr txBox="1">
            <a:spLocks noChangeArrowheads="1"/>
          </p:cNvSpPr>
          <p:nvPr/>
        </p:nvSpPr>
        <p:spPr bwMode="auto">
          <a:xfrm>
            <a:off x="4330700" y="1960910"/>
            <a:ext cx="488950" cy="457200"/>
          </a:xfrm>
          <a:prstGeom prst="rect">
            <a:avLst/>
          </a:prstGeom>
          <a:noFill/>
          <a:ln w="9525">
            <a:noFill/>
            <a:miter lim="800000"/>
            <a:headEnd/>
            <a:tailEnd/>
          </a:ln>
        </p:spPr>
        <p:txBody>
          <a:bodyPr wrap="none">
            <a:spAutoFit/>
          </a:bodyPr>
          <a:lstStyle/>
          <a:p>
            <a:r>
              <a:rPr lang="en-US" altLang="zh-CN">
                <a:solidFill>
                  <a:srgbClr val="969696"/>
                </a:solidFill>
                <a:latin typeface="Times New Roman" pitchFamily="18" charset="0"/>
              </a:rPr>
              <a:t>…</a:t>
            </a:r>
          </a:p>
        </p:txBody>
      </p:sp>
      <p:sp>
        <p:nvSpPr>
          <p:cNvPr id="108" name="Line 205"/>
          <p:cNvSpPr>
            <a:spLocks noChangeShapeType="1"/>
          </p:cNvSpPr>
          <p:nvPr/>
        </p:nvSpPr>
        <p:spPr bwMode="auto">
          <a:xfrm flipH="1">
            <a:off x="3311525" y="2302222"/>
            <a:ext cx="3175" cy="333375"/>
          </a:xfrm>
          <a:prstGeom prst="line">
            <a:avLst/>
          </a:prstGeom>
          <a:noFill/>
          <a:ln w="9525">
            <a:solidFill>
              <a:schemeClr val="tx1"/>
            </a:solidFill>
            <a:round/>
            <a:headEnd/>
            <a:tailEnd/>
          </a:ln>
        </p:spPr>
        <p:txBody>
          <a:bodyPr/>
          <a:lstStyle/>
          <a:p>
            <a:endParaRPr lang="zh-CN" altLang="en-US"/>
          </a:p>
        </p:txBody>
      </p:sp>
      <p:sp>
        <p:nvSpPr>
          <p:cNvPr id="109" name="Line 206"/>
          <p:cNvSpPr>
            <a:spLocks noChangeShapeType="1"/>
          </p:cNvSpPr>
          <p:nvPr/>
        </p:nvSpPr>
        <p:spPr bwMode="auto">
          <a:xfrm flipH="1">
            <a:off x="4216400" y="2302222"/>
            <a:ext cx="3175" cy="333375"/>
          </a:xfrm>
          <a:prstGeom prst="line">
            <a:avLst/>
          </a:prstGeom>
          <a:noFill/>
          <a:ln w="9525">
            <a:solidFill>
              <a:schemeClr val="tx1"/>
            </a:solidFill>
            <a:round/>
            <a:headEnd/>
            <a:tailEnd/>
          </a:ln>
        </p:spPr>
        <p:txBody>
          <a:bodyPr/>
          <a:lstStyle/>
          <a:p>
            <a:endParaRPr lang="zh-CN" altLang="en-US"/>
          </a:p>
        </p:txBody>
      </p:sp>
      <p:sp>
        <p:nvSpPr>
          <p:cNvPr id="110" name="Line 207"/>
          <p:cNvSpPr>
            <a:spLocks noChangeShapeType="1"/>
          </p:cNvSpPr>
          <p:nvPr/>
        </p:nvSpPr>
        <p:spPr bwMode="auto">
          <a:xfrm flipH="1">
            <a:off x="5353050" y="2302222"/>
            <a:ext cx="3175" cy="333375"/>
          </a:xfrm>
          <a:prstGeom prst="line">
            <a:avLst/>
          </a:prstGeom>
          <a:noFill/>
          <a:ln w="9525">
            <a:solidFill>
              <a:schemeClr val="tx1"/>
            </a:solidFill>
            <a:round/>
            <a:headEnd/>
            <a:tailEnd/>
          </a:ln>
        </p:spPr>
        <p:txBody>
          <a:bodyPr/>
          <a:lstStyle/>
          <a:p>
            <a:endParaRPr lang="zh-CN" altLang="en-US"/>
          </a:p>
        </p:txBody>
      </p:sp>
      <p:sp>
        <p:nvSpPr>
          <p:cNvPr id="111" name="Freeform 208"/>
          <p:cNvSpPr>
            <a:spLocks/>
          </p:cNvSpPr>
          <p:nvPr/>
        </p:nvSpPr>
        <p:spPr bwMode="auto">
          <a:xfrm>
            <a:off x="4302125" y="2638772"/>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112" name="Freeform 209"/>
          <p:cNvSpPr>
            <a:spLocks/>
          </p:cNvSpPr>
          <p:nvPr/>
        </p:nvSpPr>
        <p:spPr bwMode="auto">
          <a:xfrm>
            <a:off x="3435350" y="2632422"/>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113" name="Rectangle 44"/>
          <p:cNvSpPr>
            <a:spLocks noChangeArrowheads="1"/>
          </p:cNvSpPr>
          <p:nvPr/>
        </p:nvSpPr>
        <p:spPr bwMode="auto">
          <a:xfrm>
            <a:off x="5646738" y="2206972"/>
            <a:ext cx="955675" cy="700088"/>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114" name="Text Box 45"/>
          <p:cNvSpPr txBox="1">
            <a:spLocks noChangeArrowheads="1"/>
          </p:cNvSpPr>
          <p:nvPr/>
        </p:nvSpPr>
        <p:spPr bwMode="auto">
          <a:xfrm>
            <a:off x="5157788" y="1670397"/>
            <a:ext cx="1925637" cy="296863"/>
          </a:xfrm>
          <a:prstGeom prst="rect">
            <a:avLst/>
          </a:prstGeom>
          <a:noFill/>
          <a:ln w="9525">
            <a:noFill/>
            <a:miter lim="800000"/>
            <a:headEnd/>
            <a:tailEnd/>
          </a:ln>
        </p:spPr>
        <p:txBody>
          <a:bodyPr>
            <a:spAutoFit/>
          </a:bodyPr>
          <a:lstStyle/>
          <a:p>
            <a:pPr algn="ctr">
              <a:lnSpc>
                <a:spcPct val="80000"/>
              </a:lnSpc>
            </a:pPr>
            <a:r>
              <a:rPr lang="zh-CN" altLang="en-US" sz="1600" dirty="0"/>
              <a:t>电缆头端</a:t>
            </a:r>
            <a:endParaRPr lang="en-US" altLang="zh-CN" sz="1600" dirty="0"/>
          </a:p>
        </p:txBody>
      </p:sp>
      <p:sp>
        <p:nvSpPr>
          <p:cNvPr id="115" name="Freeform 216"/>
          <p:cNvSpPr>
            <a:spLocks/>
          </p:cNvSpPr>
          <p:nvPr/>
        </p:nvSpPr>
        <p:spPr bwMode="auto">
          <a:xfrm>
            <a:off x="5903913" y="2389535"/>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116" name="Freeform 217"/>
          <p:cNvSpPr>
            <a:spLocks/>
          </p:cNvSpPr>
          <p:nvPr/>
        </p:nvSpPr>
        <p:spPr bwMode="auto">
          <a:xfrm>
            <a:off x="5905500" y="2324447"/>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117" name="Line 218"/>
          <p:cNvSpPr>
            <a:spLocks noChangeShapeType="1"/>
          </p:cNvSpPr>
          <p:nvPr/>
        </p:nvSpPr>
        <p:spPr bwMode="auto">
          <a:xfrm flipH="1">
            <a:off x="6230938" y="2448272"/>
            <a:ext cx="34925" cy="68263"/>
          </a:xfrm>
          <a:prstGeom prst="line">
            <a:avLst/>
          </a:prstGeom>
          <a:noFill/>
          <a:ln w="9525">
            <a:solidFill>
              <a:schemeClr val="tx1"/>
            </a:solidFill>
            <a:round/>
            <a:headEnd/>
            <a:tailEnd/>
          </a:ln>
        </p:spPr>
        <p:txBody>
          <a:bodyPr/>
          <a:lstStyle/>
          <a:p>
            <a:endParaRPr lang="zh-CN" altLang="en-US"/>
          </a:p>
        </p:txBody>
      </p:sp>
      <p:sp>
        <p:nvSpPr>
          <p:cNvPr id="118" name="Line 219"/>
          <p:cNvSpPr>
            <a:spLocks noChangeShapeType="1"/>
          </p:cNvSpPr>
          <p:nvPr/>
        </p:nvSpPr>
        <p:spPr bwMode="auto">
          <a:xfrm>
            <a:off x="5932488" y="2619722"/>
            <a:ext cx="268287" cy="0"/>
          </a:xfrm>
          <a:prstGeom prst="line">
            <a:avLst/>
          </a:prstGeom>
          <a:noFill/>
          <a:ln w="9525">
            <a:solidFill>
              <a:schemeClr val="tx1"/>
            </a:solidFill>
            <a:round/>
            <a:headEnd/>
            <a:tailEnd type="triangle" w="med" len="med"/>
          </a:ln>
        </p:spPr>
        <p:txBody>
          <a:bodyPr/>
          <a:lstStyle/>
          <a:p>
            <a:endParaRPr lang="zh-CN" altLang="en-US"/>
          </a:p>
        </p:txBody>
      </p:sp>
      <p:sp>
        <p:nvSpPr>
          <p:cNvPr id="119" name="Freeform 220"/>
          <p:cNvSpPr>
            <a:spLocks/>
          </p:cNvSpPr>
          <p:nvPr/>
        </p:nvSpPr>
        <p:spPr bwMode="auto">
          <a:xfrm>
            <a:off x="5926138" y="2443510"/>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120" name="Freeform 221"/>
          <p:cNvSpPr>
            <a:spLocks/>
          </p:cNvSpPr>
          <p:nvPr/>
        </p:nvSpPr>
        <p:spPr bwMode="auto">
          <a:xfrm flipV="1">
            <a:off x="5926138" y="2680047"/>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121" name="AutoShape 225"/>
          <p:cNvSpPr>
            <a:spLocks noChangeArrowheads="1"/>
          </p:cNvSpPr>
          <p:nvPr/>
        </p:nvSpPr>
        <p:spPr bwMode="auto">
          <a:xfrm>
            <a:off x="5507038" y="1943447"/>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grpSp>
        <p:nvGrpSpPr>
          <p:cNvPr id="122" name="Group 37"/>
          <p:cNvGrpSpPr>
            <a:grpSpLocks/>
          </p:cNvGrpSpPr>
          <p:nvPr/>
        </p:nvGrpSpPr>
        <p:grpSpPr bwMode="auto">
          <a:xfrm>
            <a:off x="3417888" y="3605560"/>
            <a:ext cx="2043112" cy="958850"/>
            <a:chOff x="2505" y="826"/>
            <a:chExt cx="1287" cy="604"/>
          </a:xfrm>
        </p:grpSpPr>
        <p:sp>
          <p:nvSpPr>
            <p:cNvPr id="123"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p:spPr>
          <p:txBody>
            <a:bodyPr/>
            <a:lstStyle/>
            <a:p>
              <a:endParaRPr lang="zh-CN" altLang="en-US"/>
            </a:p>
          </p:txBody>
        </p:sp>
        <p:sp>
          <p:nvSpPr>
            <p:cNvPr id="124"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125"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126"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p:spPr>
          <p:txBody>
            <a:bodyPr/>
            <a:lstStyle/>
            <a:p>
              <a:endParaRPr lang="zh-CN" altLang="en-US"/>
            </a:p>
          </p:txBody>
        </p:sp>
      </p:grpSp>
      <p:grpSp>
        <p:nvGrpSpPr>
          <p:cNvPr id="127" name="Group 42"/>
          <p:cNvGrpSpPr>
            <a:grpSpLocks/>
          </p:cNvGrpSpPr>
          <p:nvPr/>
        </p:nvGrpSpPr>
        <p:grpSpPr bwMode="auto">
          <a:xfrm>
            <a:off x="2708275" y="3762722"/>
            <a:ext cx="3021013" cy="2116138"/>
            <a:chOff x="2606" y="951"/>
            <a:chExt cx="1903" cy="1333"/>
          </a:xfrm>
        </p:grpSpPr>
        <p:sp>
          <p:nvSpPr>
            <p:cNvPr id="128" name="Text Box 43"/>
            <p:cNvSpPr txBox="1">
              <a:spLocks noChangeArrowheads="1"/>
            </p:cNvSpPr>
            <p:nvPr/>
          </p:nvSpPr>
          <p:spPr bwMode="auto">
            <a:xfrm>
              <a:off x="3518" y="2071"/>
              <a:ext cx="375" cy="213"/>
            </a:xfrm>
            <a:prstGeom prst="rect">
              <a:avLst/>
            </a:prstGeom>
            <a:noFill/>
            <a:ln w="9525">
              <a:noFill/>
              <a:miter lim="800000"/>
              <a:headEnd/>
              <a:tailEnd/>
            </a:ln>
          </p:spPr>
          <p:txBody>
            <a:bodyPr wrap="none">
              <a:spAutoFit/>
            </a:bodyPr>
            <a:lstStyle/>
            <a:p>
              <a:pPr algn="ctr" eaLnBrk="1" hangingPunct="1"/>
              <a:r>
                <a:rPr lang="zh-CN" altLang="en-US" sz="1600" dirty="0"/>
                <a:t>频道</a:t>
              </a:r>
              <a:endParaRPr lang="en-US" altLang="zh-CN" sz="1600" dirty="0"/>
            </a:p>
          </p:txBody>
        </p:sp>
        <p:sp>
          <p:nvSpPr>
            <p:cNvPr id="129" name="Line 44"/>
            <p:cNvSpPr>
              <a:spLocks noChangeShapeType="1"/>
            </p:cNvSpPr>
            <p:nvPr/>
          </p:nvSpPr>
          <p:spPr bwMode="auto">
            <a:xfrm>
              <a:off x="2994" y="951"/>
              <a:ext cx="0" cy="978"/>
            </a:xfrm>
            <a:prstGeom prst="line">
              <a:avLst/>
            </a:prstGeom>
            <a:noFill/>
            <a:ln w="9525">
              <a:solidFill>
                <a:schemeClr val="tx1"/>
              </a:solidFill>
              <a:round/>
              <a:headEnd/>
              <a:tailEnd/>
            </a:ln>
          </p:spPr>
          <p:txBody>
            <a:bodyPr/>
            <a:lstStyle/>
            <a:p>
              <a:endParaRPr lang="zh-CN" altLang="en-US"/>
            </a:p>
          </p:txBody>
        </p:sp>
        <p:sp>
          <p:nvSpPr>
            <p:cNvPr id="130" name="Line 45"/>
            <p:cNvSpPr>
              <a:spLocks noChangeShapeType="1"/>
            </p:cNvSpPr>
            <p:nvPr/>
          </p:nvSpPr>
          <p:spPr bwMode="auto">
            <a:xfrm flipV="1">
              <a:off x="2988" y="1935"/>
              <a:ext cx="1464" cy="0"/>
            </a:xfrm>
            <a:prstGeom prst="line">
              <a:avLst/>
            </a:prstGeom>
            <a:noFill/>
            <a:ln w="9525">
              <a:solidFill>
                <a:schemeClr val="tx1"/>
              </a:solidFill>
              <a:round/>
              <a:headEnd/>
              <a:tailEnd/>
            </a:ln>
          </p:spPr>
          <p:txBody>
            <a:bodyPr/>
            <a:lstStyle/>
            <a:p>
              <a:endParaRPr lang="zh-CN" altLang="en-US"/>
            </a:p>
          </p:txBody>
        </p:sp>
        <p:sp>
          <p:nvSpPr>
            <p:cNvPr id="131" name="Text Box 46"/>
            <p:cNvSpPr txBox="1">
              <a:spLocks noChangeArrowheads="1"/>
            </p:cNvSpPr>
            <p:nvPr/>
          </p:nvSpPr>
          <p:spPr bwMode="auto">
            <a:xfrm>
              <a:off x="2978"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2" name="Line 47"/>
            <p:cNvSpPr>
              <a:spLocks noChangeShapeType="1"/>
            </p:cNvSpPr>
            <p:nvPr/>
          </p:nvSpPr>
          <p:spPr bwMode="auto">
            <a:xfrm>
              <a:off x="3150" y="1863"/>
              <a:ext cx="0" cy="144"/>
            </a:xfrm>
            <a:prstGeom prst="line">
              <a:avLst/>
            </a:prstGeom>
            <a:noFill/>
            <a:ln w="9525">
              <a:solidFill>
                <a:schemeClr val="tx1"/>
              </a:solidFill>
              <a:round/>
              <a:headEnd/>
              <a:tailEnd/>
            </a:ln>
          </p:spPr>
          <p:txBody>
            <a:bodyPr/>
            <a:lstStyle/>
            <a:p>
              <a:endParaRPr lang="zh-CN" altLang="en-US"/>
            </a:p>
          </p:txBody>
        </p:sp>
        <p:sp>
          <p:nvSpPr>
            <p:cNvPr id="133" name="Text Box 48"/>
            <p:cNvSpPr txBox="1">
              <a:spLocks noChangeArrowheads="1"/>
            </p:cNvSpPr>
            <p:nvPr/>
          </p:nvSpPr>
          <p:spPr bwMode="auto">
            <a:xfrm>
              <a:off x="3152"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4" name="Text Box 49"/>
            <p:cNvSpPr txBox="1">
              <a:spLocks noChangeArrowheads="1"/>
            </p:cNvSpPr>
            <p:nvPr/>
          </p:nvSpPr>
          <p:spPr bwMode="auto">
            <a:xfrm>
              <a:off x="3338"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5" name="Text Box 50"/>
            <p:cNvSpPr txBox="1">
              <a:spLocks noChangeArrowheads="1"/>
            </p:cNvSpPr>
            <p:nvPr/>
          </p:nvSpPr>
          <p:spPr bwMode="auto">
            <a:xfrm>
              <a:off x="3524"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6" name="Text Box 51"/>
            <p:cNvSpPr txBox="1">
              <a:spLocks noChangeArrowheads="1"/>
            </p:cNvSpPr>
            <p:nvPr/>
          </p:nvSpPr>
          <p:spPr bwMode="auto">
            <a:xfrm>
              <a:off x="3710"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7" name="Text Box 52"/>
            <p:cNvSpPr txBox="1">
              <a:spLocks noChangeArrowheads="1"/>
            </p:cNvSpPr>
            <p:nvPr/>
          </p:nvSpPr>
          <p:spPr bwMode="auto">
            <a:xfrm>
              <a:off x="3896"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8" name="Text Box 53"/>
            <p:cNvSpPr txBox="1">
              <a:spLocks noChangeArrowheads="1"/>
            </p:cNvSpPr>
            <p:nvPr/>
          </p:nvSpPr>
          <p:spPr bwMode="auto">
            <a:xfrm>
              <a:off x="4058" y="1402"/>
              <a:ext cx="174" cy="538"/>
            </a:xfrm>
            <a:prstGeom prst="rect">
              <a:avLst/>
            </a:prstGeom>
            <a:noFill/>
            <a:ln w="9525">
              <a:noFill/>
              <a:miter lim="800000"/>
              <a:headEnd/>
              <a:tailEnd/>
            </a:ln>
          </p:spPr>
          <p:txBody>
            <a:bodyPr wrap="none">
              <a:spAutoFit/>
            </a:body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139" name="Text Box 54"/>
            <p:cNvSpPr txBox="1">
              <a:spLocks noChangeArrowheads="1"/>
            </p:cNvSpPr>
            <p:nvPr/>
          </p:nvSpPr>
          <p:spPr bwMode="auto">
            <a:xfrm>
              <a:off x="4202" y="1402"/>
              <a:ext cx="174" cy="538"/>
            </a:xfrm>
            <a:prstGeom prst="rect">
              <a:avLst/>
            </a:prstGeom>
            <a:noFill/>
            <a:ln w="9525">
              <a:noFill/>
              <a:miter lim="800000"/>
              <a:headEnd/>
              <a:tailEnd/>
            </a:ln>
          </p:spPr>
          <p:txBody>
            <a:bodyPr wrap="none">
              <a:spAutoFit/>
            </a:body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140" name="Text Box 55"/>
            <p:cNvSpPr txBox="1">
              <a:spLocks noChangeArrowheads="1"/>
            </p:cNvSpPr>
            <p:nvPr/>
          </p:nvSpPr>
          <p:spPr bwMode="auto">
            <a:xfrm>
              <a:off x="4330" y="1114"/>
              <a:ext cx="178" cy="826"/>
            </a:xfrm>
            <a:prstGeom prst="rect">
              <a:avLst/>
            </a:prstGeom>
            <a:noFill/>
            <a:ln w="9525">
              <a:noFill/>
              <a:miter lim="800000"/>
              <a:headEnd/>
              <a:tailEnd/>
            </a:ln>
          </p:spPr>
          <p:txBody>
            <a:bodyPr wrap="none">
              <a:spAutoFit/>
            </a:bodyPr>
            <a:lstStyle/>
            <a:p>
              <a:pPr algn="ctr" eaLnBrk="1" hangingPunct="1"/>
              <a:endParaRPr lang="en-US" altLang="zh-CN" sz="1000" dirty="0"/>
            </a:p>
            <a:p>
              <a:pPr algn="ctr" eaLnBrk="1" hangingPunct="1"/>
              <a:r>
                <a:rPr lang="en-US" altLang="zh-CN" sz="1000" dirty="0"/>
                <a:t>C</a:t>
              </a:r>
            </a:p>
            <a:p>
              <a:pPr algn="ctr" eaLnBrk="1" hangingPunct="1"/>
              <a:r>
                <a:rPr lang="en-US" altLang="zh-CN" sz="1000" dirty="0"/>
                <a:t>O</a:t>
              </a:r>
            </a:p>
            <a:p>
              <a:pPr algn="ctr" eaLnBrk="1" hangingPunct="1"/>
              <a:r>
                <a:rPr lang="en-US" altLang="zh-CN" sz="1000" dirty="0"/>
                <a:t>N</a:t>
              </a:r>
            </a:p>
            <a:p>
              <a:pPr algn="ctr" eaLnBrk="1" hangingPunct="1"/>
              <a:r>
                <a:rPr lang="en-US" altLang="zh-CN" sz="1000" dirty="0"/>
                <a:t>T</a:t>
              </a:r>
            </a:p>
            <a:p>
              <a:pPr algn="ctr" eaLnBrk="1" hangingPunct="1"/>
              <a:r>
                <a:rPr lang="en-US" altLang="zh-CN" sz="1000" dirty="0"/>
                <a:t>R</a:t>
              </a:r>
            </a:p>
            <a:p>
              <a:pPr algn="ctr" eaLnBrk="1" hangingPunct="1"/>
              <a:r>
                <a:rPr lang="en-US" altLang="zh-CN" sz="1000" dirty="0"/>
                <a:t>O</a:t>
              </a:r>
            </a:p>
            <a:p>
              <a:pPr algn="ctr" eaLnBrk="1" hangingPunct="1"/>
              <a:r>
                <a:rPr lang="en-US" altLang="zh-CN" sz="1000" dirty="0"/>
                <a:t>L</a:t>
              </a:r>
            </a:p>
          </p:txBody>
        </p:sp>
        <p:sp>
          <p:nvSpPr>
            <p:cNvPr id="141" name="Line 56"/>
            <p:cNvSpPr>
              <a:spLocks noChangeShapeType="1"/>
            </p:cNvSpPr>
            <p:nvPr/>
          </p:nvSpPr>
          <p:spPr bwMode="auto">
            <a:xfrm>
              <a:off x="3334" y="1863"/>
              <a:ext cx="0" cy="144"/>
            </a:xfrm>
            <a:prstGeom prst="line">
              <a:avLst/>
            </a:prstGeom>
            <a:noFill/>
            <a:ln w="9525">
              <a:solidFill>
                <a:schemeClr val="tx1"/>
              </a:solidFill>
              <a:round/>
              <a:headEnd/>
              <a:tailEnd/>
            </a:ln>
          </p:spPr>
          <p:txBody>
            <a:bodyPr/>
            <a:lstStyle/>
            <a:p>
              <a:endParaRPr lang="zh-CN" altLang="en-US"/>
            </a:p>
          </p:txBody>
        </p:sp>
        <p:sp>
          <p:nvSpPr>
            <p:cNvPr id="142" name="Line 57"/>
            <p:cNvSpPr>
              <a:spLocks noChangeShapeType="1"/>
            </p:cNvSpPr>
            <p:nvPr/>
          </p:nvSpPr>
          <p:spPr bwMode="auto">
            <a:xfrm>
              <a:off x="3514" y="1863"/>
              <a:ext cx="0" cy="144"/>
            </a:xfrm>
            <a:prstGeom prst="line">
              <a:avLst/>
            </a:prstGeom>
            <a:noFill/>
            <a:ln w="9525">
              <a:solidFill>
                <a:schemeClr val="tx1"/>
              </a:solidFill>
              <a:round/>
              <a:headEnd/>
              <a:tailEnd/>
            </a:ln>
          </p:spPr>
          <p:txBody>
            <a:bodyPr/>
            <a:lstStyle/>
            <a:p>
              <a:endParaRPr lang="zh-CN" altLang="en-US"/>
            </a:p>
          </p:txBody>
        </p:sp>
        <p:sp>
          <p:nvSpPr>
            <p:cNvPr id="143" name="Line 58"/>
            <p:cNvSpPr>
              <a:spLocks noChangeShapeType="1"/>
            </p:cNvSpPr>
            <p:nvPr/>
          </p:nvSpPr>
          <p:spPr bwMode="auto">
            <a:xfrm>
              <a:off x="3698" y="1863"/>
              <a:ext cx="0" cy="144"/>
            </a:xfrm>
            <a:prstGeom prst="line">
              <a:avLst/>
            </a:prstGeom>
            <a:noFill/>
            <a:ln w="9525">
              <a:solidFill>
                <a:schemeClr val="tx1"/>
              </a:solidFill>
              <a:round/>
              <a:headEnd/>
              <a:tailEnd/>
            </a:ln>
          </p:spPr>
          <p:txBody>
            <a:bodyPr/>
            <a:lstStyle/>
            <a:p>
              <a:endParaRPr lang="zh-CN" altLang="en-US"/>
            </a:p>
          </p:txBody>
        </p:sp>
        <p:sp>
          <p:nvSpPr>
            <p:cNvPr id="144" name="Line 59"/>
            <p:cNvSpPr>
              <a:spLocks noChangeShapeType="1"/>
            </p:cNvSpPr>
            <p:nvPr/>
          </p:nvSpPr>
          <p:spPr bwMode="auto">
            <a:xfrm>
              <a:off x="3886" y="1863"/>
              <a:ext cx="0" cy="144"/>
            </a:xfrm>
            <a:prstGeom prst="line">
              <a:avLst/>
            </a:prstGeom>
            <a:noFill/>
            <a:ln w="9525">
              <a:solidFill>
                <a:schemeClr val="tx1"/>
              </a:solidFill>
              <a:round/>
              <a:headEnd/>
              <a:tailEnd/>
            </a:ln>
          </p:spPr>
          <p:txBody>
            <a:bodyPr/>
            <a:lstStyle/>
            <a:p>
              <a:endParaRPr lang="zh-CN" altLang="en-US"/>
            </a:p>
          </p:txBody>
        </p:sp>
        <p:sp>
          <p:nvSpPr>
            <p:cNvPr id="145" name="Line 60"/>
            <p:cNvSpPr>
              <a:spLocks noChangeShapeType="1"/>
            </p:cNvSpPr>
            <p:nvPr/>
          </p:nvSpPr>
          <p:spPr bwMode="auto">
            <a:xfrm>
              <a:off x="4062" y="1871"/>
              <a:ext cx="0" cy="144"/>
            </a:xfrm>
            <a:prstGeom prst="line">
              <a:avLst/>
            </a:prstGeom>
            <a:noFill/>
            <a:ln w="9525">
              <a:solidFill>
                <a:schemeClr val="tx1"/>
              </a:solidFill>
              <a:round/>
              <a:headEnd/>
              <a:tailEnd/>
            </a:ln>
          </p:spPr>
          <p:txBody>
            <a:bodyPr/>
            <a:lstStyle/>
            <a:p>
              <a:endParaRPr lang="zh-CN" altLang="en-US"/>
            </a:p>
          </p:txBody>
        </p:sp>
        <p:sp>
          <p:nvSpPr>
            <p:cNvPr id="146" name="Line 61"/>
            <p:cNvSpPr>
              <a:spLocks noChangeShapeType="1"/>
            </p:cNvSpPr>
            <p:nvPr/>
          </p:nvSpPr>
          <p:spPr bwMode="auto">
            <a:xfrm>
              <a:off x="4218" y="1867"/>
              <a:ext cx="0" cy="144"/>
            </a:xfrm>
            <a:prstGeom prst="line">
              <a:avLst/>
            </a:prstGeom>
            <a:noFill/>
            <a:ln w="9525">
              <a:solidFill>
                <a:schemeClr val="tx1"/>
              </a:solidFill>
              <a:round/>
              <a:headEnd/>
              <a:tailEnd/>
            </a:ln>
          </p:spPr>
          <p:txBody>
            <a:bodyPr/>
            <a:lstStyle/>
            <a:p>
              <a:endParaRPr lang="zh-CN" altLang="en-US"/>
            </a:p>
          </p:txBody>
        </p:sp>
        <p:sp>
          <p:nvSpPr>
            <p:cNvPr id="147" name="Line 62"/>
            <p:cNvSpPr>
              <a:spLocks noChangeShapeType="1"/>
            </p:cNvSpPr>
            <p:nvPr/>
          </p:nvSpPr>
          <p:spPr bwMode="auto">
            <a:xfrm>
              <a:off x="4362" y="1859"/>
              <a:ext cx="0" cy="144"/>
            </a:xfrm>
            <a:prstGeom prst="line">
              <a:avLst/>
            </a:prstGeom>
            <a:noFill/>
            <a:ln w="9525">
              <a:solidFill>
                <a:schemeClr val="tx1"/>
              </a:solidFill>
              <a:round/>
              <a:headEnd/>
              <a:tailEnd/>
            </a:ln>
          </p:spPr>
          <p:txBody>
            <a:bodyPr/>
            <a:lstStyle/>
            <a:p>
              <a:endParaRPr lang="zh-CN" altLang="en-US"/>
            </a:p>
          </p:txBody>
        </p:sp>
        <p:sp>
          <p:nvSpPr>
            <p:cNvPr id="148" name="Text Box 63"/>
            <p:cNvSpPr txBox="1">
              <a:spLocks noChangeArrowheads="1"/>
            </p:cNvSpPr>
            <p:nvPr/>
          </p:nvSpPr>
          <p:spPr bwMode="auto">
            <a:xfrm>
              <a:off x="2985" y="1960"/>
              <a:ext cx="160" cy="154"/>
            </a:xfrm>
            <a:prstGeom prst="rect">
              <a:avLst/>
            </a:prstGeom>
            <a:noFill/>
            <a:ln w="9525">
              <a:noFill/>
              <a:miter lim="800000"/>
              <a:headEnd/>
              <a:tailEnd/>
            </a:ln>
          </p:spPr>
          <p:txBody>
            <a:bodyPr wrap="none">
              <a:spAutoFit/>
            </a:bodyPr>
            <a:lstStyle/>
            <a:p>
              <a:pPr algn="ctr" eaLnBrk="1" hangingPunct="1"/>
              <a:r>
                <a:rPr lang="en-US" altLang="zh-CN" sz="1000"/>
                <a:t>1</a:t>
              </a:r>
            </a:p>
          </p:txBody>
        </p:sp>
        <p:sp>
          <p:nvSpPr>
            <p:cNvPr id="149" name="Text Box 64"/>
            <p:cNvSpPr txBox="1">
              <a:spLocks noChangeArrowheads="1"/>
            </p:cNvSpPr>
            <p:nvPr/>
          </p:nvSpPr>
          <p:spPr bwMode="auto">
            <a:xfrm>
              <a:off x="3153" y="1960"/>
              <a:ext cx="160" cy="154"/>
            </a:xfrm>
            <a:prstGeom prst="rect">
              <a:avLst/>
            </a:prstGeom>
            <a:noFill/>
            <a:ln w="9525">
              <a:noFill/>
              <a:miter lim="800000"/>
              <a:headEnd/>
              <a:tailEnd/>
            </a:ln>
          </p:spPr>
          <p:txBody>
            <a:bodyPr wrap="none">
              <a:spAutoFit/>
            </a:bodyPr>
            <a:lstStyle/>
            <a:p>
              <a:pPr algn="ctr" eaLnBrk="1" hangingPunct="1"/>
              <a:r>
                <a:rPr lang="en-US" altLang="zh-CN" sz="1000"/>
                <a:t>2</a:t>
              </a:r>
            </a:p>
          </p:txBody>
        </p:sp>
        <p:sp>
          <p:nvSpPr>
            <p:cNvPr id="150" name="Text Box 65"/>
            <p:cNvSpPr txBox="1">
              <a:spLocks noChangeArrowheads="1"/>
            </p:cNvSpPr>
            <p:nvPr/>
          </p:nvSpPr>
          <p:spPr bwMode="auto">
            <a:xfrm>
              <a:off x="3345" y="1960"/>
              <a:ext cx="160" cy="154"/>
            </a:xfrm>
            <a:prstGeom prst="rect">
              <a:avLst/>
            </a:prstGeom>
            <a:noFill/>
            <a:ln w="9525">
              <a:noFill/>
              <a:miter lim="800000"/>
              <a:headEnd/>
              <a:tailEnd/>
            </a:ln>
          </p:spPr>
          <p:txBody>
            <a:bodyPr wrap="none">
              <a:spAutoFit/>
            </a:bodyPr>
            <a:lstStyle/>
            <a:p>
              <a:pPr algn="ctr" eaLnBrk="1" hangingPunct="1"/>
              <a:r>
                <a:rPr lang="en-US" altLang="zh-CN" sz="1000"/>
                <a:t>3</a:t>
              </a:r>
            </a:p>
          </p:txBody>
        </p:sp>
        <p:sp>
          <p:nvSpPr>
            <p:cNvPr id="151" name="Text Box 66"/>
            <p:cNvSpPr txBox="1">
              <a:spLocks noChangeArrowheads="1"/>
            </p:cNvSpPr>
            <p:nvPr/>
          </p:nvSpPr>
          <p:spPr bwMode="auto">
            <a:xfrm>
              <a:off x="3517" y="1960"/>
              <a:ext cx="160" cy="154"/>
            </a:xfrm>
            <a:prstGeom prst="rect">
              <a:avLst/>
            </a:prstGeom>
            <a:noFill/>
            <a:ln w="9525">
              <a:noFill/>
              <a:miter lim="800000"/>
              <a:headEnd/>
              <a:tailEnd/>
            </a:ln>
          </p:spPr>
          <p:txBody>
            <a:bodyPr wrap="none">
              <a:spAutoFit/>
            </a:bodyPr>
            <a:lstStyle/>
            <a:p>
              <a:pPr algn="ctr" eaLnBrk="1" hangingPunct="1"/>
              <a:r>
                <a:rPr lang="en-US" altLang="zh-CN" sz="1000"/>
                <a:t>4</a:t>
              </a:r>
            </a:p>
          </p:txBody>
        </p:sp>
        <p:sp>
          <p:nvSpPr>
            <p:cNvPr id="152" name="Text Box 67"/>
            <p:cNvSpPr txBox="1">
              <a:spLocks noChangeArrowheads="1"/>
            </p:cNvSpPr>
            <p:nvPr/>
          </p:nvSpPr>
          <p:spPr bwMode="auto">
            <a:xfrm>
              <a:off x="3705" y="1956"/>
              <a:ext cx="160" cy="154"/>
            </a:xfrm>
            <a:prstGeom prst="rect">
              <a:avLst/>
            </a:prstGeom>
            <a:noFill/>
            <a:ln w="9525">
              <a:noFill/>
              <a:miter lim="800000"/>
              <a:headEnd/>
              <a:tailEnd/>
            </a:ln>
          </p:spPr>
          <p:txBody>
            <a:bodyPr wrap="none">
              <a:spAutoFit/>
            </a:bodyPr>
            <a:lstStyle/>
            <a:p>
              <a:pPr algn="ctr" eaLnBrk="1" hangingPunct="1"/>
              <a:r>
                <a:rPr lang="en-US" altLang="zh-CN" sz="1000"/>
                <a:t>5</a:t>
              </a:r>
            </a:p>
          </p:txBody>
        </p:sp>
        <p:sp>
          <p:nvSpPr>
            <p:cNvPr id="153" name="Text Box 68"/>
            <p:cNvSpPr txBox="1">
              <a:spLocks noChangeArrowheads="1"/>
            </p:cNvSpPr>
            <p:nvPr/>
          </p:nvSpPr>
          <p:spPr bwMode="auto">
            <a:xfrm>
              <a:off x="3893" y="1956"/>
              <a:ext cx="160" cy="154"/>
            </a:xfrm>
            <a:prstGeom prst="rect">
              <a:avLst/>
            </a:prstGeom>
            <a:noFill/>
            <a:ln w="9525">
              <a:noFill/>
              <a:miter lim="800000"/>
              <a:headEnd/>
              <a:tailEnd/>
            </a:ln>
          </p:spPr>
          <p:txBody>
            <a:bodyPr wrap="none">
              <a:spAutoFit/>
            </a:bodyPr>
            <a:lstStyle/>
            <a:p>
              <a:pPr algn="ctr" eaLnBrk="1" hangingPunct="1"/>
              <a:r>
                <a:rPr lang="en-US" altLang="zh-CN" sz="1000"/>
                <a:t>6</a:t>
              </a:r>
            </a:p>
          </p:txBody>
        </p:sp>
        <p:sp>
          <p:nvSpPr>
            <p:cNvPr id="154" name="Text Box 69"/>
            <p:cNvSpPr txBox="1">
              <a:spLocks noChangeArrowheads="1"/>
            </p:cNvSpPr>
            <p:nvPr/>
          </p:nvSpPr>
          <p:spPr bwMode="auto">
            <a:xfrm>
              <a:off x="4057" y="1956"/>
              <a:ext cx="160" cy="154"/>
            </a:xfrm>
            <a:prstGeom prst="rect">
              <a:avLst/>
            </a:prstGeom>
            <a:noFill/>
            <a:ln w="9525">
              <a:noFill/>
              <a:miter lim="800000"/>
              <a:headEnd/>
              <a:tailEnd/>
            </a:ln>
          </p:spPr>
          <p:txBody>
            <a:bodyPr wrap="none">
              <a:spAutoFit/>
            </a:bodyPr>
            <a:lstStyle/>
            <a:p>
              <a:pPr algn="ctr" eaLnBrk="1" hangingPunct="1"/>
              <a:r>
                <a:rPr lang="en-US" altLang="zh-CN" sz="1000"/>
                <a:t>7</a:t>
              </a:r>
            </a:p>
          </p:txBody>
        </p:sp>
        <p:sp>
          <p:nvSpPr>
            <p:cNvPr id="155" name="Text Box 70"/>
            <p:cNvSpPr txBox="1">
              <a:spLocks noChangeArrowheads="1"/>
            </p:cNvSpPr>
            <p:nvPr/>
          </p:nvSpPr>
          <p:spPr bwMode="auto">
            <a:xfrm>
              <a:off x="4205" y="1956"/>
              <a:ext cx="160" cy="154"/>
            </a:xfrm>
            <a:prstGeom prst="rect">
              <a:avLst/>
            </a:prstGeom>
            <a:noFill/>
            <a:ln w="9525">
              <a:noFill/>
              <a:miter lim="800000"/>
              <a:headEnd/>
              <a:tailEnd/>
            </a:ln>
          </p:spPr>
          <p:txBody>
            <a:bodyPr wrap="none">
              <a:spAutoFit/>
            </a:bodyPr>
            <a:lstStyle/>
            <a:p>
              <a:pPr algn="ctr" eaLnBrk="1" hangingPunct="1"/>
              <a:r>
                <a:rPr lang="en-US" altLang="zh-CN" sz="1000"/>
                <a:t>8</a:t>
              </a:r>
            </a:p>
          </p:txBody>
        </p:sp>
        <p:sp>
          <p:nvSpPr>
            <p:cNvPr id="156" name="Text Box 71"/>
            <p:cNvSpPr txBox="1">
              <a:spLocks noChangeArrowheads="1"/>
            </p:cNvSpPr>
            <p:nvPr/>
          </p:nvSpPr>
          <p:spPr bwMode="auto">
            <a:xfrm>
              <a:off x="4349" y="1956"/>
              <a:ext cx="160" cy="154"/>
            </a:xfrm>
            <a:prstGeom prst="rect">
              <a:avLst/>
            </a:prstGeom>
            <a:noFill/>
            <a:ln w="9525">
              <a:noFill/>
              <a:miter lim="800000"/>
              <a:headEnd/>
              <a:tailEnd/>
            </a:ln>
          </p:spPr>
          <p:txBody>
            <a:bodyPr wrap="none">
              <a:spAutoFit/>
            </a:bodyPr>
            <a:lstStyle/>
            <a:p>
              <a:pPr algn="ctr" eaLnBrk="1" hangingPunct="1"/>
              <a:r>
                <a:rPr lang="en-US" altLang="zh-CN" sz="1000"/>
                <a:t>9</a:t>
              </a:r>
            </a:p>
          </p:txBody>
        </p:sp>
        <p:sp>
          <p:nvSpPr>
            <p:cNvPr id="157"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a:noFill/>
              <a:round/>
              <a:headEnd/>
              <a:tailEnd/>
            </a:ln>
          </p:spPr>
          <p:txBody>
            <a:bodyPr/>
            <a:lstStyle/>
            <a:p>
              <a:endParaRPr lang="zh-CN" altLang="en-US"/>
            </a:p>
          </p:txBody>
        </p:sp>
      </p:grpSp>
      <p:grpSp>
        <p:nvGrpSpPr>
          <p:cNvPr id="158" name="Group 73"/>
          <p:cNvGrpSpPr>
            <a:grpSpLocks/>
          </p:cNvGrpSpPr>
          <p:nvPr/>
        </p:nvGrpSpPr>
        <p:grpSpPr bwMode="auto">
          <a:xfrm flipV="1">
            <a:off x="1039813" y="2657822"/>
            <a:ext cx="1666875" cy="2062163"/>
            <a:chOff x="1511" y="1371"/>
            <a:chExt cx="1050" cy="1299"/>
          </a:xfrm>
        </p:grpSpPr>
        <p:grpSp>
          <p:nvGrpSpPr>
            <p:cNvPr id="159" name="Group 74"/>
            <p:cNvGrpSpPr>
              <a:grpSpLocks/>
            </p:cNvGrpSpPr>
            <p:nvPr/>
          </p:nvGrpSpPr>
          <p:grpSpPr bwMode="auto">
            <a:xfrm>
              <a:off x="1511" y="1371"/>
              <a:ext cx="1050" cy="198"/>
              <a:chOff x="1614" y="1494"/>
              <a:chExt cx="1050" cy="198"/>
            </a:xfrm>
          </p:grpSpPr>
          <p:sp>
            <p:nvSpPr>
              <p:cNvPr id="161"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p>
                <a:endParaRPr lang="zh-CN" altLang="zh-CN">
                  <a:latin typeface="Times New Roman" pitchFamily="18" charset="0"/>
                </a:endParaRPr>
              </a:p>
            </p:txBody>
          </p:sp>
          <p:sp>
            <p:nvSpPr>
              <p:cNvPr id="162"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latin typeface="Times New Roman" pitchFamily="18" charset="0"/>
                  <a:ea typeface="+mn-ea"/>
                </a:endParaRPr>
              </a:p>
            </p:txBody>
          </p:sp>
          <p:sp>
            <p:nvSpPr>
              <p:cNvPr id="163"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p>
                <a:endParaRPr lang="zh-CN" altLang="zh-CN">
                  <a:latin typeface="Times New Roman" pitchFamily="18" charset="0"/>
                </a:endParaRPr>
              </a:p>
            </p:txBody>
          </p:sp>
          <p:sp>
            <p:nvSpPr>
              <p:cNvPr id="164" name="Line 78"/>
              <p:cNvSpPr>
                <a:spLocks noChangeShapeType="1"/>
              </p:cNvSpPr>
              <p:nvPr/>
            </p:nvSpPr>
            <p:spPr bwMode="auto">
              <a:xfrm>
                <a:off x="2526" y="1584"/>
                <a:ext cx="138" cy="0"/>
              </a:xfrm>
              <a:prstGeom prst="line">
                <a:avLst/>
              </a:prstGeom>
              <a:noFill/>
              <a:ln w="28575">
                <a:solidFill>
                  <a:schemeClr val="tx1"/>
                </a:solidFill>
                <a:round/>
                <a:headEnd/>
                <a:tailEnd/>
              </a:ln>
            </p:spPr>
            <p:txBody>
              <a:bodyPr/>
              <a:lstStyle/>
              <a:p>
                <a:endParaRPr lang="zh-CN" altLang="en-US"/>
              </a:p>
            </p:txBody>
          </p:sp>
        </p:grpSp>
        <p:sp>
          <p:nvSpPr>
            <p:cNvPr id="160"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w="9525">
              <a:noFill/>
              <a:round/>
              <a:headEnd/>
              <a:tailEnd/>
            </a:ln>
          </p:spPr>
          <p:txBody>
            <a:bodyPr rot="10800000"/>
            <a:lstStyle/>
            <a:p>
              <a:endParaRPr lang="zh-CN" altLang="en-US"/>
            </a:p>
          </p:txBody>
        </p:sp>
      </p:grpSp>
      <p:grpSp>
        <p:nvGrpSpPr>
          <p:cNvPr id="165" name="Group 326"/>
          <p:cNvGrpSpPr>
            <a:grpSpLocks/>
          </p:cNvGrpSpPr>
          <p:nvPr/>
        </p:nvGrpSpPr>
        <p:grpSpPr bwMode="auto">
          <a:xfrm>
            <a:off x="560388" y="2348260"/>
            <a:ext cx="609600" cy="609600"/>
            <a:chOff x="-44" y="1473"/>
            <a:chExt cx="981" cy="1105"/>
          </a:xfrm>
        </p:grpSpPr>
        <p:pic>
          <p:nvPicPr>
            <p:cNvPr id="166" name="Picture 327"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167"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68" name="Text Box 324"/>
          <p:cNvSpPr txBox="1">
            <a:spLocks noChangeArrowheads="1"/>
          </p:cNvSpPr>
          <p:nvPr/>
        </p:nvSpPr>
        <p:spPr bwMode="auto">
          <a:xfrm>
            <a:off x="787400" y="5810969"/>
            <a:ext cx="6037615" cy="707886"/>
          </a:xfrm>
          <a:prstGeom prst="rect">
            <a:avLst/>
          </a:prstGeom>
          <a:noFill/>
          <a:ln w="9525">
            <a:noFill/>
            <a:miter lim="800000"/>
            <a:headEnd/>
            <a:tailEnd/>
          </a:ln>
        </p:spPr>
        <p:txBody>
          <a:bodyPr wrap="none">
            <a:spAutoFit/>
          </a:bodyPr>
          <a:lstStyle/>
          <a:p>
            <a:r>
              <a:rPr lang="zh-CN" altLang="en-US" sz="2000" dirty="0">
                <a:solidFill>
                  <a:srgbClr val="CC0000"/>
                </a:solidFill>
                <a:latin typeface="Gill Sans MT" pitchFamily="34" charset="0"/>
              </a:rPr>
              <a:t>频分复用（</a:t>
            </a:r>
            <a:r>
              <a:rPr lang="en-US" altLang="zh-CN" sz="2000" dirty="0">
                <a:solidFill>
                  <a:srgbClr val="CC0000"/>
                </a:solidFill>
                <a:latin typeface="Gill Sans MT" pitchFamily="34" charset="0"/>
              </a:rPr>
              <a:t>frequency division multiplexing</a:t>
            </a:r>
            <a:r>
              <a:rPr lang="zh-CN" altLang="en-US" sz="2000" dirty="0">
                <a:solidFill>
                  <a:srgbClr val="CC0000"/>
                </a:solidFill>
                <a:latin typeface="Gill Sans MT" pitchFamily="34" charset="0"/>
              </a:rPr>
              <a:t>）</a:t>
            </a:r>
            <a:r>
              <a:rPr lang="en-US" altLang="zh-CN" sz="2000" dirty="0">
                <a:solidFill>
                  <a:srgbClr val="CC0000"/>
                </a:solidFill>
                <a:latin typeface="Gill Sans MT" pitchFamily="34" charset="0"/>
              </a:rPr>
              <a:t>:</a:t>
            </a:r>
            <a:r>
              <a:rPr lang="en-US" altLang="zh-CN" sz="2000" dirty="0">
                <a:latin typeface="Gill Sans MT" pitchFamily="34" charset="0"/>
              </a:rPr>
              <a:t> </a:t>
            </a:r>
            <a:r>
              <a:rPr lang="zh-CN" altLang="en-US" sz="2000" dirty="0">
                <a:latin typeface="Gill Sans MT" pitchFamily="34" charset="0"/>
              </a:rPr>
              <a:t>不同信道</a:t>
            </a:r>
            <a:br>
              <a:rPr lang="en-US" altLang="zh-CN" sz="2000" dirty="0">
                <a:latin typeface="Gill Sans MT" pitchFamily="34" charset="0"/>
              </a:rPr>
            </a:br>
            <a:r>
              <a:rPr lang="zh-CN" altLang="en-US" sz="2000" dirty="0">
                <a:latin typeface="Gill Sans MT" pitchFamily="34" charset="0"/>
              </a:rPr>
              <a:t>使用不同频率传输信号</a:t>
            </a:r>
            <a:endParaRPr lang="en-US" altLang="zh-CN" sz="2000" dirty="0">
              <a:latin typeface="Gill Sans M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dissolve">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dissolve">
                                      <p:cBhvr>
                                        <p:cTn id="12" dur="500"/>
                                        <p:tgtEl>
                                          <p:spTgt spid="127"/>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68"/>
                                        </p:tgtEl>
                                        <p:attrNameLst>
                                          <p:attrName>style.visibility</p:attrName>
                                        </p:attrNameLst>
                                      </p:cBhvr>
                                      <p:to>
                                        <p:strVal val="visible"/>
                                      </p:to>
                                    </p:set>
                                    <p:animEffect transition="in" filter="dissolve">
                                      <p:cBhvr>
                                        <p:cTn id="20"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2</a:t>
            </a:r>
            <a:r>
              <a:rPr lang="zh-CN" altLang="en-US" dirty="0"/>
              <a:t>：有线电视电缆上网</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17</a:t>
            </a:fld>
            <a:endParaRPr lang="zh-CN" altLang="en-US"/>
          </a:p>
        </p:txBody>
      </p:sp>
      <p:grpSp>
        <p:nvGrpSpPr>
          <p:cNvPr id="5" name="Group 2"/>
          <p:cNvGrpSpPr>
            <a:grpSpLocks/>
          </p:cNvGrpSpPr>
          <p:nvPr/>
        </p:nvGrpSpPr>
        <p:grpSpPr bwMode="auto">
          <a:xfrm>
            <a:off x="5143500" y="3438103"/>
            <a:ext cx="2178050" cy="1147763"/>
            <a:chOff x="5143500" y="2905125"/>
            <a:chExt cx="2178050" cy="1147763"/>
          </a:xfrm>
        </p:grpSpPr>
        <p:grpSp>
          <p:nvGrpSpPr>
            <p:cNvPr id="6" name="Group 128"/>
            <p:cNvGrpSpPr>
              <a:grpSpLocks/>
            </p:cNvGrpSpPr>
            <p:nvPr/>
          </p:nvGrpSpPr>
          <p:grpSpPr bwMode="auto">
            <a:xfrm>
              <a:off x="5143500" y="2905125"/>
              <a:ext cx="2178050" cy="1147763"/>
              <a:chOff x="3240" y="1830"/>
              <a:chExt cx="1372" cy="723"/>
            </a:xfrm>
          </p:grpSpPr>
          <p:sp>
            <p:nvSpPr>
              <p:cNvPr id="47"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48" name="Line 130"/>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49" name="Line 131"/>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50" name="Line 132"/>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51" name="Line 133"/>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52" name="Line 134"/>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53" name="Line 135"/>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54" name="Group 136"/>
              <p:cNvGrpSpPr>
                <a:grpSpLocks/>
              </p:cNvGrpSpPr>
              <p:nvPr/>
            </p:nvGrpSpPr>
            <p:grpSpPr bwMode="auto">
              <a:xfrm>
                <a:off x="3860" y="1969"/>
                <a:ext cx="335" cy="148"/>
                <a:chOff x="4650" y="1129"/>
                <a:chExt cx="246" cy="95"/>
              </a:xfrm>
            </p:grpSpPr>
            <p:sp>
              <p:nvSpPr>
                <p:cNvPr id="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87" name="Group 140"/>
                <p:cNvGrpSpPr>
                  <a:grpSpLocks/>
                </p:cNvGrpSpPr>
                <p:nvPr/>
              </p:nvGrpSpPr>
              <p:grpSpPr bwMode="auto">
                <a:xfrm>
                  <a:off x="4699" y="1145"/>
                  <a:ext cx="138" cy="29"/>
                  <a:chOff x="2468" y="1332"/>
                  <a:chExt cx="310" cy="60"/>
                </a:xfrm>
              </p:grpSpPr>
              <p:sp>
                <p:nvSpPr>
                  <p:cNvPr id="90"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91"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8" name="Line 14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9" name="Line 14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5" name="Group 145"/>
              <p:cNvGrpSpPr>
                <a:grpSpLocks/>
              </p:cNvGrpSpPr>
              <p:nvPr/>
            </p:nvGrpSpPr>
            <p:grpSpPr bwMode="auto">
              <a:xfrm>
                <a:off x="3922" y="2284"/>
                <a:ext cx="336" cy="154"/>
                <a:chOff x="4650" y="1129"/>
                <a:chExt cx="246" cy="95"/>
              </a:xfrm>
            </p:grpSpPr>
            <p:sp>
              <p:nvSpPr>
                <p:cNvPr id="7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7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9" name="Group 149"/>
                <p:cNvGrpSpPr>
                  <a:grpSpLocks/>
                </p:cNvGrpSpPr>
                <p:nvPr/>
              </p:nvGrpSpPr>
              <p:grpSpPr bwMode="auto">
                <a:xfrm>
                  <a:off x="4699" y="1145"/>
                  <a:ext cx="138" cy="29"/>
                  <a:chOff x="2468" y="1332"/>
                  <a:chExt cx="310" cy="60"/>
                </a:xfrm>
              </p:grpSpPr>
              <p:sp>
                <p:nvSpPr>
                  <p:cNvPr id="82"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83"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0" name="Line 15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1" name="Line 15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6" name="Group 154"/>
              <p:cNvGrpSpPr>
                <a:grpSpLocks/>
              </p:cNvGrpSpPr>
              <p:nvPr/>
            </p:nvGrpSpPr>
            <p:grpSpPr bwMode="auto">
              <a:xfrm>
                <a:off x="3443" y="2054"/>
                <a:ext cx="335" cy="149"/>
                <a:chOff x="4650" y="1129"/>
                <a:chExt cx="246" cy="95"/>
              </a:xfrm>
            </p:grpSpPr>
            <p:sp>
              <p:nvSpPr>
                <p:cNvPr id="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1" name="Group 158"/>
                <p:cNvGrpSpPr>
                  <a:grpSpLocks/>
                </p:cNvGrpSpPr>
                <p:nvPr/>
              </p:nvGrpSpPr>
              <p:grpSpPr bwMode="auto">
                <a:xfrm>
                  <a:off x="4699" y="1145"/>
                  <a:ext cx="138" cy="29"/>
                  <a:chOff x="2468" y="1332"/>
                  <a:chExt cx="310" cy="60"/>
                </a:xfrm>
              </p:grpSpPr>
              <p:sp>
                <p:nvSpPr>
                  <p:cNvPr id="74"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75"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2" name="Line 16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73" name="Line 16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7" name="Group 163"/>
              <p:cNvGrpSpPr>
                <a:grpSpLocks/>
              </p:cNvGrpSpPr>
              <p:nvPr/>
            </p:nvGrpSpPr>
            <p:grpSpPr bwMode="auto">
              <a:xfrm>
                <a:off x="3452" y="2284"/>
                <a:ext cx="336" cy="148"/>
                <a:chOff x="4650" y="1129"/>
                <a:chExt cx="246" cy="95"/>
              </a:xfrm>
            </p:grpSpPr>
            <p:sp>
              <p:nvSpPr>
                <p:cNvPr id="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3" name="Group 167"/>
                <p:cNvGrpSpPr>
                  <a:grpSpLocks/>
                </p:cNvGrpSpPr>
                <p:nvPr/>
              </p:nvGrpSpPr>
              <p:grpSpPr bwMode="auto">
                <a:xfrm>
                  <a:off x="4699" y="1145"/>
                  <a:ext cx="138" cy="29"/>
                  <a:chOff x="2468" y="1332"/>
                  <a:chExt cx="310" cy="60"/>
                </a:xfrm>
              </p:grpSpPr>
              <p:sp>
                <p:nvSpPr>
                  <p:cNvPr id="66"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7"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 name="Line 17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5" name="Line 17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58" name="Line 172"/>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59" name="Text Box 580"/>
              <p:cNvSpPr txBox="1">
                <a:spLocks noChangeArrowheads="1"/>
              </p:cNvSpPr>
              <p:nvPr/>
            </p:nvSpPr>
            <p:spPr bwMode="auto">
              <a:xfrm>
                <a:off x="4231" y="1988"/>
                <a:ext cx="348" cy="231"/>
              </a:xfrm>
              <a:prstGeom prst="rect">
                <a:avLst/>
              </a:prstGeom>
              <a:noFill/>
              <a:ln w="9525">
                <a:noFill/>
                <a:miter lim="800000"/>
                <a:headEnd/>
                <a:tailEnd/>
              </a:ln>
            </p:spPr>
            <p:txBody>
              <a:bodyPr wrap="none">
                <a:spAutoFit/>
              </a:bodyPr>
              <a:lstStyle/>
              <a:p>
                <a:r>
                  <a:rPr lang="en-US" altLang="zh-CN" sz="1800"/>
                  <a:t>ISP</a:t>
                </a:r>
              </a:p>
            </p:txBody>
          </p:sp>
        </p:grpSp>
        <p:grpSp>
          <p:nvGrpSpPr>
            <p:cNvPr id="7" name="Group 347"/>
            <p:cNvGrpSpPr>
              <a:grpSpLocks/>
            </p:cNvGrpSpPr>
            <p:nvPr/>
          </p:nvGrpSpPr>
          <p:grpSpPr bwMode="auto">
            <a:xfrm>
              <a:off x="5450519" y="3250491"/>
              <a:ext cx="569188" cy="269566"/>
              <a:chOff x="1871277" y="1576300"/>
              <a:chExt cx="1128371" cy="437861"/>
            </a:xfrm>
          </p:grpSpPr>
          <p:sp>
            <p:nvSpPr>
              <p:cNvPr id="38"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9"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 name="Straight Connector 188"/>
              <p:cNvCxnSpPr>
                <a:cxnSpLocks noChangeShapeType="1"/>
                <a:endCxn id="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 name="Group 347"/>
            <p:cNvGrpSpPr>
              <a:grpSpLocks/>
            </p:cNvGrpSpPr>
            <p:nvPr/>
          </p:nvGrpSpPr>
          <p:grpSpPr bwMode="auto">
            <a:xfrm>
              <a:off x="5463219" y="3606091"/>
              <a:ext cx="569188" cy="269566"/>
              <a:chOff x="1871277" y="1576300"/>
              <a:chExt cx="1128371" cy="437861"/>
            </a:xfrm>
          </p:grpSpPr>
          <p:sp>
            <p:nvSpPr>
              <p:cNvPr id="29"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 name="Straight Connector 198"/>
              <p:cNvCxnSpPr>
                <a:cxnSpLocks noChangeShapeType="1"/>
                <a:endCxn id="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 name="Group 347"/>
            <p:cNvGrpSpPr>
              <a:grpSpLocks/>
            </p:cNvGrpSpPr>
            <p:nvPr/>
          </p:nvGrpSpPr>
          <p:grpSpPr bwMode="auto">
            <a:xfrm>
              <a:off x="6107744" y="3120316"/>
              <a:ext cx="569188" cy="269566"/>
              <a:chOff x="1871277" y="1576300"/>
              <a:chExt cx="1128371" cy="437861"/>
            </a:xfrm>
          </p:grpSpPr>
          <p:sp>
            <p:nvSpPr>
              <p:cNvPr id="20"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 name="Straight Connector 208"/>
              <p:cNvCxnSpPr>
                <a:cxnSpLocks noChangeShapeType="1"/>
                <a:endCxn id="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 name="Group 347"/>
            <p:cNvGrpSpPr>
              <a:grpSpLocks/>
            </p:cNvGrpSpPr>
            <p:nvPr/>
          </p:nvGrpSpPr>
          <p:grpSpPr bwMode="auto">
            <a:xfrm>
              <a:off x="6207410" y="3622646"/>
              <a:ext cx="569188" cy="269566"/>
              <a:chOff x="1871277" y="1576300"/>
              <a:chExt cx="1128371" cy="437861"/>
            </a:xfrm>
          </p:grpSpPr>
          <p:sp>
            <p:nvSpPr>
              <p:cNvPr id="11"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 name="Straight Connector 218"/>
              <p:cNvCxnSpPr>
                <a:cxnSpLocks noChangeShapeType="1"/>
                <a:endCxn id="1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92" name="Group 5"/>
          <p:cNvGrpSpPr>
            <a:grpSpLocks/>
          </p:cNvGrpSpPr>
          <p:nvPr/>
        </p:nvGrpSpPr>
        <p:grpSpPr bwMode="auto">
          <a:xfrm>
            <a:off x="646115" y="2823739"/>
            <a:ext cx="2852738" cy="1212849"/>
            <a:chOff x="407" y="1443"/>
            <a:chExt cx="1797" cy="764"/>
          </a:xfrm>
        </p:grpSpPr>
        <p:sp>
          <p:nvSpPr>
            <p:cNvPr id="93" name="Text Box 6"/>
            <p:cNvSpPr txBox="1">
              <a:spLocks noChangeArrowheads="1"/>
            </p:cNvSpPr>
            <p:nvPr/>
          </p:nvSpPr>
          <p:spPr bwMode="auto">
            <a:xfrm>
              <a:off x="407" y="1885"/>
              <a:ext cx="1797" cy="322"/>
            </a:xfrm>
            <a:prstGeom prst="rect">
              <a:avLst/>
            </a:prstGeom>
            <a:noFill/>
            <a:ln w="9525">
              <a:noFill/>
              <a:miter lim="800000"/>
              <a:headEnd/>
              <a:tailEnd/>
            </a:ln>
          </p:spPr>
          <p:txBody>
            <a:bodyPr wrap="none">
              <a:spAutoFit/>
            </a:bodyPr>
            <a:lstStyle/>
            <a:p>
              <a:pPr algn="r">
                <a:lnSpc>
                  <a:spcPct val="85000"/>
                </a:lnSpc>
              </a:pPr>
              <a:r>
                <a:rPr lang="zh-CN" altLang="en-US" sz="1600" dirty="0"/>
                <a:t>数据和电视节目在</a:t>
              </a:r>
              <a:r>
                <a:rPr lang="zh-CN" altLang="en-US" sz="1600" dirty="0">
                  <a:solidFill>
                    <a:srgbClr val="C00000"/>
                  </a:solidFill>
                </a:rPr>
                <a:t>共享</a:t>
              </a:r>
              <a:r>
                <a:rPr lang="zh-CN" altLang="en-US" sz="1600" dirty="0"/>
                <a:t>的电缆</a:t>
              </a:r>
              <a:br>
                <a:rPr lang="en-US" altLang="zh-CN" sz="1600" dirty="0"/>
              </a:br>
              <a:r>
                <a:rPr lang="zh-CN" altLang="en-US" sz="1600" dirty="0"/>
                <a:t>上使用不同的频率传输</a:t>
              </a:r>
              <a:endParaRPr lang="en-US" altLang="zh-CN" sz="1600" dirty="0"/>
            </a:p>
          </p:txBody>
        </p:sp>
        <p:sp>
          <p:nvSpPr>
            <p:cNvPr id="94" name="Line 7"/>
            <p:cNvSpPr>
              <a:spLocks noChangeShapeType="1"/>
            </p:cNvSpPr>
            <p:nvPr/>
          </p:nvSpPr>
          <p:spPr bwMode="auto">
            <a:xfrm flipV="1">
              <a:off x="1452" y="1443"/>
              <a:ext cx="282" cy="476"/>
            </a:xfrm>
            <a:prstGeom prst="line">
              <a:avLst/>
            </a:prstGeom>
            <a:noFill/>
            <a:ln w="9525">
              <a:solidFill>
                <a:srgbClr val="CC0000"/>
              </a:solidFill>
              <a:round/>
              <a:headEnd/>
              <a:tailEnd/>
            </a:ln>
          </p:spPr>
          <p:txBody>
            <a:bodyPr/>
            <a:lstStyle/>
            <a:p>
              <a:endParaRPr lang="zh-CN" altLang="en-US"/>
            </a:p>
          </p:txBody>
        </p:sp>
      </p:grpSp>
      <p:sp>
        <p:nvSpPr>
          <p:cNvPr id="95" name="Rectangle 9"/>
          <p:cNvSpPr>
            <a:spLocks noChangeArrowheads="1"/>
          </p:cNvSpPr>
          <p:nvPr/>
        </p:nvSpPr>
        <p:spPr bwMode="auto">
          <a:xfrm>
            <a:off x="657225" y="2183978"/>
            <a:ext cx="1793875" cy="925513"/>
          </a:xfrm>
          <a:prstGeom prst="rect">
            <a:avLst/>
          </a:prstGeom>
          <a:solidFill>
            <a:srgbClr val="DDDDDD"/>
          </a:solidFill>
          <a:ln w="9525">
            <a:noFill/>
            <a:miter lim="800000"/>
            <a:headEnd/>
            <a:tailEnd/>
          </a:ln>
        </p:spPr>
        <p:txBody>
          <a:bodyPr wrap="none" anchor="ctr"/>
          <a:lstStyle/>
          <a:p>
            <a:endParaRPr lang="zh-CN" altLang="zh-CN"/>
          </a:p>
        </p:txBody>
      </p:sp>
      <p:sp>
        <p:nvSpPr>
          <p:cNvPr id="96" name="Line 7"/>
          <p:cNvSpPr>
            <a:spLocks noChangeShapeType="1"/>
          </p:cNvSpPr>
          <p:nvPr/>
        </p:nvSpPr>
        <p:spPr bwMode="auto">
          <a:xfrm flipV="1">
            <a:off x="958850" y="2734841"/>
            <a:ext cx="365125" cy="1587"/>
          </a:xfrm>
          <a:prstGeom prst="line">
            <a:avLst/>
          </a:prstGeom>
          <a:noFill/>
          <a:ln w="9525">
            <a:solidFill>
              <a:schemeClr val="tx1"/>
            </a:solidFill>
            <a:round/>
            <a:headEnd/>
            <a:tailEnd/>
          </a:ln>
        </p:spPr>
        <p:txBody>
          <a:bodyPr wrap="none"/>
          <a:lstStyle/>
          <a:p>
            <a:endParaRPr lang="zh-CN" altLang="en-US"/>
          </a:p>
        </p:txBody>
      </p:sp>
      <p:sp>
        <p:nvSpPr>
          <p:cNvPr id="97" name="Text Box 39"/>
          <p:cNvSpPr txBox="1">
            <a:spLocks noChangeArrowheads="1"/>
          </p:cNvSpPr>
          <p:nvPr/>
        </p:nvSpPr>
        <p:spPr bwMode="auto">
          <a:xfrm>
            <a:off x="1056720" y="2885653"/>
            <a:ext cx="902811" cy="437043"/>
          </a:xfrm>
          <a:prstGeom prst="rect">
            <a:avLst/>
          </a:prstGeom>
          <a:noFill/>
          <a:ln w="9525">
            <a:noFill/>
            <a:miter lim="800000"/>
            <a:headEnd/>
            <a:tailEnd/>
          </a:ln>
        </p:spPr>
        <p:txBody>
          <a:bodyPr wrap="none">
            <a:spAutoFit/>
          </a:bodyPr>
          <a:lstStyle/>
          <a:p>
            <a:pPr algn="ctr">
              <a:lnSpc>
                <a:spcPct val="80000"/>
              </a:lnSpc>
            </a:pPr>
            <a:r>
              <a:rPr lang="zh-CN" altLang="en-US" sz="1400" dirty="0"/>
              <a:t>电缆调制</a:t>
            </a:r>
            <a:br>
              <a:rPr lang="en-US" altLang="zh-CN" sz="1400" dirty="0"/>
            </a:br>
            <a:r>
              <a:rPr lang="zh-CN" altLang="en-US" sz="1400" dirty="0"/>
              <a:t>解调器</a:t>
            </a:r>
            <a:endParaRPr lang="en-US" altLang="zh-CN" sz="1400" dirty="0"/>
          </a:p>
        </p:txBody>
      </p:sp>
      <p:sp>
        <p:nvSpPr>
          <p:cNvPr id="98" name="Text Box 41"/>
          <p:cNvSpPr txBox="1">
            <a:spLocks noChangeArrowheads="1"/>
          </p:cNvSpPr>
          <p:nvPr/>
        </p:nvSpPr>
        <p:spPr bwMode="auto">
          <a:xfrm>
            <a:off x="1904509" y="2887241"/>
            <a:ext cx="723275" cy="264688"/>
          </a:xfrm>
          <a:prstGeom prst="rect">
            <a:avLst/>
          </a:prstGeom>
          <a:noFill/>
          <a:ln w="9525">
            <a:noFill/>
            <a:miter lim="800000"/>
            <a:headEnd/>
            <a:tailEnd/>
          </a:ln>
        </p:spPr>
        <p:txBody>
          <a:bodyPr wrap="none">
            <a:spAutoFit/>
          </a:bodyPr>
          <a:lstStyle/>
          <a:p>
            <a:pPr algn="ctr">
              <a:lnSpc>
                <a:spcPct val="80000"/>
              </a:lnSpc>
            </a:pPr>
            <a:r>
              <a:rPr lang="zh-CN" altLang="en-US" sz="1400" dirty="0"/>
              <a:t>分离器</a:t>
            </a:r>
            <a:endParaRPr lang="en-US" altLang="zh-CN" sz="1400" dirty="0"/>
          </a:p>
        </p:txBody>
      </p:sp>
      <p:grpSp>
        <p:nvGrpSpPr>
          <p:cNvPr id="99" name="Group 13"/>
          <p:cNvGrpSpPr>
            <a:grpSpLocks/>
          </p:cNvGrpSpPr>
          <p:nvPr/>
        </p:nvGrpSpPr>
        <p:grpSpPr bwMode="auto">
          <a:xfrm>
            <a:off x="1304925" y="2611016"/>
            <a:ext cx="614363" cy="220662"/>
            <a:chOff x="322" y="890"/>
            <a:chExt cx="872" cy="339"/>
          </a:xfrm>
        </p:grpSpPr>
        <p:sp>
          <p:nvSpPr>
            <p:cNvPr id="100"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01" name="Rectangle 15"/>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02" name="Rectangle 16"/>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103" name="Rectangle 17"/>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04" name="Rectangle 18"/>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05"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106" name="AutoShape 21"/>
          <p:cNvSpPr>
            <a:spLocks noChangeArrowheads="1"/>
          </p:cNvSpPr>
          <p:nvPr/>
        </p:nvSpPr>
        <p:spPr bwMode="auto">
          <a:xfrm>
            <a:off x="419100" y="1772816"/>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107" name="Rectangle 22"/>
          <p:cNvSpPr>
            <a:spLocks noChangeArrowheads="1"/>
          </p:cNvSpPr>
          <p:nvPr/>
        </p:nvSpPr>
        <p:spPr bwMode="auto">
          <a:xfrm>
            <a:off x="2035175" y="2672928"/>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08" name="Freeform 23"/>
          <p:cNvSpPr>
            <a:spLocks/>
          </p:cNvSpPr>
          <p:nvPr/>
        </p:nvSpPr>
        <p:spPr bwMode="auto">
          <a:xfrm>
            <a:off x="1644650" y="2228428"/>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09" name="Line 24"/>
          <p:cNvSpPr>
            <a:spLocks noChangeShapeType="1"/>
          </p:cNvSpPr>
          <p:nvPr/>
        </p:nvSpPr>
        <p:spPr bwMode="auto">
          <a:xfrm flipH="1">
            <a:off x="1943100" y="2734841"/>
            <a:ext cx="239713" cy="0"/>
          </a:xfrm>
          <a:prstGeom prst="line">
            <a:avLst/>
          </a:prstGeom>
          <a:noFill/>
          <a:ln w="9525">
            <a:solidFill>
              <a:schemeClr val="tx1"/>
            </a:solidFill>
            <a:round/>
            <a:headEnd/>
            <a:tailEnd/>
          </a:ln>
        </p:spPr>
        <p:txBody>
          <a:bodyPr/>
          <a:lstStyle/>
          <a:p>
            <a:endParaRPr lang="zh-CN" altLang="en-US"/>
          </a:p>
        </p:txBody>
      </p:sp>
      <p:pic>
        <p:nvPicPr>
          <p:cNvPr id="110" name="Picture 25" descr="tv"/>
          <p:cNvPicPr>
            <a:picLocks noChangeAspect="1" noChangeArrowheads="1"/>
          </p:cNvPicPr>
          <p:nvPr/>
        </p:nvPicPr>
        <p:blipFill>
          <a:blip r:embed="rId2" cstate="print"/>
          <a:srcRect/>
          <a:stretch>
            <a:fillRect/>
          </a:stretch>
        </p:blipFill>
        <p:spPr bwMode="auto">
          <a:xfrm>
            <a:off x="1200150" y="1888703"/>
            <a:ext cx="755650" cy="674688"/>
          </a:xfrm>
          <a:prstGeom prst="rect">
            <a:avLst/>
          </a:prstGeom>
          <a:noFill/>
          <a:ln w="9525">
            <a:noFill/>
            <a:miter lim="800000"/>
            <a:headEnd/>
            <a:tailEnd/>
          </a:ln>
        </p:spPr>
      </p:pic>
      <p:grpSp>
        <p:nvGrpSpPr>
          <p:cNvPr id="111" name="Group 26"/>
          <p:cNvGrpSpPr>
            <a:grpSpLocks/>
          </p:cNvGrpSpPr>
          <p:nvPr/>
        </p:nvGrpSpPr>
        <p:grpSpPr bwMode="auto">
          <a:xfrm>
            <a:off x="2676525" y="2003003"/>
            <a:ext cx="850900" cy="527050"/>
            <a:chOff x="-490" y="1664"/>
            <a:chExt cx="1429" cy="842"/>
          </a:xfrm>
        </p:grpSpPr>
        <p:sp>
          <p:nvSpPr>
            <p:cNvPr id="112" name="AutoShape 27"/>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13" name="Group 28"/>
            <p:cNvGrpSpPr>
              <a:grpSpLocks/>
            </p:cNvGrpSpPr>
            <p:nvPr/>
          </p:nvGrpSpPr>
          <p:grpSpPr bwMode="auto">
            <a:xfrm>
              <a:off x="-427" y="1737"/>
              <a:ext cx="1217" cy="769"/>
              <a:chOff x="-427" y="1737"/>
              <a:chExt cx="1217" cy="769"/>
            </a:xfrm>
          </p:grpSpPr>
          <p:sp>
            <p:nvSpPr>
              <p:cNvPr id="114" name="Rectangle 2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15"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16" name="Group 31"/>
              <p:cNvGrpSpPr>
                <a:grpSpLocks/>
              </p:cNvGrpSpPr>
              <p:nvPr/>
            </p:nvGrpSpPr>
            <p:grpSpPr bwMode="auto">
              <a:xfrm>
                <a:off x="68" y="2192"/>
                <a:ext cx="387" cy="139"/>
                <a:chOff x="322" y="890"/>
                <a:chExt cx="872" cy="339"/>
              </a:xfrm>
            </p:grpSpPr>
            <p:sp>
              <p:nvSpPr>
                <p:cNvPr id="122"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23" name="Rectangle 33"/>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4" name="Rectangle 34"/>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25" name="Rectangle 35"/>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26" name="Rectangle 36"/>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7"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17" name="Picture 38"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18"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19"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20" name="Line 41"/>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21" name="Picture 42"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128" name="Group 43"/>
          <p:cNvGrpSpPr>
            <a:grpSpLocks/>
          </p:cNvGrpSpPr>
          <p:nvPr/>
        </p:nvGrpSpPr>
        <p:grpSpPr bwMode="auto">
          <a:xfrm>
            <a:off x="3578225" y="1996653"/>
            <a:ext cx="850900" cy="527050"/>
            <a:chOff x="-490" y="1664"/>
            <a:chExt cx="1429" cy="842"/>
          </a:xfrm>
        </p:grpSpPr>
        <p:sp>
          <p:nvSpPr>
            <p:cNvPr id="129" name="AutoShape 44"/>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30" name="Group 45"/>
            <p:cNvGrpSpPr>
              <a:grpSpLocks/>
            </p:cNvGrpSpPr>
            <p:nvPr/>
          </p:nvGrpSpPr>
          <p:grpSpPr bwMode="auto">
            <a:xfrm>
              <a:off x="-427" y="1737"/>
              <a:ext cx="1217" cy="769"/>
              <a:chOff x="-427" y="1737"/>
              <a:chExt cx="1217" cy="769"/>
            </a:xfrm>
          </p:grpSpPr>
          <p:sp>
            <p:nvSpPr>
              <p:cNvPr id="131" name="Rectangle 46"/>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32"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33" name="Group 48"/>
              <p:cNvGrpSpPr>
                <a:grpSpLocks/>
              </p:cNvGrpSpPr>
              <p:nvPr/>
            </p:nvGrpSpPr>
            <p:grpSpPr bwMode="auto">
              <a:xfrm>
                <a:off x="68" y="2192"/>
                <a:ext cx="387" cy="139"/>
                <a:chOff x="322" y="890"/>
                <a:chExt cx="872" cy="339"/>
              </a:xfrm>
            </p:grpSpPr>
            <p:sp>
              <p:nvSpPr>
                <p:cNvPr id="13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40" name="Rectangle 50"/>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41" name="Rectangle 51"/>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42" name="Rectangle 52"/>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43" name="Rectangle 53"/>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4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34" name="Picture 55"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3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3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37" name="Line 58"/>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38" name="Picture 59"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145" name="Group 60"/>
          <p:cNvGrpSpPr>
            <a:grpSpLocks/>
          </p:cNvGrpSpPr>
          <p:nvPr/>
        </p:nvGrpSpPr>
        <p:grpSpPr bwMode="auto">
          <a:xfrm>
            <a:off x="2763838" y="2842791"/>
            <a:ext cx="850900" cy="527050"/>
            <a:chOff x="-490" y="1664"/>
            <a:chExt cx="1429" cy="842"/>
          </a:xfrm>
        </p:grpSpPr>
        <p:sp>
          <p:nvSpPr>
            <p:cNvPr id="146" name="AutoShape 6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47" name="Group 62"/>
            <p:cNvGrpSpPr>
              <a:grpSpLocks/>
            </p:cNvGrpSpPr>
            <p:nvPr/>
          </p:nvGrpSpPr>
          <p:grpSpPr bwMode="auto">
            <a:xfrm>
              <a:off x="-427" y="1737"/>
              <a:ext cx="1217" cy="769"/>
              <a:chOff x="-427" y="1737"/>
              <a:chExt cx="1217" cy="769"/>
            </a:xfrm>
          </p:grpSpPr>
          <p:sp>
            <p:nvSpPr>
              <p:cNvPr id="148" name="Rectangle 6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49"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50" name="Group 65"/>
              <p:cNvGrpSpPr>
                <a:grpSpLocks/>
              </p:cNvGrpSpPr>
              <p:nvPr/>
            </p:nvGrpSpPr>
            <p:grpSpPr bwMode="auto">
              <a:xfrm>
                <a:off x="68" y="2192"/>
                <a:ext cx="387" cy="139"/>
                <a:chOff x="322" y="890"/>
                <a:chExt cx="872" cy="339"/>
              </a:xfrm>
            </p:grpSpPr>
            <p:sp>
              <p:nvSpPr>
                <p:cNvPr id="156"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57" name="Rectangle 6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58" name="Rectangle 6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59" name="Rectangle 6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60" name="Rectangle 7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61"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51" name="Picture 72"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52"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53"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54" name="Line 7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55" name="Picture 76"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162" name="Group 77"/>
          <p:cNvGrpSpPr>
            <a:grpSpLocks/>
          </p:cNvGrpSpPr>
          <p:nvPr/>
        </p:nvGrpSpPr>
        <p:grpSpPr bwMode="auto">
          <a:xfrm>
            <a:off x="3630613" y="2852316"/>
            <a:ext cx="850900" cy="527050"/>
            <a:chOff x="-490" y="1664"/>
            <a:chExt cx="1429" cy="842"/>
          </a:xfrm>
        </p:grpSpPr>
        <p:sp>
          <p:nvSpPr>
            <p:cNvPr id="163" name="AutoShape 78"/>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64" name="Group 79"/>
            <p:cNvGrpSpPr>
              <a:grpSpLocks/>
            </p:cNvGrpSpPr>
            <p:nvPr/>
          </p:nvGrpSpPr>
          <p:grpSpPr bwMode="auto">
            <a:xfrm>
              <a:off x="-427" y="1737"/>
              <a:ext cx="1217" cy="769"/>
              <a:chOff x="-427" y="1737"/>
              <a:chExt cx="1217" cy="769"/>
            </a:xfrm>
          </p:grpSpPr>
          <p:sp>
            <p:nvSpPr>
              <p:cNvPr id="165" name="Rectangle 80"/>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66"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67" name="Group 82"/>
              <p:cNvGrpSpPr>
                <a:grpSpLocks/>
              </p:cNvGrpSpPr>
              <p:nvPr/>
            </p:nvGrpSpPr>
            <p:grpSpPr bwMode="auto">
              <a:xfrm>
                <a:off x="68" y="2192"/>
                <a:ext cx="387" cy="139"/>
                <a:chOff x="322" y="890"/>
                <a:chExt cx="872" cy="339"/>
              </a:xfrm>
            </p:grpSpPr>
            <p:sp>
              <p:nvSpPr>
                <p:cNvPr id="173"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74" name="Rectangle 84"/>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75" name="Rectangle 85"/>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76" name="Rectangle 86"/>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77" name="Rectangle 87"/>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78"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68" name="Picture 89"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69"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70"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71" name="Line 92"/>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72" name="Picture 93"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179" name="Line 94"/>
          <p:cNvSpPr>
            <a:spLocks noChangeShapeType="1"/>
          </p:cNvSpPr>
          <p:nvPr/>
        </p:nvSpPr>
        <p:spPr bwMode="auto">
          <a:xfrm>
            <a:off x="2217738" y="2745953"/>
            <a:ext cx="3690937" cy="0"/>
          </a:xfrm>
          <a:prstGeom prst="line">
            <a:avLst/>
          </a:prstGeom>
          <a:noFill/>
          <a:ln w="19050">
            <a:solidFill>
              <a:schemeClr val="tx1"/>
            </a:solidFill>
            <a:round/>
            <a:headEnd/>
            <a:tailEnd/>
          </a:ln>
        </p:spPr>
        <p:txBody>
          <a:bodyPr/>
          <a:lstStyle/>
          <a:p>
            <a:endParaRPr lang="zh-CN" altLang="en-US"/>
          </a:p>
        </p:txBody>
      </p:sp>
      <p:grpSp>
        <p:nvGrpSpPr>
          <p:cNvPr id="180" name="Group 95"/>
          <p:cNvGrpSpPr>
            <a:grpSpLocks/>
          </p:cNvGrpSpPr>
          <p:nvPr/>
        </p:nvGrpSpPr>
        <p:grpSpPr bwMode="auto">
          <a:xfrm>
            <a:off x="4719638" y="2004591"/>
            <a:ext cx="850900" cy="527050"/>
            <a:chOff x="-490" y="1664"/>
            <a:chExt cx="1429" cy="842"/>
          </a:xfrm>
        </p:grpSpPr>
        <p:sp>
          <p:nvSpPr>
            <p:cNvPr id="181" name="AutoShape 9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82" name="Group 97"/>
            <p:cNvGrpSpPr>
              <a:grpSpLocks/>
            </p:cNvGrpSpPr>
            <p:nvPr/>
          </p:nvGrpSpPr>
          <p:grpSpPr bwMode="auto">
            <a:xfrm>
              <a:off x="-427" y="1737"/>
              <a:ext cx="1217" cy="769"/>
              <a:chOff x="-427" y="1737"/>
              <a:chExt cx="1217" cy="769"/>
            </a:xfrm>
          </p:grpSpPr>
          <p:sp>
            <p:nvSpPr>
              <p:cNvPr id="183" name="Rectangle 9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84"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85" name="Group 100"/>
              <p:cNvGrpSpPr>
                <a:grpSpLocks/>
              </p:cNvGrpSpPr>
              <p:nvPr/>
            </p:nvGrpSpPr>
            <p:grpSpPr bwMode="auto">
              <a:xfrm>
                <a:off x="68" y="2192"/>
                <a:ext cx="387" cy="139"/>
                <a:chOff x="322" y="890"/>
                <a:chExt cx="872" cy="339"/>
              </a:xfrm>
            </p:grpSpPr>
            <p:sp>
              <p:nvSpPr>
                <p:cNvPr id="19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92" name="Rectangle 10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93" name="Rectangle 10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94" name="Rectangle 10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95" name="Rectangle 10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9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86" name="Picture 107"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8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8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89" name="Line 11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90" name="Picture 111"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197" name="Text Box 112"/>
          <p:cNvSpPr txBox="1">
            <a:spLocks noChangeArrowheads="1"/>
          </p:cNvSpPr>
          <p:nvPr/>
        </p:nvSpPr>
        <p:spPr bwMode="auto">
          <a:xfrm>
            <a:off x="4330700" y="2074441"/>
            <a:ext cx="488950" cy="457200"/>
          </a:xfrm>
          <a:prstGeom prst="rect">
            <a:avLst/>
          </a:prstGeom>
          <a:noFill/>
          <a:ln w="9525">
            <a:noFill/>
            <a:miter lim="800000"/>
            <a:headEnd/>
            <a:tailEnd/>
          </a:ln>
        </p:spPr>
        <p:txBody>
          <a:bodyPr wrap="none">
            <a:spAutoFit/>
          </a:bodyPr>
          <a:lstStyle/>
          <a:p>
            <a:r>
              <a:rPr lang="en-US" altLang="zh-CN">
                <a:solidFill>
                  <a:srgbClr val="969696"/>
                </a:solidFill>
                <a:latin typeface="Times New Roman" pitchFamily="18" charset="0"/>
              </a:rPr>
              <a:t>…</a:t>
            </a:r>
          </a:p>
        </p:txBody>
      </p:sp>
      <p:sp>
        <p:nvSpPr>
          <p:cNvPr id="198" name="Line 113"/>
          <p:cNvSpPr>
            <a:spLocks noChangeShapeType="1"/>
          </p:cNvSpPr>
          <p:nvPr/>
        </p:nvSpPr>
        <p:spPr bwMode="auto">
          <a:xfrm flipH="1">
            <a:off x="3311525" y="2415753"/>
            <a:ext cx="3175" cy="333375"/>
          </a:xfrm>
          <a:prstGeom prst="line">
            <a:avLst/>
          </a:prstGeom>
          <a:noFill/>
          <a:ln w="9525">
            <a:solidFill>
              <a:schemeClr val="tx1"/>
            </a:solidFill>
            <a:round/>
            <a:headEnd/>
            <a:tailEnd/>
          </a:ln>
        </p:spPr>
        <p:txBody>
          <a:bodyPr/>
          <a:lstStyle/>
          <a:p>
            <a:endParaRPr lang="zh-CN" altLang="en-US"/>
          </a:p>
        </p:txBody>
      </p:sp>
      <p:sp>
        <p:nvSpPr>
          <p:cNvPr id="199" name="Line 114"/>
          <p:cNvSpPr>
            <a:spLocks noChangeShapeType="1"/>
          </p:cNvSpPr>
          <p:nvPr/>
        </p:nvSpPr>
        <p:spPr bwMode="auto">
          <a:xfrm flipH="1">
            <a:off x="4216400" y="2415753"/>
            <a:ext cx="3175" cy="333375"/>
          </a:xfrm>
          <a:prstGeom prst="line">
            <a:avLst/>
          </a:prstGeom>
          <a:noFill/>
          <a:ln w="9525">
            <a:solidFill>
              <a:schemeClr val="tx1"/>
            </a:solidFill>
            <a:round/>
            <a:headEnd/>
            <a:tailEnd/>
          </a:ln>
        </p:spPr>
        <p:txBody>
          <a:bodyPr/>
          <a:lstStyle/>
          <a:p>
            <a:endParaRPr lang="zh-CN" altLang="en-US"/>
          </a:p>
        </p:txBody>
      </p:sp>
      <p:sp>
        <p:nvSpPr>
          <p:cNvPr id="200" name="Line 115"/>
          <p:cNvSpPr>
            <a:spLocks noChangeShapeType="1"/>
          </p:cNvSpPr>
          <p:nvPr/>
        </p:nvSpPr>
        <p:spPr bwMode="auto">
          <a:xfrm flipH="1">
            <a:off x="5353050" y="2415753"/>
            <a:ext cx="3175" cy="333375"/>
          </a:xfrm>
          <a:prstGeom prst="line">
            <a:avLst/>
          </a:prstGeom>
          <a:noFill/>
          <a:ln w="9525">
            <a:solidFill>
              <a:schemeClr val="tx1"/>
            </a:solidFill>
            <a:round/>
            <a:headEnd/>
            <a:tailEnd/>
          </a:ln>
        </p:spPr>
        <p:txBody>
          <a:bodyPr/>
          <a:lstStyle/>
          <a:p>
            <a:endParaRPr lang="zh-CN" altLang="en-US"/>
          </a:p>
        </p:txBody>
      </p:sp>
      <p:sp>
        <p:nvSpPr>
          <p:cNvPr id="201" name="Freeform 116"/>
          <p:cNvSpPr>
            <a:spLocks/>
          </p:cNvSpPr>
          <p:nvPr/>
        </p:nvSpPr>
        <p:spPr bwMode="auto">
          <a:xfrm>
            <a:off x="4302125" y="275230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02" name="Freeform 117"/>
          <p:cNvSpPr>
            <a:spLocks/>
          </p:cNvSpPr>
          <p:nvPr/>
        </p:nvSpPr>
        <p:spPr bwMode="auto">
          <a:xfrm>
            <a:off x="3435350" y="274595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03" name="Rectangle 44"/>
          <p:cNvSpPr>
            <a:spLocks noChangeArrowheads="1"/>
          </p:cNvSpPr>
          <p:nvPr/>
        </p:nvSpPr>
        <p:spPr bwMode="auto">
          <a:xfrm>
            <a:off x="5646738" y="2320503"/>
            <a:ext cx="955675" cy="700088"/>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204" name="Text Box 45"/>
          <p:cNvSpPr txBox="1">
            <a:spLocks noChangeArrowheads="1"/>
          </p:cNvSpPr>
          <p:nvPr/>
        </p:nvSpPr>
        <p:spPr bwMode="auto">
          <a:xfrm>
            <a:off x="5157788" y="1783928"/>
            <a:ext cx="1925637" cy="296863"/>
          </a:xfrm>
          <a:prstGeom prst="rect">
            <a:avLst/>
          </a:prstGeom>
          <a:noFill/>
          <a:ln w="9525">
            <a:noFill/>
            <a:miter lim="800000"/>
            <a:headEnd/>
            <a:tailEnd/>
          </a:ln>
        </p:spPr>
        <p:txBody>
          <a:bodyPr>
            <a:spAutoFit/>
          </a:bodyPr>
          <a:lstStyle/>
          <a:p>
            <a:pPr algn="ctr">
              <a:lnSpc>
                <a:spcPct val="80000"/>
              </a:lnSpc>
            </a:pPr>
            <a:r>
              <a:rPr lang="zh-CN" altLang="en-US" sz="1600" dirty="0"/>
              <a:t>电缆头端</a:t>
            </a:r>
            <a:endParaRPr lang="en-US" altLang="zh-CN" sz="1600" dirty="0"/>
          </a:p>
        </p:txBody>
      </p:sp>
      <p:sp>
        <p:nvSpPr>
          <p:cNvPr id="205" name="Freeform 120"/>
          <p:cNvSpPr>
            <a:spLocks/>
          </p:cNvSpPr>
          <p:nvPr/>
        </p:nvSpPr>
        <p:spPr bwMode="auto">
          <a:xfrm>
            <a:off x="5903913" y="2503066"/>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206" name="Freeform 121"/>
          <p:cNvSpPr>
            <a:spLocks/>
          </p:cNvSpPr>
          <p:nvPr/>
        </p:nvSpPr>
        <p:spPr bwMode="auto">
          <a:xfrm>
            <a:off x="5905500" y="2437978"/>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207" name="Line 122"/>
          <p:cNvSpPr>
            <a:spLocks noChangeShapeType="1"/>
          </p:cNvSpPr>
          <p:nvPr/>
        </p:nvSpPr>
        <p:spPr bwMode="auto">
          <a:xfrm flipH="1">
            <a:off x="6230938" y="2561803"/>
            <a:ext cx="34925" cy="68263"/>
          </a:xfrm>
          <a:prstGeom prst="line">
            <a:avLst/>
          </a:prstGeom>
          <a:noFill/>
          <a:ln w="9525">
            <a:solidFill>
              <a:schemeClr val="tx1"/>
            </a:solidFill>
            <a:round/>
            <a:headEnd/>
            <a:tailEnd/>
          </a:ln>
        </p:spPr>
        <p:txBody>
          <a:bodyPr/>
          <a:lstStyle/>
          <a:p>
            <a:endParaRPr lang="zh-CN" altLang="en-US"/>
          </a:p>
        </p:txBody>
      </p:sp>
      <p:sp>
        <p:nvSpPr>
          <p:cNvPr id="208" name="Line 123"/>
          <p:cNvSpPr>
            <a:spLocks noChangeShapeType="1"/>
          </p:cNvSpPr>
          <p:nvPr/>
        </p:nvSpPr>
        <p:spPr bwMode="auto">
          <a:xfrm>
            <a:off x="5932488" y="2733253"/>
            <a:ext cx="268287" cy="0"/>
          </a:xfrm>
          <a:prstGeom prst="line">
            <a:avLst/>
          </a:prstGeom>
          <a:noFill/>
          <a:ln w="9525">
            <a:solidFill>
              <a:schemeClr val="tx1"/>
            </a:solidFill>
            <a:round/>
            <a:headEnd/>
            <a:tailEnd type="triangle" w="med" len="med"/>
          </a:ln>
        </p:spPr>
        <p:txBody>
          <a:bodyPr/>
          <a:lstStyle/>
          <a:p>
            <a:endParaRPr lang="zh-CN" altLang="en-US"/>
          </a:p>
        </p:txBody>
      </p:sp>
      <p:sp>
        <p:nvSpPr>
          <p:cNvPr id="209" name="Freeform 124"/>
          <p:cNvSpPr>
            <a:spLocks/>
          </p:cNvSpPr>
          <p:nvPr/>
        </p:nvSpPr>
        <p:spPr bwMode="auto">
          <a:xfrm>
            <a:off x="5926138" y="2557041"/>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210" name="Freeform 125"/>
          <p:cNvSpPr>
            <a:spLocks/>
          </p:cNvSpPr>
          <p:nvPr/>
        </p:nvSpPr>
        <p:spPr bwMode="auto">
          <a:xfrm flipV="1">
            <a:off x="5926138" y="2793578"/>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211" name="Text Box 126"/>
          <p:cNvSpPr txBox="1">
            <a:spLocks noChangeArrowheads="1"/>
          </p:cNvSpPr>
          <p:nvPr/>
        </p:nvSpPr>
        <p:spPr bwMode="auto">
          <a:xfrm>
            <a:off x="5711825" y="2982491"/>
            <a:ext cx="950913" cy="336550"/>
          </a:xfrm>
          <a:prstGeom prst="rect">
            <a:avLst/>
          </a:prstGeom>
          <a:noFill/>
          <a:ln w="9525">
            <a:noFill/>
            <a:miter lim="800000"/>
            <a:headEnd/>
            <a:tailEnd/>
          </a:ln>
        </p:spPr>
        <p:txBody>
          <a:bodyPr>
            <a:spAutoFit/>
          </a:bodyPr>
          <a:lstStyle/>
          <a:p>
            <a:pPr eaLnBrk="1" hangingPunct="1"/>
            <a:r>
              <a:rPr lang="en-US" altLang="zh-CN" sz="1600" dirty="0"/>
              <a:t>CMTS</a:t>
            </a:r>
          </a:p>
        </p:txBody>
      </p:sp>
      <p:sp>
        <p:nvSpPr>
          <p:cNvPr id="212" name="AutoShape 127"/>
          <p:cNvSpPr>
            <a:spLocks noChangeArrowheads="1"/>
          </p:cNvSpPr>
          <p:nvPr/>
        </p:nvSpPr>
        <p:spPr bwMode="auto">
          <a:xfrm>
            <a:off x="5507038" y="2056978"/>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sp>
        <p:nvSpPr>
          <p:cNvPr id="213" name="Freeform 174"/>
          <p:cNvSpPr>
            <a:spLocks/>
          </p:cNvSpPr>
          <p:nvPr/>
        </p:nvSpPr>
        <p:spPr bwMode="auto">
          <a:xfrm>
            <a:off x="6251575" y="2726903"/>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p:spPr>
        <p:txBody>
          <a:bodyPr/>
          <a:lstStyle/>
          <a:p>
            <a:endParaRPr lang="zh-CN" altLang="en-US"/>
          </a:p>
        </p:txBody>
      </p:sp>
      <p:grpSp>
        <p:nvGrpSpPr>
          <p:cNvPr id="214" name="Group 175"/>
          <p:cNvGrpSpPr>
            <a:grpSpLocks/>
          </p:cNvGrpSpPr>
          <p:nvPr/>
        </p:nvGrpSpPr>
        <p:grpSpPr bwMode="auto">
          <a:xfrm>
            <a:off x="6210301" y="2888828"/>
            <a:ext cx="2178124" cy="511175"/>
            <a:chOff x="3912" y="1484"/>
            <a:chExt cx="1586" cy="322"/>
          </a:xfrm>
        </p:grpSpPr>
        <p:sp>
          <p:nvSpPr>
            <p:cNvPr id="215" name="Line 176"/>
            <p:cNvSpPr>
              <a:spLocks noChangeShapeType="1"/>
            </p:cNvSpPr>
            <p:nvPr/>
          </p:nvSpPr>
          <p:spPr bwMode="auto">
            <a:xfrm flipH="1" flipV="1">
              <a:off x="3912" y="1497"/>
              <a:ext cx="711" cy="94"/>
            </a:xfrm>
            <a:prstGeom prst="line">
              <a:avLst/>
            </a:prstGeom>
            <a:noFill/>
            <a:ln w="9525">
              <a:solidFill>
                <a:srgbClr val="CC0000"/>
              </a:solidFill>
              <a:round/>
              <a:headEnd/>
              <a:tailEnd/>
            </a:ln>
          </p:spPr>
          <p:txBody>
            <a:bodyPr/>
            <a:lstStyle/>
            <a:p>
              <a:endParaRPr lang="zh-CN" altLang="en-US"/>
            </a:p>
          </p:txBody>
        </p:sp>
        <p:sp>
          <p:nvSpPr>
            <p:cNvPr id="216" name="Text Box 177"/>
            <p:cNvSpPr txBox="1">
              <a:spLocks noChangeArrowheads="1"/>
            </p:cNvSpPr>
            <p:nvPr/>
          </p:nvSpPr>
          <p:spPr bwMode="auto">
            <a:xfrm>
              <a:off x="4735" y="1484"/>
              <a:ext cx="763" cy="322"/>
            </a:xfrm>
            <a:prstGeom prst="rect">
              <a:avLst/>
            </a:prstGeom>
            <a:noFill/>
            <a:ln w="9525">
              <a:noFill/>
              <a:miter lim="800000"/>
              <a:headEnd/>
              <a:tailEnd/>
            </a:ln>
          </p:spPr>
          <p:txBody>
            <a:bodyPr wrap="none">
              <a:spAutoFit/>
            </a:bodyPr>
            <a:lstStyle/>
            <a:p>
              <a:pPr algn="r">
                <a:lnSpc>
                  <a:spcPct val="85000"/>
                </a:lnSpc>
              </a:pPr>
              <a:r>
                <a:rPr lang="zh-CN" altLang="en-US" sz="1600" dirty="0"/>
                <a:t>电缆数据机</a:t>
              </a:r>
              <a:br>
                <a:rPr lang="en-US" altLang="zh-CN" sz="1600" dirty="0"/>
              </a:br>
              <a:r>
                <a:rPr lang="zh-CN" altLang="en-US" sz="1600" dirty="0"/>
                <a:t>终端系统</a:t>
              </a:r>
              <a:endParaRPr lang="en-US" altLang="zh-CN" sz="1600" dirty="0"/>
            </a:p>
          </p:txBody>
        </p:sp>
      </p:grpSp>
      <p:grpSp>
        <p:nvGrpSpPr>
          <p:cNvPr id="217" name="Group 181"/>
          <p:cNvGrpSpPr>
            <a:grpSpLocks/>
          </p:cNvGrpSpPr>
          <p:nvPr/>
        </p:nvGrpSpPr>
        <p:grpSpPr bwMode="auto">
          <a:xfrm>
            <a:off x="560388" y="2461791"/>
            <a:ext cx="609600" cy="609600"/>
            <a:chOff x="-44" y="1473"/>
            <a:chExt cx="981" cy="1105"/>
          </a:xfrm>
        </p:grpSpPr>
        <p:pic>
          <p:nvPicPr>
            <p:cNvPr id="218" name="Picture 182"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219"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20" name="Rectangle 3"/>
          <p:cNvSpPr>
            <a:spLocks noChangeArrowheads="1"/>
          </p:cNvSpPr>
          <p:nvPr/>
        </p:nvSpPr>
        <p:spPr bwMode="auto">
          <a:xfrm>
            <a:off x="373063" y="4869160"/>
            <a:ext cx="7799337" cy="1584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eaLnBrk="1" hangingPunct="1">
              <a:lnSpc>
                <a:spcPct val="85000"/>
              </a:lnSpc>
              <a:spcBef>
                <a:spcPct val="20000"/>
              </a:spcBef>
              <a:buClr>
                <a:srgbClr val="000099"/>
              </a:buClr>
              <a:buSzPct val="100000"/>
              <a:buFont typeface="Wingdings" pitchFamily="2" charset="2"/>
              <a:buChar char="§"/>
            </a:pPr>
            <a:r>
              <a:rPr lang="en-US" altLang="zh-CN" sz="2400" dirty="0">
                <a:solidFill>
                  <a:srgbClr val="000099"/>
                </a:solidFill>
                <a:latin typeface="Gill Sans MT" pitchFamily="34" charset="0"/>
              </a:rPr>
              <a:t>HFC</a:t>
            </a:r>
            <a:r>
              <a:rPr lang="zh-CN" altLang="en-US" sz="2400" dirty="0">
                <a:solidFill>
                  <a:srgbClr val="000099"/>
                </a:solidFill>
                <a:latin typeface="Gill Sans MT" pitchFamily="34" charset="0"/>
              </a:rPr>
              <a:t>：混合光纤同轴电缆（有线电视电缆）</a:t>
            </a:r>
            <a:endParaRPr lang="en-US" altLang="zh-CN" sz="2400" dirty="0">
              <a:solidFill>
                <a:srgbClr val="000099"/>
              </a:solidFill>
              <a:latin typeface="Gill Sans MT" pitchFamily="34" charset="0"/>
            </a:endParaRPr>
          </a:p>
          <a:p>
            <a:pPr marL="682625" lvl="1" indent="-225425" eaLnBrk="1" hangingPunct="1">
              <a:lnSpc>
                <a:spcPct val="85000"/>
              </a:lnSpc>
              <a:spcBef>
                <a:spcPct val="20000"/>
              </a:spcBef>
              <a:buClr>
                <a:srgbClr val="000099"/>
              </a:buClr>
              <a:buFont typeface="Arial" pitchFamily="34" charset="0"/>
              <a:buChar char="•"/>
            </a:pPr>
            <a:r>
              <a:rPr lang="zh-CN" altLang="en-US" sz="2400" dirty="0">
                <a:latin typeface="Gill Sans MT" pitchFamily="34" charset="0"/>
              </a:rPr>
              <a:t>非对称：最大</a:t>
            </a:r>
            <a:r>
              <a:rPr lang="en-US" altLang="zh-CN" sz="2400" dirty="0">
                <a:latin typeface="Gill Sans MT" pitchFamily="34" charset="0"/>
              </a:rPr>
              <a:t>30Mbps</a:t>
            </a:r>
            <a:r>
              <a:rPr lang="zh-CN" altLang="en-US" sz="2400" dirty="0">
                <a:latin typeface="Gill Sans MT" pitchFamily="34" charset="0"/>
              </a:rPr>
              <a:t>下行传输速率，</a:t>
            </a:r>
            <a:r>
              <a:rPr lang="en-US" altLang="zh-CN" sz="2400" dirty="0">
                <a:latin typeface="Gill Sans MT" pitchFamily="34" charset="0"/>
              </a:rPr>
              <a:t>2 Mbps </a:t>
            </a:r>
            <a:r>
              <a:rPr lang="zh-CN" altLang="en-US" sz="2400" dirty="0">
                <a:latin typeface="Gill Sans MT" pitchFamily="34" charset="0"/>
              </a:rPr>
              <a:t>上行传输速率</a:t>
            </a:r>
            <a:endParaRPr lang="en-US" altLang="zh-CN" sz="2400" dirty="0">
              <a:latin typeface="Gill Sans MT" pitchFamily="34" charset="0"/>
            </a:endParaRPr>
          </a:p>
          <a:p>
            <a:pPr marL="682625" lvl="1" indent="-225425" eaLnBrk="1" hangingPunct="1">
              <a:lnSpc>
                <a:spcPct val="85000"/>
              </a:lnSpc>
              <a:spcBef>
                <a:spcPct val="20000"/>
              </a:spcBef>
              <a:buClr>
                <a:srgbClr val="000099"/>
              </a:buClr>
              <a:buFont typeface="Arial" pitchFamily="34" charset="0"/>
              <a:buChar char="•"/>
            </a:pPr>
            <a:r>
              <a:rPr lang="zh-CN" altLang="en-US" sz="2400" dirty="0">
                <a:latin typeface="Gill Sans MT" pitchFamily="34" charset="0"/>
              </a:rPr>
              <a:t>多个家庭</a:t>
            </a:r>
            <a:r>
              <a:rPr lang="zh-CN" altLang="en-US" sz="2400" dirty="0">
                <a:solidFill>
                  <a:srgbClr val="C00000"/>
                </a:solidFill>
                <a:latin typeface="Gill Sans MT" pitchFamily="34" charset="0"/>
              </a:rPr>
              <a:t>共享接入网络</a:t>
            </a:r>
            <a:r>
              <a:rPr lang="zh-CN" altLang="en-US" sz="2400" dirty="0">
                <a:latin typeface="Gill Sans MT" pitchFamily="34" charset="0"/>
              </a:rPr>
              <a:t>连接电缆头端</a:t>
            </a:r>
            <a:endParaRPr lang="en-US" altLang="zh-CN" sz="2400" dirty="0">
              <a:latin typeface="Gill Sans MT" pitchFamily="34" charset="0"/>
            </a:endParaRPr>
          </a:p>
          <a:p>
            <a:pPr marL="682625" lvl="1" indent="-225425" eaLnBrk="1" hangingPunct="1">
              <a:lnSpc>
                <a:spcPct val="85000"/>
              </a:lnSpc>
              <a:spcBef>
                <a:spcPct val="20000"/>
              </a:spcBef>
              <a:buClr>
                <a:srgbClr val="000099"/>
              </a:buClr>
              <a:buFont typeface="Arial" pitchFamily="34" charset="0"/>
              <a:buChar char="•"/>
            </a:pPr>
            <a:r>
              <a:rPr lang="zh-CN" altLang="en-US" sz="2400" dirty="0">
                <a:latin typeface="Gill Sans MT" pitchFamily="34" charset="0"/>
              </a:rPr>
              <a:t>和独享连接中心局的</a:t>
            </a:r>
            <a:r>
              <a:rPr lang="en-US" altLang="zh-CN" sz="2400" dirty="0">
                <a:latin typeface="Gill Sans MT" pitchFamily="34" charset="0"/>
              </a:rPr>
              <a:t>DSL</a:t>
            </a:r>
            <a:r>
              <a:rPr lang="zh-CN" altLang="en-US" sz="2400" dirty="0">
                <a:latin typeface="Gill Sans MT" pitchFamily="34" charset="0"/>
              </a:rPr>
              <a:t>不同</a:t>
            </a:r>
            <a:endParaRPr lang="en-US" altLang="zh-CN" sz="2400" dirty="0">
              <a:latin typeface="Gill Sans MT" pitchFamily="34" charset="0"/>
            </a:endParaRPr>
          </a:p>
          <a:p>
            <a:pPr marL="682625" lvl="1" indent="-225425" eaLnBrk="1" hangingPunct="1">
              <a:lnSpc>
                <a:spcPct val="85000"/>
              </a:lnSpc>
              <a:spcBef>
                <a:spcPct val="20000"/>
              </a:spcBef>
              <a:buClr>
                <a:srgbClr val="000099"/>
              </a:buClr>
              <a:buFont typeface="Wingdings" pitchFamily="2" charset="2"/>
              <a:buNone/>
            </a:pPr>
            <a:endParaRPr lang="en-US" altLang="zh-CN" sz="2800" dirty="0">
              <a:latin typeface="Gill Sans M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dissolve">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dissolve">
                                      <p:cBhvr>
                                        <p:cTn id="12"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1&amp;2</a:t>
            </a:r>
            <a:r>
              <a:rPr lang="zh-CN" altLang="en-US" dirty="0"/>
              <a:t>：家庭网络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18</a:t>
            </a:fld>
            <a:endParaRPr lang="zh-CN" altLang="en-US"/>
          </a:p>
        </p:txBody>
      </p:sp>
      <p:sp>
        <p:nvSpPr>
          <p:cNvPr id="5" name="Text Box 26"/>
          <p:cNvSpPr txBox="1">
            <a:spLocks noChangeArrowheads="1"/>
          </p:cNvSpPr>
          <p:nvPr/>
        </p:nvSpPr>
        <p:spPr bwMode="auto">
          <a:xfrm>
            <a:off x="5905500" y="3507382"/>
            <a:ext cx="1762844" cy="615553"/>
          </a:xfrm>
          <a:prstGeom prst="rect">
            <a:avLst/>
          </a:prstGeom>
          <a:noFill/>
          <a:ln w="9525">
            <a:noFill/>
            <a:miter lim="800000"/>
            <a:headEnd/>
            <a:tailEnd/>
          </a:ln>
        </p:spPr>
        <p:txBody>
          <a:bodyPr wrap="square">
            <a:spAutoFit/>
          </a:bodyPr>
          <a:lstStyle/>
          <a:p>
            <a:pPr algn="ctr">
              <a:lnSpc>
                <a:spcPct val="85000"/>
              </a:lnSpc>
            </a:pPr>
            <a:r>
              <a:rPr lang="zh-CN" altLang="en-US" sz="2000" dirty="0"/>
              <a:t>连接光纤头端或者中心局</a:t>
            </a:r>
            <a:endParaRPr lang="en-US" altLang="zh-CN" sz="2000" dirty="0"/>
          </a:p>
        </p:txBody>
      </p:sp>
      <p:sp>
        <p:nvSpPr>
          <p:cNvPr id="6" name="Rectangle 87"/>
          <p:cNvSpPr>
            <a:spLocks noChangeArrowheads="1"/>
          </p:cNvSpPr>
          <p:nvPr/>
        </p:nvSpPr>
        <p:spPr bwMode="auto">
          <a:xfrm>
            <a:off x="1189038" y="2242145"/>
            <a:ext cx="4781550" cy="2662237"/>
          </a:xfrm>
          <a:prstGeom prst="rect">
            <a:avLst/>
          </a:prstGeom>
          <a:solidFill>
            <a:srgbClr val="DDDDDD"/>
          </a:solidFill>
          <a:ln w="9525">
            <a:noFill/>
            <a:miter lim="800000"/>
            <a:headEnd/>
            <a:tailEnd/>
          </a:ln>
        </p:spPr>
        <p:txBody>
          <a:bodyPr wrap="none" anchor="ctr"/>
          <a:lstStyle/>
          <a:p>
            <a:endParaRPr lang="zh-CN" altLang="zh-CN"/>
          </a:p>
        </p:txBody>
      </p:sp>
      <p:grpSp>
        <p:nvGrpSpPr>
          <p:cNvPr id="7" name="Group 105"/>
          <p:cNvGrpSpPr>
            <a:grpSpLocks/>
          </p:cNvGrpSpPr>
          <p:nvPr/>
        </p:nvGrpSpPr>
        <p:grpSpPr bwMode="auto">
          <a:xfrm>
            <a:off x="4287838" y="3581995"/>
            <a:ext cx="3000375" cy="361950"/>
            <a:chOff x="2434" y="2109"/>
            <a:chExt cx="1890" cy="228"/>
          </a:xfrm>
        </p:grpSpPr>
        <p:grpSp>
          <p:nvGrpSpPr>
            <p:cNvPr id="8" name="Group 91"/>
            <p:cNvGrpSpPr>
              <a:grpSpLocks/>
            </p:cNvGrpSpPr>
            <p:nvPr/>
          </p:nvGrpSpPr>
          <p:grpSpPr bwMode="auto">
            <a:xfrm>
              <a:off x="2722" y="2109"/>
              <a:ext cx="642" cy="228"/>
              <a:chOff x="322" y="890"/>
              <a:chExt cx="872" cy="339"/>
            </a:xfrm>
          </p:grpSpPr>
          <p:sp>
            <p:nvSpPr>
              <p:cNvPr id="11"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2" name="Rectangle 93"/>
              <p:cNvSpPr>
                <a:spLocks noChangeArrowheads="1"/>
              </p:cNvSpPr>
              <p:nvPr/>
            </p:nvSpPr>
            <p:spPr bwMode="auto">
              <a:xfrm>
                <a:off x="393" y="1073"/>
                <a:ext cx="57" cy="57"/>
              </a:xfrm>
              <a:prstGeom prst="rect">
                <a:avLst/>
              </a:prstGeom>
              <a:solidFill>
                <a:srgbClr val="FF0000"/>
              </a:solidFill>
              <a:ln w="9525">
                <a:noFill/>
                <a:miter lim="800000"/>
                <a:headEnd/>
                <a:tailEnd/>
              </a:ln>
            </p:spPr>
            <p:txBody>
              <a:bodyPr wrap="none" anchor="ctr"/>
              <a:lstStyle/>
              <a:p>
                <a:endParaRPr lang="zh-CN" altLang="zh-CN"/>
              </a:p>
            </p:txBody>
          </p:sp>
          <p:sp>
            <p:nvSpPr>
              <p:cNvPr id="13" name="Rectangle 94"/>
              <p:cNvSpPr>
                <a:spLocks noChangeArrowheads="1"/>
              </p:cNvSpPr>
              <p:nvPr/>
            </p:nvSpPr>
            <p:spPr bwMode="auto">
              <a:xfrm>
                <a:off x="467" y="1073"/>
                <a:ext cx="56" cy="57"/>
              </a:xfrm>
              <a:prstGeom prst="rect">
                <a:avLst/>
              </a:prstGeom>
              <a:solidFill>
                <a:srgbClr val="33CC33"/>
              </a:solidFill>
              <a:ln w="9525">
                <a:noFill/>
                <a:miter lim="800000"/>
                <a:headEnd/>
                <a:tailEnd/>
              </a:ln>
            </p:spPr>
            <p:txBody>
              <a:bodyPr wrap="none" anchor="ctr"/>
              <a:lstStyle/>
              <a:p>
                <a:endParaRPr lang="zh-CN" altLang="zh-CN"/>
              </a:p>
            </p:txBody>
          </p:sp>
          <p:sp>
            <p:nvSpPr>
              <p:cNvPr id="14" name="Rectangle 95"/>
              <p:cNvSpPr>
                <a:spLocks noChangeArrowheads="1"/>
              </p:cNvSpPr>
              <p:nvPr/>
            </p:nvSpPr>
            <p:spPr bwMode="auto">
              <a:xfrm>
                <a:off x="541" y="1071"/>
                <a:ext cx="56" cy="55"/>
              </a:xfrm>
              <a:prstGeom prst="rect">
                <a:avLst/>
              </a:prstGeom>
              <a:solidFill>
                <a:srgbClr val="FF0000"/>
              </a:solidFill>
              <a:ln w="9525">
                <a:noFill/>
                <a:miter lim="800000"/>
                <a:headEnd/>
                <a:tailEnd/>
              </a:ln>
            </p:spPr>
            <p:txBody>
              <a:bodyPr wrap="none" anchor="ctr"/>
              <a:lstStyle/>
              <a:p>
                <a:endParaRPr lang="zh-CN" altLang="zh-CN"/>
              </a:p>
            </p:txBody>
          </p:sp>
          <p:sp>
            <p:nvSpPr>
              <p:cNvPr id="15" name="Rectangle 96"/>
              <p:cNvSpPr>
                <a:spLocks noChangeArrowheads="1"/>
              </p:cNvSpPr>
              <p:nvPr/>
            </p:nvSpPr>
            <p:spPr bwMode="auto">
              <a:xfrm>
                <a:off x="615" y="1071"/>
                <a:ext cx="56" cy="55"/>
              </a:xfrm>
              <a:prstGeom prst="rect">
                <a:avLst/>
              </a:prstGeom>
              <a:solidFill>
                <a:srgbClr val="FF0000"/>
              </a:solidFill>
              <a:ln w="9525">
                <a:noFill/>
                <a:miter lim="800000"/>
                <a:headEnd/>
                <a:tailEnd/>
              </a:ln>
            </p:spPr>
            <p:txBody>
              <a:bodyPr wrap="none" anchor="ctr"/>
              <a:lstStyle/>
              <a:p>
                <a:endParaRPr lang="zh-CN" altLang="zh-CN"/>
              </a:p>
            </p:txBody>
          </p:sp>
          <p:sp>
            <p:nvSpPr>
              <p:cNvPr id="16"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9" name="Line 102"/>
            <p:cNvSpPr>
              <a:spLocks noChangeShapeType="1"/>
            </p:cNvSpPr>
            <p:nvPr/>
          </p:nvSpPr>
          <p:spPr bwMode="auto">
            <a:xfrm flipH="1">
              <a:off x="3361" y="2258"/>
              <a:ext cx="963" cy="0"/>
            </a:xfrm>
            <a:prstGeom prst="line">
              <a:avLst/>
            </a:prstGeom>
            <a:noFill/>
            <a:ln w="19050">
              <a:solidFill>
                <a:schemeClr val="tx1"/>
              </a:solidFill>
              <a:round/>
              <a:headEnd/>
              <a:tailEnd/>
            </a:ln>
          </p:spPr>
          <p:txBody>
            <a:bodyPr/>
            <a:lstStyle/>
            <a:p>
              <a:endParaRPr lang="zh-CN" altLang="en-US"/>
            </a:p>
          </p:txBody>
        </p:sp>
        <p:sp>
          <p:nvSpPr>
            <p:cNvPr id="10" name="Line 104"/>
            <p:cNvSpPr>
              <a:spLocks noChangeShapeType="1"/>
            </p:cNvSpPr>
            <p:nvPr/>
          </p:nvSpPr>
          <p:spPr bwMode="auto">
            <a:xfrm flipH="1">
              <a:off x="2434" y="2261"/>
              <a:ext cx="288" cy="0"/>
            </a:xfrm>
            <a:prstGeom prst="line">
              <a:avLst/>
            </a:prstGeom>
            <a:noFill/>
            <a:ln w="9525">
              <a:solidFill>
                <a:schemeClr val="tx1"/>
              </a:solidFill>
              <a:round/>
              <a:headEnd/>
              <a:tailEnd/>
            </a:ln>
          </p:spPr>
          <p:txBody>
            <a:bodyPr/>
            <a:lstStyle/>
            <a:p>
              <a:endParaRPr lang="zh-CN" altLang="en-US"/>
            </a:p>
          </p:txBody>
        </p:sp>
      </p:grpSp>
      <p:grpSp>
        <p:nvGrpSpPr>
          <p:cNvPr id="17" name="Group 107"/>
          <p:cNvGrpSpPr>
            <a:grpSpLocks/>
          </p:cNvGrpSpPr>
          <p:nvPr/>
        </p:nvGrpSpPr>
        <p:grpSpPr bwMode="auto">
          <a:xfrm>
            <a:off x="3273425" y="3556595"/>
            <a:ext cx="1065213" cy="455612"/>
            <a:chOff x="2356" y="1300"/>
            <a:chExt cx="555" cy="194"/>
          </a:xfrm>
        </p:grpSpPr>
        <p:sp>
          <p:nvSpPr>
            <p:cNvPr id="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1" name="Group 111"/>
            <p:cNvGrpSpPr>
              <a:grpSpLocks/>
            </p:cNvGrpSpPr>
            <p:nvPr/>
          </p:nvGrpSpPr>
          <p:grpSpPr bwMode="auto">
            <a:xfrm>
              <a:off x="2468" y="1332"/>
              <a:ext cx="310" cy="60"/>
              <a:chOff x="2468" y="1332"/>
              <a:chExt cx="310" cy="60"/>
            </a:xfrm>
          </p:grpSpPr>
          <p:sp>
            <p:nvSpPr>
              <p:cNvPr id="24"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5"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2" name="Line 114"/>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23" name="Line 115"/>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sp>
        <p:nvSpPr>
          <p:cNvPr id="26" name="Line 116"/>
          <p:cNvSpPr>
            <a:spLocks noChangeShapeType="1"/>
          </p:cNvSpPr>
          <p:nvPr/>
        </p:nvSpPr>
        <p:spPr bwMode="auto">
          <a:xfrm flipH="1">
            <a:off x="2435225" y="3793132"/>
            <a:ext cx="822325" cy="0"/>
          </a:xfrm>
          <a:prstGeom prst="line">
            <a:avLst/>
          </a:prstGeom>
          <a:noFill/>
          <a:ln w="9525">
            <a:solidFill>
              <a:schemeClr val="tx1"/>
            </a:solidFill>
            <a:round/>
            <a:headEnd/>
            <a:tailEnd/>
          </a:ln>
        </p:spPr>
        <p:txBody>
          <a:bodyPr/>
          <a:lstStyle/>
          <a:p>
            <a:endParaRPr lang="zh-CN" altLang="en-US"/>
          </a:p>
        </p:txBody>
      </p:sp>
      <p:grpSp>
        <p:nvGrpSpPr>
          <p:cNvPr id="27" name="Group 119"/>
          <p:cNvGrpSpPr>
            <a:grpSpLocks/>
          </p:cNvGrpSpPr>
          <p:nvPr/>
        </p:nvGrpSpPr>
        <p:grpSpPr bwMode="auto">
          <a:xfrm>
            <a:off x="1814513" y="3213695"/>
            <a:ext cx="1068387" cy="820737"/>
            <a:chOff x="2967" y="478"/>
            <a:chExt cx="788" cy="625"/>
          </a:xfrm>
        </p:grpSpPr>
        <p:pic>
          <p:nvPicPr>
            <p:cNvPr id="28" name="Picture 120"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29" name="Picture 121"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sp>
        <p:nvSpPr>
          <p:cNvPr id="30" name="Line 122"/>
          <p:cNvSpPr>
            <a:spLocks noChangeShapeType="1"/>
          </p:cNvSpPr>
          <p:nvPr/>
        </p:nvSpPr>
        <p:spPr bwMode="auto">
          <a:xfrm flipH="1" flipV="1">
            <a:off x="3756025" y="3096220"/>
            <a:ext cx="0" cy="468312"/>
          </a:xfrm>
          <a:prstGeom prst="line">
            <a:avLst/>
          </a:prstGeom>
          <a:noFill/>
          <a:ln w="9525">
            <a:solidFill>
              <a:schemeClr val="tx1"/>
            </a:solidFill>
            <a:round/>
            <a:headEnd/>
            <a:tailEnd/>
          </a:ln>
        </p:spPr>
        <p:txBody>
          <a:bodyPr/>
          <a:lstStyle/>
          <a:p>
            <a:endParaRPr lang="zh-CN" altLang="en-US"/>
          </a:p>
        </p:txBody>
      </p:sp>
      <p:grpSp>
        <p:nvGrpSpPr>
          <p:cNvPr id="31" name="Group 138"/>
          <p:cNvGrpSpPr>
            <a:grpSpLocks/>
          </p:cNvGrpSpPr>
          <p:nvPr/>
        </p:nvGrpSpPr>
        <p:grpSpPr bwMode="auto">
          <a:xfrm>
            <a:off x="5326063" y="4032845"/>
            <a:ext cx="2527300" cy="1265237"/>
            <a:chOff x="3355" y="2333"/>
            <a:chExt cx="1592" cy="797"/>
          </a:xfrm>
        </p:grpSpPr>
        <p:sp>
          <p:nvSpPr>
            <p:cNvPr id="32" name="Text Box 39"/>
            <p:cNvSpPr txBox="1">
              <a:spLocks noChangeArrowheads="1"/>
            </p:cNvSpPr>
            <p:nvPr/>
          </p:nvSpPr>
          <p:spPr bwMode="auto">
            <a:xfrm>
              <a:off x="3355" y="2934"/>
              <a:ext cx="1592" cy="196"/>
            </a:xfrm>
            <a:prstGeom prst="rect">
              <a:avLst/>
            </a:prstGeom>
            <a:noFill/>
            <a:ln w="9525">
              <a:noFill/>
              <a:miter lim="800000"/>
              <a:headEnd/>
              <a:tailEnd/>
            </a:ln>
          </p:spPr>
          <p:txBody>
            <a:bodyPr>
              <a:spAutoFit/>
            </a:bodyPr>
            <a:lstStyle/>
            <a:p>
              <a:pPr>
                <a:lnSpc>
                  <a:spcPct val="80000"/>
                </a:lnSpc>
              </a:pPr>
              <a:r>
                <a:rPr lang="zh-CN" altLang="en-US" sz="1800" dirty="0"/>
                <a:t>电缆或</a:t>
              </a:r>
              <a:r>
                <a:rPr lang="en-US" altLang="zh-CN" sz="1800" dirty="0"/>
                <a:t>DSL</a:t>
              </a:r>
              <a:r>
                <a:rPr lang="zh-CN" altLang="en-US" sz="1800" dirty="0"/>
                <a:t>调制解调器</a:t>
              </a:r>
              <a:endParaRPr lang="en-US" altLang="zh-CN" sz="1800" dirty="0"/>
            </a:p>
          </p:txBody>
        </p:sp>
        <p:sp>
          <p:nvSpPr>
            <p:cNvPr id="33" name="Line 129"/>
            <p:cNvSpPr>
              <a:spLocks noChangeShapeType="1"/>
            </p:cNvSpPr>
            <p:nvPr/>
          </p:nvSpPr>
          <p:spPr bwMode="auto">
            <a:xfrm>
              <a:off x="3449" y="2333"/>
              <a:ext cx="0" cy="590"/>
            </a:xfrm>
            <a:prstGeom prst="line">
              <a:avLst/>
            </a:prstGeom>
            <a:noFill/>
            <a:ln w="19050">
              <a:solidFill>
                <a:srgbClr val="CC0000"/>
              </a:solidFill>
              <a:round/>
              <a:headEnd/>
              <a:tailEnd/>
            </a:ln>
          </p:spPr>
          <p:txBody>
            <a:bodyPr/>
            <a:lstStyle/>
            <a:p>
              <a:endParaRPr lang="zh-CN" altLang="en-US"/>
            </a:p>
          </p:txBody>
        </p:sp>
      </p:grpSp>
      <p:grpSp>
        <p:nvGrpSpPr>
          <p:cNvPr id="34" name="Group 139"/>
          <p:cNvGrpSpPr>
            <a:grpSpLocks/>
          </p:cNvGrpSpPr>
          <p:nvPr/>
        </p:nvGrpSpPr>
        <p:grpSpPr bwMode="auto">
          <a:xfrm>
            <a:off x="4060826" y="4024908"/>
            <a:ext cx="1951038" cy="2001838"/>
            <a:chOff x="2558" y="2328"/>
            <a:chExt cx="1229" cy="1261"/>
          </a:xfrm>
        </p:grpSpPr>
        <p:sp>
          <p:nvSpPr>
            <p:cNvPr id="35" name="Text Box 39"/>
            <p:cNvSpPr txBox="1">
              <a:spLocks noChangeArrowheads="1"/>
            </p:cNvSpPr>
            <p:nvPr/>
          </p:nvSpPr>
          <p:spPr bwMode="auto">
            <a:xfrm>
              <a:off x="2558" y="3252"/>
              <a:ext cx="1229" cy="337"/>
            </a:xfrm>
            <a:prstGeom prst="rect">
              <a:avLst/>
            </a:prstGeom>
            <a:noFill/>
            <a:ln w="9525">
              <a:noFill/>
              <a:miter lim="800000"/>
              <a:headEnd/>
              <a:tailEnd/>
            </a:ln>
          </p:spPr>
          <p:txBody>
            <a:bodyPr wrap="square">
              <a:spAutoFit/>
            </a:bodyPr>
            <a:lstStyle/>
            <a:p>
              <a:pPr>
                <a:lnSpc>
                  <a:spcPct val="80000"/>
                </a:lnSpc>
              </a:pPr>
              <a:r>
                <a:rPr lang="zh-CN" altLang="en-US" sz="1800" dirty="0"/>
                <a:t>路由器、防火墙、地址翻译（</a:t>
              </a:r>
              <a:r>
                <a:rPr lang="en-US" altLang="zh-CN" sz="1800" dirty="0"/>
                <a:t>NAT</a:t>
              </a:r>
              <a:r>
                <a:rPr lang="zh-CN" altLang="en-US" sz="1800" dirty="0"/>
                <a:t>）</a:t>
              </a:r>
              <a:endParaRPr lang="en-US" altLang="zh-CN" sz="1800" dirty="0"/>
            </a:p>
          </p:txBody>
        </p:sp>
        <p:sp>
          <p:nvSpPr>
            <p:cNvPr id="36" name="Line 133"/>
            <p:cNvSpPr>
              <a:spLocks noChangeShapeType="1"/>
            </p:cNvSpPr>
            <p:nvPr/>
          </p:nvSpPr>
          <p:spPr bwMode="auto">
            <a:xfrm>
              <a:off x="2645" y="2328"/>
              <a:ext cx="0" cy="938"/>
            </a:xfrm>
            <a:prstGeom prst="line">
              <a:avLst/>
            </a:prstGeom>
            <a:noFill/>
            <a:ln w="19050">
              <a:solidFill>
                <a:srgbClr val="CC0000"/>
              </a:solidFill>
              <a:round/>
              <a:headEnd/>
              <a:tailEnd/>
            </a:ln>
          </p:spPr>
          <p:txBody>
            <a:bodyPr/>
            <a:lstStyle/>
            <a:p>
              <a:endParaRPr lang="zh-CN" altLang="en-US"/>
            </a:p>
          </p:txBody>
        </p:sp>
      </p:grpSp>
      <p:grpSp>
        <p:nvGrpSpPr>
          <p:cNvPr id="37" name="Group 141"/>
          <p:cNvGrpSpPr>
            <a:grpSpLocks/>
          </p:cNvGrpSpPr>
          <p:nvPr/>
        </p:nvGrpSpPr>
        <p:grpSpPr bwMode="auto">
          <a:xfrm>
            <a:off x="3605213" y="4905970"/>
            <a:ext cx="2927350" cy="1403350"/>
            <a:chOff x="2062" y="2532"/>
            <a:chExt cx="1844" cy="1220"/>
          </a:xfrm>
        </p:grpSpPr>
        <p:sp>
          <p:nvSpPr>
            <p:cNvPr id="38" name="Line 134"/>
            <p:cNvSpPr>
              <a:spLocks noChangeShapeType="1"/>
            </p:cNvSpPr>
            <p:nvPr/>
          </p:nvSpPr>
          <p:spPr bwMode="auto">
            <a:xfrm>
              <a:off x="2064" y="2532"/>
              <a:ext cx="0" cy="938"/>
            </a:xfrm>
            <a:prstGeom prst="line">
              <a:avLst/>
            </a:prstGeom>
            <a:noFill/>
            <a:ln w="19050">
              <a:solidFill>
                <a:srgbClr val="CC0000"/>
              </a:solidFill>
              <a:round/>
              <a:headEnd/>
              <a:tailEnd/>
            </a:ln>
          </p:spPr>
          <p:txBody>
            <a:bodyPr/>
            <a:lstStyle/>
            <a:p>
              <a:endParaRPr lang="zh-CN" altLang="en-US"/>
            </a:p>
          </p:txBody>
        </p:sp>
        <p:sp>
          <p:nvSpPr>
            <p:cNvPr id="39" name="Text Box 39"/>
            <p:cNvSpPr txBox="1">
              <a:spLocks noChangeArrowheads="1"/>
            </p:cNvSpPr>
            <p:nvPr/>
          </p:nvSpPr>
          <p:spPr bwMode="auto">
            <a:xfrm>
              <a:off x="2062" y="3471"/>
              <a:ext cx="1844" cy="281"/>
            </a:xfrm>
            <a:prstGeom prst="rect">
              <a:avLst/>
            </a:prstGeom>
            <a:noFill/>
            <a:ln w="9525">
              <a:noFill/>
              <a:miter lim="800000"/>
              <a:headEnd/>
              <a:tailEnd/>
            </a:ln>
          </p:spPr>
          <p:txBody>
            <a:bodyPr>
              <a:spAutoFit/>
            </a:bodyPr>
            <a:lstStyle/>
            <a:p>
              <a:pPr>
                <a:lnSpc>
                  <a:spcPct val="80000"/>
                </a:lnSpc>
              </a:pPr>
              <a:r>
                <a:rPr lang="zh-CN" altLang="en-US" sz="1800" dirty="0"/>
                <a:t>有线以太网</a:t>
              </a:r>
              <a:r>
                <a:rPr lang="en-US" altLang="zh-CN" sz="1800" dirty="0"/>
                <a:t>(1 </a:t>
              </a:r>
              <a:r>
                <a:rPr lang="en-US" altLang="zh-CN" sz="1800" dirty="0" err="1"/>
                <a:t>Gbps</a:t>
              </a:r>
              <a:r>
                <a:rPr lang="en-US" altLang="zh-CN" sz="1800" dirty="0"/>
                <a:t>)</a:t>
              </a:r>
            </a:p>
          </p:txBody>
        </p:sp>
      </p:grpSp>
      <p:grpSp>
        <p:nvGrpSpPr>
          <p:cNvPr id="40" name="Group 140"/>
          <p:cNvGrpSpPr>
            <a:grpSpLocks/>
          </p:cNvGrpSpPr>
          <p:nvPr/>
        </p:nvGrpSpPr>
        <p:grpSpPr bwMode="auto">
          <a:xfrm>
            <a:off x="423863" y="4055069"/>
            <a:ext cx="1966912" cy="2047874"/>
            <a:chOff x="267" y="2347"/>
            <a:chExt cx="1239" cy="1290"/>
          </a:xfrm>
        </p:grpSpPr>
        <p:sp>
          <p:nvSpPr>
            <p:cNvPr id="41" name="Line 136"/>
            <p:cNvSpPr>
              <a:spLocks noChangeShapeType="1"/>
            </p:cNvSpPr>
            <p:nvPr/>
          </p:nvSpPr>
          <p:spPr bwMode="auto">
            <a:xfrm>
              <a:off x="1360" y="2347"/>
              <a:ext cx="0" cy="938"/>
            </a:xfrm>
            <a:prstGeom prst="line">
              <a:avLst/>
            </a:prstGeom>
            <a:noFill/>
            <a:ln w="19050">
              <a:solidFill>
                <a:srgbClr val="CC0000"/>
              </a:solidFill>
              <a:round/>
              <a:headEnd/>
              <a:tailEnd/>
            </a:ln>
          </p:spPr>
          <p:txBody>
            <a:bodyPr/>
            <a:lstStyle/>
            <a:p>
              <a:endParaRPr lang="zh-CN" altLang="en-US"/>
            </a:p>
          </p:txBody>
        </p:sp>
        <p:sp>
          <p:nvSpPr>
            <p:cNvPr id="42" name="Text Box 39"/>
            <p:cNvSpPr txBox="1">
              <a:spLocks noChangeArrowheads="1"/>
            </p:cNvSpPr>
            <p:nvPr/>
          </p:nvSpPr>
          <p:spPr bwMode="auto">
            <a:xfrm>
              <a:off x="267" y="3300"/>
              <a:ext cx="1239" cy="337"/>
            </a:xfrm>
            <a:prstGeom prst="rect">
              <a:avLst/>
            </a:prstGeom>
            <a:noFill/>
            <a:ln w="9525">
              <a:noFill/>
              <a:miter lim="800000"/>
              <a:headEnd/>
              <a:tailEnd/>
            </a:ln>
          </p:spPr>
          <p:txBody>
            <a:bodyPr>
              <a:spAutoFit/>
            </a:bodyPr>
            <a:lstStyle/>
            <a:p>
              <a:pPr algn="r">
                <a:lnSpc>
                  <a:spcPct val="80000"/>
                </a:lnSpc>
              </a:pPr>
              <a:r>
                <a:rPr lang="zh-CN" altLang="en-US" dirty="0"/>
                <a:t>无线接入点</a:t>
              </a:r>
              <a:br>
                <a:rPr lang="en-US" altLang="zh-CN" dirty="0"/>
              </a:br>
              <a:r>
                <a:rPr lang="en-US" altLang="zh-CN" sz="1800" dirty="0"/>
                <a:t> (54 Mbps)</a:t>
              </a:r>
            </a:p>
          </p:txBody>
        </p:sp>
      </p:grpSp>
      <p:sp>
        <p:nvSpPr>
          <p:cNvPr id="43" name="Text Box 142"/>
          <p:cNvSpPr txBox="1">
            <a:spLocks noChangeArrowheads="1"/>
          </p:cNvSpPr>
          <p:nvPr/>
        </p:nvSpPr>
        <p:spPr bwMode="auto">
          <a:xfrm>
            <a:off x="930950" y="1632545"/>
            <a:ext cx="1210588" cy="400110"/>
          </a:xfrm>
          <a:prstGeom prst="rect">
            <a:avLst/>
          </a:prstGeom>
          <a:noFill/>
          <a:ln w="9525">
            <a:noFill/>
            <a:miter lim="800000"/>
            <a:headEnd/>
            <a:tailEnd/>
          </a:ln>
        </p:spPr>
        <p:txBody>
          <a:bodyPr wrap="none">
            <a:spAutoFit/>
          </a:bodyPr>
          <a:lstStyle/>
          <a:p>
            <a:pPr algn="r"/>
            <a:r>
              <a:rPr lang="zh-CN" altLang="en-US" sz="2000" dirty="0"/>
              <a:t>无线设备</a:t>
            </a:r>
            <a:endParaRPr lang="en-US" altLang="zh-CN" sz="2000" dirty="0"/>
          </a:p>
        </p:txBody>
      </p:sp>
      <p:grpSp>
        <p:nvGrpSpPr>
          <p:cNvPr id="44" name="Group 143"/>
          <p:cNvGrpSpPr>
            <a:grpSpLocks/>
          </p:cNvGrpSpPr>
          <p:nvPr/>
        </p:nvGrpSpPr>
        <p:grpSpPr bwMode="auto">
          <a:xfrm>
            <a:off x="1384300" y="2283420"/>
            <a:ext cx="733425" cy="758825"/>
            <a:chOff x="2751" y="1851"/>
            <a:chExt cx="462" cy="478"/>
          </a:xfrm>
        </p:grpSpPr>
        <p:pic>
          <p:nvPicPr>
            <p:cNvPr id="45" name="Picture 144" descr="iphone_stylized_small"/>
            <p:cNvPicPr>
              <a:picLocks noChangeAspect="1" noChangeArrowheads="1"/>
            </p:cNvPicPr>
            <p:nvPr/>
          </p:nvPicPr>
          <p:blipFill>
            <a:blip r:embed="rId4" cstate="print"/>
            <a:srcRect/>
            <a:stretch>
              <a:fillRect/>
            </a:stretch>
          </p:blipFill>
          <p:spPr bwMode="auto">
            <a:xfrm>
              <a:off x="2928" y="1922"/>
              <a:ext cx="152" cy="407"/>
            </a:xfrm>
            <a:prstGeom prst="rect">
              <a:avLst/>
            </a:prstGeom>
            <a:noFill/>
            <a:ln w="9525">
              <a:noFill/>
              <a:miter lim="800000"/>
              <a:headEnd/>
              <a:tailEnd/>
            </a:ln>
          </p:spPr>
        </p:pic>
        <p:pic>
          <p:nvPicPr>
            <p:cNvPr id="46" name="Picture 145" descr="antenna_radiation_stylized"/>
            <p:cNvPicPr>
              <a:picLocks noChangeAspect="1" noChangeArrowheads="1"/>
            </p:cNvPicPr>
            <p:nvPr/>
          </p:nvPicPr>
          <p:blipFill>
            <a:blip r:embed="rId3" cstate="print"/>
            <a:srcRect/>
            <a:stretch>
              <a:fillRect/>
            </a:stretch>
          </p:blipFill>
          <p:spPr bwMode="auto">
            <a:xfrm>
              <a:off x="2751" y="1851"/>
              <a:ext cx="462" cy="110"/>
            </a:xfrm>
            <a:prstGeom prst="rect">
              <a:avLst/>
            </a:prstGeom>
            <a:noFill/>
            <a:ln w="9525">
              <a:noFill/>
              <a:miter lim="800000"/>
              <a:headEnd/>
              <a:tailEnd/>
            </a:ln>
          </p:spPr>
        </p:pic>
      </p:grpSp>
      <p:sp>
        <p:nvSpPr>
          <p:cNvPr id="47" name="Line 146"/>
          <p:cNvSpPr>
            <a:spLocks noChangeShapeType="1"/>
          </p:cNvSpPr>
          <p:nvPr/>
        </p:nvSpPr>
        <p:spPr bwMode="auto">
          <a:xfrm>
            <a:off x="3679825" y="4009032"/>
            <a:ext cx="12700" cy="217488"/>
          </a:xfrm>
          <a:prstGeom prst="line">
            <a:avLst/>
          </a:prstGeom>
          <a:noFill/>
          <a:ln w="9525">
            <a:solidFill>
              <a:schemeClr val="tx1"/>
            </a:solidFill>
            <a:round/>
            <a:headEnd/>
            <a:tailEnd/>
          </a:ln>
        </p:spPr>
        <p:txBody>
          <a:bodyPr/>
          <a:lstStyle/>
          <a:p>
            <a:endParaRPr lang="zh-CN" altLang="en-US"/>
          </a:p>
        </p:txBody>
      </p:sp>
      <p:sp>
        <p:nvSpPr>
          <p:cNvPr id="48" name="Oval 147"/>
          <p:cNvSpPr>
            <a:spLocks noChangeArrowheads="1"/>
          </p:cNvSpPr>
          <p:nvPr/>
        </p:nvSpPr>
        <p:spPr bwMode="auto">
          <a:xfrm>
            <a:off x="1281113" y="3131145"/>
            <a:ext cx="3359150" cy="1050925"/>
          </a:xfrm>
          <a:prstGeom prst="ellipse">
            <a:avLst/>
          </a:prstGeom>
          <a:noFill/>
          <a:ln w="19050">
            <a:solidFill>
              <a:srgbClr val="CC0000"/>
            </a:solidFill>
            <a:prstDash val="dash"/>
            <a:round/>
            <a:headEnd/>
            <a:tailEnd/>
          </a:ln>
        </p:spPr>
        <p:txBody>
          <a:bodyPr wrap="none" anchor="ctr"/>
          <a:lstStyle/>
          <a:p>
            <a:endParaRPr lang="zh-CN" altLang="zh-CN"/>
          </a:p>
        </p:txBody>
      </p:sp>
      <p:grpSp>
        <p:nvGrpSpPr>
          <p:cNvPr id="49" name="Group 150"/>
          <p:cNvGrpSpPr>
            <a:grpSpLocks/>
          </p:cNvGrpSpPr>
          <p:nvPr/>
        </p:nvGrpSpPr>
        <p:grpSpPr bwMode="auto">
          <a:xfrm>
            <a:off x="-58737" y="3861395"/>
            <a:ext cx="1825626" cy="511175"/>
            <a:chOff x="-37" y="2225"/>
            <a:chExt cx="1150" cy="322"/>
          </a:xfrm>
        </p:grpSpPr>
        <p:sp>
          <p:nvSpPr>
            <p:cNvPr id="50" name="Text Box 148"/>
            <p:cNvSpPr txBox="1">
              <a:spLocks noChangeArrowheads="1"/>
            </p:cNvSpPr>
            <p:nvPr/>
          </p:nvSpPr>
          <p:spPr bwMode="auto">
            <a:xfrm>
              <a:off x="-37" y="2357"/>
              <a:ext cx="1150" cy="190"/>
            </a:xfrm>
            <a:prstGeom prst="rect">
              <a:avLst/>
            </a:prstGeom>
            <a:noFill/>
            <a:ln w="9525">
              <a:noFill/>
              <a:miter lim="800000"/>
              <a:headEnd/>
              <a:tailEnd/>
            </a:ln>
          </p:spPr>
          <p:txBody>
            <a:bodyPr wrap="none">
              <a:spAutoFit/>
            </a:bodyPr>
            <a:lstStyle/>
            <a:p>
              <a:pPr algn="r">
                <a:lnSpc>
                  <a:spcPct val="85000"/>
                </a:lnSpc>
              </a:pPr>
              <a:r>
                <a:rPr lang="zh-CN" altLang="en-US" sz="1600" dirty="0"/>
                <a:t>通常做成一个设备</a:t>
              </a:r>
              <a:endParaRPr lang="en-US" altLang="zh-CN" sz="1600" dirty="0"/>
            </a:p>
          </p:txBody>
        </p:sp>
        <p:sp>
          <p:nvSpPr>
            <p:cNvPr id="51" name="Line 149"/>
            <p:cNvSpPr>
              <a:spLocks noChangeShapeType="1"/>
            </p:cNvSpPr>
            <p:nvPr/>
          </p:nvSpPr>
          <p:spPr bwMode="auto">
            <a:xfrm flipV="1">
              <a:off x="590" y="2225"/>
              <a:ext cx="238" cy="172"/>
            </a:xfrm>
            <a:prstGeom prst="line">
              <a:avLst/>
            </a:prstGeom>
            <a:noFill/>
            <a:ln w="9525">
              <a:solidFill>
                <a:schemeClr val="tx1"/>
              </a:solidFill>
              <a:round/>
              <a:headEnd/>
              <a:tailEnd/>
            </a:ln>
          </p:spPr>
          <p:txBody>
            <a:bodyPr/>
            <a:lstStyle/>
            <a:p>
              <a:endParaRPr lang="zh-CN" altLang="en-US"/>
            </a:p>
          </p:txBody>
        </p:sp>
      </p:grpSp>
      <p:grpSp>
        <p:nvGrpSpPr>
          <p:cNvPr id="52" name="Group 151"/>
          <p:cNvGrpSpPr>
            <a:grpSpLocks/>
          </p:cNvGrpSpPr>
          <p:nvPr/>
        </p:nvGrpSpPr>
        <p:grpSpPr bwMode="auto">
          <a:xfrm>
            <a:off x="2379663" y="1896070"/>
            <a:ext cx="954087" cy="1027112"/>
            <a:chOff x="877" y="1008"/>
            <a:chExt cx="2747" cy="2591"/>
          </a:xfrm>
        </p:grpSpPr>
        <p:pic>
          <p:nvPicPr>
            <p:cNvPr id="53" name="Picture 152" descr="antenna_stylized"/>
            <p:cNvPicPr>
              <a:picLocks noChangeAspect="1" noChangeArrowheads="1"/>
            </p:cNvPicPr>
            <p:nvPr/>
          </p:nvPicPr>
          <p:blipFill>
            <a:blip r:embed="rId5" cstate="print"/>
            <a:srcRect/>
            <a:stretch>
              <a:fillRect/>
            </a:stretch>
          </p:blipFill>
          <p:spPr bwMode="auto">
            <a:xfrm>
              <a:off x="877" y="1008"/>
              <a:ext cx="2725" cy="1421"/>
            </a:xfrm>
            <a:prstGeom prst="rect">
              <a:avLst/>
            </a:prstGeom>
            <a:noFill/>
            <a:ln w="9525">
              <a:noFill/>
              <a:miter lim="800000"/>
              <a:headEnd/>
              <a:tailEnd/>
            </a:ln>
          </p:spPr>
        </p:pic>
        <p:pic>
          <p:nvPicPr>
            <p:cNvPr id="54" name="Picture 153" descr="laptop_keyboard"/>
            <p:cNvPicPr>
              <a:picLocks noChangeAspect="1" noChangeArrowheads="1"/>
            </p:cNvPicPr>
            <p:nvPr/>
          </p:nvPicPr>
          <p:blipFill>
            <a:blip r:embed="rId6" cstate="print"/>
            <a:srcRect/>
            <a:stretch>
              <a:fillRect/>
            </a:stretch>
          </p:blipFill>
          <p:spPr bwMode="auto">
            <a:xfrm rot="109064" flipH="1">
              <a:off x="1009" y="2586"/>
              <a:ext cx="2245" cy="1013"/>
            </a:xfrm>
            <a:prstGeom prst="rect">
              <a:avLst/>
            </a:prstGeom>
            <a:noFill/>
            <a:ln w="9525">
              <a:noFill/>
              <a:miter lim="800000"/>
              <a:headEnd/>
              <a:tailEnd/>
            </a:ln>
          </p:spPr>
        </p:pic>
        <p:sp>
          <p:nvSpPr>
            <p:cNvPr id="55"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6" name="Picture 155" descr="screen"/>
            <p:cNvPicPr>
              <a:picLocks noChangeAspect="1" noChangeArrowheads="1"/>
            </p:cNvPicPr>
            <p:nvPr/>
          </p:nvPicPr>
          <p:blipFill>
            <a:blip r:embed="rId7" cstate="print"/>
            <a:srcRect/>
            <a:stretch>
              <a:fillRect/>
            </a:stretch>
          </p:blipFill>
          <p:spPr bwMode="auto">
            <a:xfrm>
              <a:off x="1842" y="1637"/>
              <a:ext cx="1642" cy="1203"/>
            </a:xfrm>
            <a:prstGeom prst="rect">
              <a:avLst/>
            </a:prstGeom>
            <a:noFill/>
            <a:ln w="9525">
              <a:noFill/>
              <a:miter lim="800000"/>
              <a:headEnd/>
              <a:tailEnd/>
            </a:ln>
          </p:spPr>
        </p:pic>
        <p:sp>
          <p:nvSpPr>
            <p:cNvPr id="57"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58"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59"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0"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1"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2"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3" name="Group 162"/>
            <p:cNvGrpSpPr>
              <a:grpSpLocks/>
            </p:cNvGrpSpPr>
            <p:nvPr/>
          </p:nvGrpSpPr>
          <p:grpSpPr bwMode="auto">
            <a:xfrm>
              <a:off x="1709" y="3008"/>
              <a:ext cx="507" cy="234"/>
              <a:chOff x="1740" y="2642"/>
              <a:chExt cx="752" cy="327"/>
            </a:xfrm>
          </p:grpSpPr>
          <p:sp>
            <p:nvSpPr>
              <p:cNvPr id="70"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71"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72"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73"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74"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75"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4"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5"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6"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7"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8"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9"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76" name="Group 175"/>
          <p:cNvGrpSpPr>
            <a:grpSpLocks/>
          </p:cNvGrpSpPr>
          <p:nvPr/>
        </p:nvGrpSpPr>
        <p:grpSpPr bwMode="auto">
          <a:xfrm>
            <a:off x="3149600" y="2361207"/>
            <a:ext cx="1123950" cy="862013"/>
            <a:chOff x="-44" y="1473"/>
            <a:chExt cx="981" cy="1105"/>
          </a:xfrm>
        </p:grpSpPr>
        <p:pic>
          <p:nvPicPr>
            <p:cNvPr id="77" name="Picture 176" descr="desktop_computer_stylized_medium"/>
            <p:cNvPicPr>
              <a:picLocks noChangeAspect="1" noChangeArrowheads="1"/>
            </p:cNvPicPr>
            <p:nvPr/>
          </p:nvPicPr>
          <p:blipFill>
            <a:blip r:embed="rId8" cstate="print"/>
            <a:srcRect/>
            <a:stretch>
              <a:fillRect/>
            </a:stretch>
          </p:blipFill>
          <p:spPr bwMode="auto">
            <a:xfrm flipH="1">
              <a:off x="-44" y="1473"/>
              <a:ext cx="981" cy="1105"/>
            </a:xfrm>
            <a:prstGeom prst="rect">
              <a:avLst/>
            </a:prstGeom>
            <a:noFill/>
            <a:ln w="9525">
              <a:noFill/>
              <a:miter lim="800000"/>
              <a:headEnd/>
              <a:tailEnd/>
            </a:ln>
          </p:spPr>
        </p:pic>
        <p:sp>
          <p:nvSpPr>
            <p:cNvPr id="78"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9" name="Group 178"/>
          <p:cNvGrpSpPr>
            <a:grpSpLocks/>
          </p:cNvGrpSpPr>
          <p:nvPr/>
        </p:nvGrpSpPr>
        <p:grpSpPr bwMode="auto">
          <a:xfrm>
            <a:off x="3090863" y="4167782"/>
            <a:ext cx="849312" cy="712788"/>
            <a:chOff x="-44" y="1473"/>
            <a:chExt cx="981" cy="1105"/>
          </a:xfrm>
        </p:grpSpPr>
        <p:pic>
          <p:nvPicPr>
            <p:cNvPr id="80" name="Picture 179" descr="desktop_computer_stylized_medium"/>
            <p:cNvPicPr>
              <a:picLocks noChangeAspect="1" noChangeArrowheads="1"/>
            </p:cNvPicPr>
            <p:nvPr/>
          </p:nvPicPr>
          <p:blipFill>
            <a:blip r:embed="rId8" cstate="print"/>
            <a:srcRect/>
            <a:stretch>
              <a:fillRect/>
            </a:stretch>
          </p:blipFill>
          <p:spPr bwMode="auto">
            <a:xfrm flipH="1">
              <a:off x="-44" y="1473"/>
              <a:ext cx="981" cy="1105"/>
            </a:xfrm>
            <a:prstGeom prst="rect">
              <a:avLst/>
            </a:prstGeom>
            <a:noFill/>
            <a:ln w="9525">
              <a:noFill/>
              <a:miter lim="800000"/>
              <a:headEnd/>
              <a:tailEnd/>
            </a:ln>
          </p:spPr>
        </p:pic>
        <p:sp>
          <p:nvSpPr>
            <p:cNvPr id="81"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2" name="Group 98"/>
          <p:cNvGrpSpPr>
            <a:grpSpLocks/>
          </p:cNvGrpSpPr>
          <p:nvPr/>
        </p:nvGrpSpPr>
        <p:grpSpPr bwMode="auto">
          <a:xfrm>
            <a:off x="4486275" y="2037357"/>
            <a:ext cx="958850" cy="1276350"/>
            <a:chOff x="5806938" y="3011924"/>
            <a:chExt cx="347997" cy="396620"/>
          </a:xfrm>
        </p:grpSpPr>
        <p:pic>
          <p:nvPicPr>
            <p:cNvPr id="83" name="Picture 101" descr="fridge2.png"/>
            <p:cNvPicPr>
              <a:picLocks noChangeAspect="1"/>
            </p:cNvPicPr>
            <p:nvPr/>
          </p:nvPicPr>
          <p:blipFill>
            <a:blip r:embed="rId9" cstate="print"/>
            <a:srcRect/>
            <a:stretch>
              <a:fillRect/>
            </a:stretch>
          </p:blipFill>
          <p:spPr bwMode="auto">
            <a:xfrm>
              <a:off x="5906702" y="3071517"/>
              <a:ext cx="189578" cy="337027"/>
            </a:xfrm>
            <a:prstGeom prst="rect">
              <a:avLst/>
            </a:prstGeom>
            <a:noFill/>
            <a:ln w="9525">
              <a:noFill/>
              <a:miter lim="800000"/>
              <a:headEnd/>
              <a:tailEnd/>
            </a:ln>
          </p:spPr>
        </p:pic>
        <p:pic>
          <p:nvPicPr>
            <p:cNvPr id="84" name="Picture 1115" descr="antenna_stylized"/>
            <p:cNvPicPr>
              <a:picLocks noChangeAspect="1" noChangeArrowheads="1"/>
            </p:cNvPicPr>
            <p:nvPr/>
          </p:nvPicPr>
          <p:blipFill>
            <a:blip r:embed="rId10" cstate="print"/>
            <a:srcRect/>
            <a:stretch>
              <a:fillRect/>
            </a:stretch>
          </p:blipFill>
          <p:spPr bwMode="auto">
            <a:xfrm>
              <a:off x="5806938" y="3011924"/>
              <a:ext cx="347997" cy="167557"/>
            </a:xfrm>
            <a:prstGeom prst="rect">
              <a:avLst/>
            </a:prstGeom>
            <a:noFill/>
            <a:ln w="9525">
              <a:noFill/>
              <a:miter lim="800000"/>
              <a:headEnd/>
              <a:tailEnd/>
            </a:ln>
          </p:spPr>
        </p:pic>
      </p:grpSp>
      <p:grpSp>
        <p:nvGrpSpPr>
          <p:cNvPr id="85" name="Group 347"/>
          <p:cNvGrpSpPr>
            <a:grpSpLocks/>
          </p:cNvGrpSpPr>
          <p:nvPr/>
        </p:nvGrpSpPr>
        <p:grpSpPr bwMode="auto">
          <a:xfrm>
            <a:off x="3236913" y="3516907"/>
            <a:ext cx="1114425" cy="541338"/>
            <a:chOff x="1871277" y="1576300"/>
            <a:chExt cx="1128371" cy="437861"/>
          </a:xfrm>
        </p:grpSpPr>
        <p:sp>
          <p:nvSpPr>
            <p:cNvPr id="86"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7"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8"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1"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2"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3" name="Straight Connector 94"/>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4"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dissolv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par>
                                <p:cTn id="38" presetID="9"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dissolv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3" grpId="0"/>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3</a:t>
            </a:r>
            <a:r>
              <a:rPr lang="zh-CN" altLang="en-US" dirty="0"/>
              <a:t>：企业网接入</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19</a:t>
            </a:fld>
            <a:endParaRPr lang="zh-CN" altLang="en-US"/>
          </a:p>
        </p:txBody>
      </p:sp>
      <p:sp>
        <p:nvSpPr>
          <p:cNvPr id="5" name="Content Placeholder 52"/>
          <p:cNvSpPr>
            <a:spLocks noGrp="1"/>
          </p:cNvSpPr>
          <p:nvPr>
            <p:ph idx="4294967295"/>
          </p:nvPr>
        </p:nvSpPr>
        <p:spPr>
          <a:xfrm>
            <a:off x="455613" y="5326906"/>
            <a:ext cx="8043862" cy="1414462"/>
          </a:xfrm>
        </p:spPr>
        <p:txBody>
          <a:bodyPr/>
          <a:lstStyle/>
          <a:p>
            <a:pPr marL="287338" indent="-287338" eaLnBrk="1" hangingPunct="1"/>
            <a:r>
              <a:rPr lang="zh-CN" altLang="en-US" sz="2400" dirty="0">
                <a:latin typeface="+mn-ea"/>
              </a:rPr>
              <a:t>用于大学、公司、数据中心等</a:t>
            </a:r>
            <a:endParaRPr lang="en-US" altLang="zh-CN" sz="2400" dirty="0">
              <a:latin typeface="+mn-ea"/>
            </a:endParaRPr>
          </a:p>
          <a:p>
            <a:pPr marL="287338" lvl="1" indent="-287338">
              <a:buFont typeface="Wingdings" pitchFamily="2" charset="2"/>
              <a:buChar char="§"/>
            </a:pPr>
            <a:r>
              <a:rPr lang="en-US" altLang="zh-CN" sz="2400" dirty="0">
                <a:latin typeface="+mn-ea"/>
              </a:rPr>
              <a:t>10 Mbps</a:t>
            </a:r>
            <a:r>
              <a:rPr lang="zh-CN" altLang="en-US" sz="2400" dirty="0">
                <a:latin typeface="+mn-ea"/>
              </a:rPr>
              <a:t>、</a:t>
            </a:r>
            <a:r>
              <a:rPr lang="en-US" altLang="zh-CN" sz="2400" dirty="0">
                <a:latin typeface="+mn-ea"/>
              </a:rPr>
              <a:t>100Mbps</a:t>
            </a:r>
            <a:r>
              <a:rPr lang="zh-CN" altLang="en-US" sz="2400" dirty="0">
                <a:latin typeface="+mn-ea"/>
              </a:rPr>
              <a:t>、</a:t>
            </a:r>
            <a:r>
              <a:rPr lang="en-US" altLang="zh-CN" sz="2400" dirty="0">
                <a:latin typeface="+mn-ea"/>
              </a:rPr>
              <a:t>1Gbps</a:t>
            </a:r>
            <a:r>
              <a:rPr lang="zh-CN" altLang="en-US" sz="2400" dirty="0">
                <a:latin typeface="+mn-ea"/>
              </a:rPr>
              <a:t>、</a:t>
            </a:r>
            <a:r>
              <a:rPr lang="en-US" altLang="zh-CN" sz="2400" dirty="0">
                <a:latin typeface="+mn-ea"/>
              </a:rPr>
              <a:t>10Gbps </a:t>
            </a:r>
            <a:r>
              <a:rPr lang="zh-CN" altLang="en-US" sz="2400" dirty="0">
                <a:latin typeface="+mn-ea"/>
              </a:rPr>
              <a:t>传输速率</a:t>
            </a:r>
            <a:endParaRPr lang="en-US" altLang="zh-CN" sz="2400" dirty="0">
              <a:latin typeface="+mn-ea"/>
            </a:endParaRPr>
          </a:p>
          <a:p>
            <a:pPr marL="287338" lvl="1" indent="-287338" eaLnBrk="1" hangingPunct="1">
              <a:buFont typeface="Wingdings" pitchFamily="2" charset="2"/>
              <a:buChar char="§"/>
            </a:pPr>
            <a:r>
              <a:rPr lang="zh-CN" altLang="en-US" sz="2400" dirty="0">
                <a:latin typeface="+mn-ea"/>
              </a:rPr>
              <a:t>终端系统通常由以太网交换机连接</a:t>
            </a:r>
            <a:endParaRPr lang="en-US" altLang="zh-CN" sz="2400" dirty="0">
              <a:latin typeface="+mn-ea"/>
            </a:endParaRPr>
          </a:p>
          <a:p>
            <a:pPr marL="287338" indent="-287338" eaLnBrk="1" hangingPunct="1"/>
            <a:endParaRPr lang="en-US" altLang="zh-CN" sz="2400" dirty="0">
              <a:latin typeface="+mn-ea"/>
            </a:endParaRPr>
          </a:p>
        </p:txBody>
      </p:sp>
      <p:sp>
        <p:nvSpPr>
          <p:cNvPr id="6" name="Line 2"/>
          <p:cNvSpPr>
            <a:spLocks noChangeShapeType="1"/>
          </p:cNvSpPr>
          <p:nvPr/>
        </p:nvSpPr>
        <p:spPr bwMode="auto">
          <a:xfrm>
            <a:off x="2217738" y="3729881"/>
            <a:ext cx="0" cy="468312"/>
          </a:xfrm>
          <a:prstGeom prst="line">
            <a:avLst/>
          </a:prstGeom>
          <a:noFill/>
          <a:ln w="9525">
            <a:solidFill>
              <a:schemeClr val="tx1"/>
            </a:solidFill>
            <a:round/>
            <a:headEnd/>
            <a:tailEnd/>
          </a:ln>
        </p:spPr>
        <p:txBody>
          <a:bodyPr/>
          <a:lstStyle/>
          <a:p>
            <a:endParaRPr lang="zh-CN" altLang="en-US"/>
          </a:p>
        </p:txBody>
      </p:sp>
      <p:sp>
        <p:nvSpPr>
          <p:cNvPr id="7" name="Line 3"/>
          <p:cNvSpPr>
            <a:spLocks noChangeShapeType="1"/>
          </p:cNvSpPr>
          <p:nvPr/>
        </p:nvSpPr>
        <p:spPr bwMode="auto">
          <a:xfrm>
            <a:off x="2636838" y="3737818"/>
            <a:ext cx="0" cy="558800"/>
          </a:xfrm>
          <a:prstGeom prst="line">
            <a:avLst/>
          </a:prstGeom>
          <a:noFill/>
          <a:ln w="9525">
            <a:solidFill>
              <a:schemeClr val="tx1"/>
            </a:solidFill>
            <a:round/>
            <a:headEnd/>
            <a:tailEnd/>
          </a:ln>
        </p:spPr>
        <p:txBody>
          <a:bodyPr/>
          <a:lstStyle/>
          <a:p>
            <a:endParaRPr lang="zh-CN" altLang="en-US"/>
          </a:p>
        </p:txBody>
      </p:sp>
      <p:sp>
        <p:nvSpPr>
          <p:cNvPr id="8" name="Line 4"/>
          <p:cNvSpPr>
            <a:spLocks noChangeShapeType="1"/>
          </p:cNvSpPr>
          <p:nvPr/>
        </p:nvSpPr>
        <p:spPr bwMode="auto">
          <a:xfrm flipH="1">
            <a:off x="1614488" y="3710831"/>
            <a:ext cx="696912" cy="0"/>
          </a:xfrm>
          <a:prstGeom prst="line">
            <a:avLst/>
          </a:prstGeom>
          <a:noFill/>
          <a:ln w="9525">
            <a:solidFill>
              <a:schemeClr val="tx1"/>
            </a:solidFill>
            <a:round/>
            <a:headEnd/>
            <a:tailEnd/>
          </a:ln>
        </p:spPr>
        <p:txBody>
          <a:bodyPr/>
          <a:lstStyle/>
          <a:p>
            <a:endParaRPr lang="zh-CN" altLang="en-US"/>
          </a:p>
        </p:txBody>
      </p:sp>
      <p:grpSp>
        <p:nvGrpSpPr>
          <p:cNvPr id="9" name="Group 51"/>
          <p:cNvGrpSpPr>
            <a:grpSpLocks/>
          </p:cNvGrpSpPr>
          <p:nvPr/>
        </p:nvGrpSpPr>
        <p:grpSpPr bwMode="auto">
          <a:xfrm>
            <a:off x="2016125" y="3417143"/>
            <a:ext cx="1052513" cy="355600"/>
            <a:chOff x="4410" y="1365"/>
            <a:chExt cx="663" cy="224"/>
          </a:xfrm>
        </p:grpSpPr>
        <p:sp>
          <p:nvSpPr>
            <p:cNvPr id="1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5" name="Line 59"/>
          <p:cNvSpPr>
            <a:spLocks noChangeShapeType="1"/>
          </p:cNvSpPr>
          <p:nvPr/>
        </p:nvSpPr>
        <p:spPr bwMode="auto">
          <a:xfrm flipH="1">
            <a:off x="1108075" y="3490168"/>
            <a:ext cx="1062038" cy="0"/>
          </a:xfrm>
          <a:prstGeom prst="line">
            <a:avLst/>
          </a:prstGeom>
          <a:noFill/>
          <a:ln w="9525">
            <a:solidFill>
              <a:schemeClr val="tx1"/>
            </a:solidFill>
            <a:round/>
            <a:headEnd/>
            <a:tailEnd/>
          </a:ln>
        </p:spPr>
        <p:txBody>
          <a:bodyPr/>
          <a:lstStyle/>
          <a:p>
            <a:endParaRPr lang="zh-CN" altLang="en-US"/>
          </a:p>
        </p:txBody>
      </p:sp>
      <p:sp>
        <p:nvSpPr>
          <p:cNvPr id="16" name="Line 61"/>
          <p:cNvSpPr>
            <a:spLocks noChangeShapeType="1"/>
          </p:cNvSpPr>
          <p:nvPr/>
        </p:nvSpPr>
        <p:spPr bwMode="auto">
          <a:xfrm flipV="1">
            <a:off x="2389188" y="2872631"/>
            <a:ext cx="0" cy="536575"/>
          </a:xfrm>
          <a:prstGeom prst="line">
            <a:avLst/>
          </a:prstGeom>
          <a:noFill/>
          <a:ln w="9525">
            <a:solidFill>
              <a:schemeClr val="tx1"/>
            </a:solidFill>
            <a:round/>
            <a:headEnd/>
            <a:tailEnd/>
          </a:ln>
        </p:spPr>
        <p:txBody>
          <a:bodyPr/>
          <a:lstStyle/>
          <a:p>
            <a:endParaRPr lang="zh-CN" altLang="en-US"/>
          </a:p>
        </p:txBody>
      </p:sp>
      <p:grpSp>
        <p:nvGrpSpPr>
          <p:cNvPr id="17" name="Group 62"/>
          <p:cNvGrpSpPr>
            <a:grpSpLocks/>
          </p:cNvGrpSpPr>
          <p:nvPr/>
        </p:nvGrpSpPr>
        <p:grpSpPr bwMode="auto">
          <a:xfrm>
            <a:off x="2089150" y="2420193"/>
            <a:ext cx="873125" cy="627063"/>
            <a:chOff x="2967" y="478"/>
            <a:chExt cx="788" cy="625"/>
          </a:xfrm>
        </p:grpSpPr>
        <p:pic>
          <p:nvPicPr>
            <p:cNvPr id="18" name="Picture 63"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19" name="Picture 64"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grpSp>
        <p:nvGrpSpPr>
          <p:cNvPr id="20" name="Group 65"/>
          <p:cNvGrpSpPr>
            <a:grpSpLocks/>
          </p:cNvGrpSpPr>
          <p:nvPr/>
        </p:nvGrpSpPr>
        <p:grpSpPr bwMode="auto">
          <a:xfrm>
            <a:off x="2746375" y="1775668"/>
            <a:ext cx="622300" cy="706438"/>
            <a:chOff x="877" y="1008"/>
            <a:chExt cx="2747" cy="2591"/>
          </a:xfrm>
        </p:grpSpPr>
        <p:pic>
          <p:nvPicPr>
            <p:cNvPr id="21" name="Picture 66" descr="antenna_stylized"/>
            <p:cNvPicPr>
              <a:picLocks noChangeAspect="1" noChangeArrowheads="1"/>
            </p:cNvPicPr>
            <p:nvPr/>
          </p:nvPicPr>
          <p:blipFill>
            <a:blip r:embed="rId4" cstate="print"/>
            <a:srcRect/>
            <a:stretch>
              <a:fillRect/>
            </a:stretch>
          </p:blipFill>
          <p:spPr bwMode="auto">
            <a:xfrm>
              <a:off x="877" y="1008"/>
              <a:ext cx="2725" cy="1421"/>
            </a:xfrm>
            <a:prstGeom prst="rect">
              <a:avLst/>
            </a:prstGeom>
            <a:noFill/>
            <a:ln w="9525">
              <a:noFill/>
              <a:miter lim="800000"/>
              <a:headEnd/>
              <a:tailEnd/>
            </a:ln>
          </p:spPr>
        </p:pic>
        <p:pic>
          <p:nvPicPr>
            <p:cNvPr id="22" name="Picture 67" descr="laptop_keyboard"/>
            <p:cNvPicPr>
              <a:picLocks noChangeAspect="1" noChangeArrowheads="1"/>
            </p:cNvPicPr>
            <p:nvPr/>
          </p:nvPicPr>
          <p:blipFill>
            <a:blip r:embed="rId5" cstate="print"/>
            <a:srcRect/>
            <a:stretch>
              <a:fillRect/>
            </a:stretch>
          </p:blipFill>
          <p:spPr bwMode="auto">
            <a:xfrm rot="109064" flipH="1">
              <a:off x="1009" y="2586"/>
              <a:ext cx="2245" cy="1013"/>
            </a:xfrm>
            <a:prstGeom prst="rect">
              <a:avLst/>
            </a:prstGeom>
            <a:noFill/>
            <a:ln w="9525">
              <a:noFill/>
              <a:miter lim="800000"/>
              <a:headEnd/>
              <a:tailEnd/>
            </a:ln>
          </p:spPr>
        </p:pic>
        <p:sp>
          <p:nvSpPr>
            <p:cNvPr id="23"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 name="Picture 69" descr="screen"/>
            <p:cNvPicPr>
              <a:picLocks noChangeAspect="1" noChangeArrowheads="1"/>
            </p:cNvPicPr>
            <p:nvPr/>
          </p:nvPicPr>
          <p:blipFill>
            <a:blip r:embed="rId6" cstate="print"/>
            <a:srcRect/>
            <a:stretch>
              <a:fillRect/>
            </a:stretch>
          </p:blipFill>
          <p:spPr bwMode="auto">
            <a:xfrm>
              <a:off x="1842" y="1637"/>
              <a:ext cx="1642" cy="1203"/>
            </a:xfrm>
            <a:prstGeom prst="rect">
              <a:avLst/>
            </a:prstGeom>
            <a:noFill/>
            <a:ln w="9525">
              <a:noFill/>
              <a:miter lim="800000"/>
              <a:headEnd/>
              <a:tailEnd/>
            </a:ln>
          </p:spPr>
        </p:pic>
        <p:sp>
          <p:nvSpPr>
            <p:cNvPr id="25"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26"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27"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8"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29"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0"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31" name="Group 76"/>
            <p:cNvGrpSpPr>
              <a:grpSpLocks/>
            </p:cNvGrpSpPr>
            <p:nvPr/>
          </p:nvGrpSpPr>
          <p:grpSpPr bwMode="auto">
            <a:xfrm>
              <a:off x="1709" y="3008"/>
              <a:ext cx="507" cy="234"/>
              <a:chOff x="1740" y="2642"/>
              <a:chExt cx="752" cy="327"/>
            </a:xfrm>
          </p:grpSpPr>
          <p:sp>
            <p:nvSpPr>
              <p:cNvPr id="38"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9"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0"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1"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2"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32"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33"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4"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35"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36"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7"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44" name="Group 89"/>
          <p:cNvGrpSpPr>
            <a:grpSpLocks/>
          </p:cNvGrpSpPr>
          <p:nvPr/>
        </p:nvGrpSpPr>
        <p:grpSpPr bwMode="auto">
          <a:xfrm>
            <a:off x="1216025" y="2055068"/>
            <a:ext cx="566738" cy="625475"/>
            <a:chOff x="877" y="1008"/>
            <a:chExt cx="2747" cy="2591"/>
          </a:xfrm>
        </p:grpSpPr>
        <p:pic>
          <p:nvPicPr>
            <p:cNvPr id="45" name="Picture 90" descr="antenna_stylized"/>
            <p:cNvPicPr>
              <a:picLocks noChangeAspect="1" noChangeArrowheads="1"/>
            </p:cNvPicPr>
            <p:nvPr/>
          </p:nvPicPr>
          <p:blipFill>
            <a:blip r:embed="rId7" cstate="print"/>
            <a:srcRect/>
            <a:stretch>
              <a:fillRect/>
            </a:stretch>
          </p:blipFill>
          <p:spPr bwMode="auto">
            <a:xfrm>
              <a:off x="877" y="1008"/>
              <a:ext cx="2725" cy="1421"/>
            </a:xfrm>
            <a:prstGeom prst="rect">
              <a:avLst/>
            </a:prstGeom>
            <a:noFill/>
            <a:ln w="9525">
              <a:noFill/>
              <a:miter lim="800000"/>
              <a:headEnd/>
              <a:tailEnd/>
            </a:ln>
          </p:spPr>
        </p:pic>
        <p:pic>
          <p:nvPicPr>
            <p:cNvPr id="46" name="Picture 91" descr="laptop_keyboard"/>
            <p:cNvPicPr>
              <a:picLocks noChangeAspect="1" noChangeArrowheads="1"/>
            </p:cNvPicPr>
            <p:nvPr/>
          </p:nvPicPr>
          <p:blipFill>
            <a:blip r:embed="rId8" cstate="print"/>
            <a:srcRect/>
            <a:stretch>
              <a:fillRect/>
            </a:stretch>
          </p:blipFill>
          <p:spPr bwMode="auto">
            <a:xfrm rot="109064" flipH="1">
              <a:off x="1009" y="2586"/>
              <a:ext cx="2245" cy="1013"/>
            </a:xfrm>
            <a:prstGeom prst="rect">
              <a:avLst/>
            </a:prstGeom>
            <a:noFill/>
            <a:ln w="9525">
              <a:noFill/>
              <a:miter lim="800000"/>
              <a:headEnd/>
              <a:tailEnd/>
            </a:ln>
          </p:spPr>
        </p:pic>
        <p:sp>
          <p:nvSpPr>
            <p:cNvPr id="47"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8" name="Picture 93" descr="screen"/>
            <p:cNvPicPr>
              <a:picLocks noChangeAspect="1" noChangeArrowheads="1"/>
            </p:cNvPicPr>
            <p:nvPr/>
          </p:nvPicPr>
          <p:blipFill>
            <a:blip r:embed="rId9" cstate="print"/>
            <a:srcRect/>
            <a:stretch>
              <a:fillRect/>
            </a:stretch>
          </p:blipFill>
          <p:spPr bwMode="auto">
            <a:xfrm>
              <a:off x="1842" y="1637"/>
              <a:ext cx="1642" cy="1203"/>
            </a:xfrm>
            <a:prstGeom prst="rect">
              <a:avLst/>
            </a:prstGeom>
            <a:noFill/>
            <a:ln w="9525">
              <a:noFill/>
              <a:miter lim="800000"/>
              <a:headEnd/>
              <a:tailEnd/>
            </a:ln>
          </p:spPr>
        </p:pic>
        <p:sp>
          <p:nvSpPr>
            <p:cNvPr id="49"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50"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51"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52"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53"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54"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55" name="Group 100"/>
            <p:cNvGrpSpPr>
              <a:grpSpLocks/>
            </p:cNvGrpSpPr>
            <p:nvPr/>
          </p:nvGrpSpPr>
          <p:grpSpPr bwMode="auto">
            <a:xfrm>
              <a:off x="1709" y="3008"/>
              <a:ext cx="507" cy="234"/>
              <a:chOff x="1740" y="2642"/>
              <a:chExt cx="752" cy="327"/>
            </a:xfrm>
          </p:grpSpPr>
          <p:sp>
            <p:nvSpPr>
              <p:cNvPr id="62"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3"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4"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5"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6"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7"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56"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57"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58"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59"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0"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1"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68" name="Group 113"/>
          <p:cNvGrpSpPr>
            <a:grpSpLocks/>
          </p:cNvGrpSpPr>
          <p:nvPr/>
        </p:nvGrpSpPr>
        <p:grpSpPr bwMode="auto">
          <a:xfrm>
            <a:off x="1963738" y="1747093"/>
            <a:ext cx="635000" cy="615950"/>
            <a:chOff x="877" y="1008"/>
            <a:chExt cx="2747" cy="2591"/>
          </a:xfrm>
        </p:grpSpPr>
        <p:pic>
          <p:nvPicPr>
            <p:cNvPr id="69" name="Picture 114" descr="antenna_stylized"/>
            <p:cNvPicPr>
              <a:picLocks noChangeAspect="1" noChangeArrowheads="1"/>
            </p:cNvPicPr>
            <p:nvPr/>
          </p:nvPicPr>
          <p:blipFill>
            <a:blip r:embed="rId10" cstate="print"/>
            <a:srcRect/>
            <a:stretch>
              <a:fillRect/>
            </a:stretch>
          </p:blipFill>
          <p:spPr bwMode="auto">
            <a:xfrm>
              <a:off x="877" y="1008"/>
              <a:ext cx="2725" cy="1421"/>
            </a:xfrm>
            <a:prstGeom prst="rect">
              <a:avLst/>
            </a:prstGeom>
            <a:noFill/>
            <a:ln w="9525">
              <a:noFill/>
              <a:miter lim="800000"/>
              <a:headEnd/>
              <a:tailEnd/>
            </a:ln>
          </p:spPr>
        </p:pic>
        <p:pic>
          <p:nvPicPr>
            <p:cNvPr id="70" name="Picture 115" descr="laptop_keyboard"/>
            <p:cNvPicPr>
              <a:picLocks noChangeAspect="1" noChangeArrowheads="1"/>
            </p:cNvPicPr>
            <p:nvPr/>
          </p:nvPicPr>
          <p:blipFill>
            <a:blip r:embed="rId11" cstate="print"/>
            <a:srcRect/>
            <a:stretch>
              <a:fillRect/>
            </a:stretch>
          </p:blipFill>
          <p:spPr bwMode="auto">
            <a:xfrm rot="109064" flipH="1">
              <a:off x="1009" y="2586"/>
              <a:ext cx="2245" cy="1013"/>
            </a:xfrm>
            <a:prstGeom prst="rect">
              <a:avLst/>
            </a:prstGeom>
            <a:noFill/>
            <a:ln w="9525">
              <a:noFill/>
              <a:miter lim="800000"/>
              <a:headEnd/>
              <a:tailEnd/>
            </a:ln>
          </p:spPr>
        </p:pic>
        <p:sp>
          <p:nvSpPr>
            <p:cNvPr id="71"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17" descr="screen"/>
            <p:cNvPicPr>
              <a:picLocks noChangeAspect="1" noChangeArrowheads="1"/>
            </p:cNvPicPr>
            <p:nvPr/>
          </p:nvPicPr>
          <p:blipFill>
            <a:blip r:embed="rId12" cstate="print"/>
            <a:srcRect/>
            <a:stretch>
              <a:fillRect/>
            </a:stretch>
          </p:blipFill>
          <p:spPr bwMode="auto">
            <a:xfrm>
              <a:off x="1842" y="1637"/>
              <a:ext cx="1642" cy="1203"/>
            </a:xfrm>
            <a:prstGeom prst="rect">
              <a:avLst/>
            </a:prstGeom>
            <a:noFill/>
            <a:ln w="9525">
              <a:noFill/>
              <a:miter lim="800000"/>
              <a:headEnd/>
              <a:tailEnd/>
            </a:ln>
          </p:spPr>
        </p:pic>
        <p:sp>
          <p:nvSpPr>
            <p:cNvPr id="73"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24"/>
            <p:cNvGrpSpPr>
              <a:grpSpLocks/>
            </p:cNvGrpSpPr>
            <p:nvPr/>
          </p:nvGrpSpPr>
          <p:grpSpPr bwMode="auto">
            <a:xfrm>
              <a:off x="1709" y="3008"/>
              <a:ext cx="507" cy="234"/>
              <a:chOff x="1740" y="2642"/>
              <a:chExt cx="752" cy="327"/>
            </a:xfrm>
          </p:grpSpPr>
          <p:sp>
            <p:nvSpPr>
              <p:cNvPr id="86"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87"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88"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89"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90"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91"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92" name="Group 296"/>
          <p:cNvGrpSpPr>
            <a:grpSpLocks/>
          </p:cNvGrpSpPr>
          <p:nvPr/>
        </p:nvGrpSpPr>
        <p:grpSpPr bwMode="auto">
          <a:xfrm>
            <a:off x="4429125" y="2394793"/>
            <a:ext cx="1166813" cy="479425"/>
            <a:chOff x="2356" y="1300"/>
            <a:chExt cx="555" cy="194"/>
          </a:xfrm>
        </p:grpSpPr>
        <p:sp>
          <p:nvSpPr>
            <p:cNvPr id="9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6" name="Group 300"/>
            <p:cNvGrpSpPr>
              <a:grpSpLocks/>
            </p:cNvGrpSpPr>
            <p:nvPr/>
          </p:nvGrpSpPr>
          <p:grpSpPr bwMode="auto">
            <a:xfrm>
              <a:off x="2468" y="1332"/>
              <a:ext cx="310" cy="60"/>
              <a:chOff x="2468" y="1332"/>
              <a:chExt cx="310" cy="60"/>
            </a:xfrm>
          </p:grpSpPr>
          <p:sp>
            <p:nvSpPr>
              <p:cNvPr id="99"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0"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97" name="Line 303"/>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98" name="Line 304"/>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sp>
        <p:nvSpPr>
          <p:cNvPr id="101" name="Line 305"/>
          <p:cNvSpPr>
            <a:spLocks noChangeShapeType="1"/>
          </p:cNvSpPr>
          <p:nvPr/>
        </p:nvSpPr>
        <p:spPr bwMode="auto">
          <a:xfrm flipV="1">
            <a:off x="2778125" y="2655143"/>
            <a:ext cx="1668463" cy="766763"/>
          </a:xfrm>
          <a:prstGeom prst="line">
            <a:avLst/>
          </a:prstGeom>
          <a:noFill/>
          <a:ln w="28575">
            <a:solidFill>
              <a:schemeClr val="tx1"/>
            </a:solidFill>
            <a:round/>
            <a:headEnd/>
            <a:tailEnd/>
          </a:ln>
        </p:spPr>
        <p:txBody>
          <a:bodyPr/>
          <a:lstStyle/>
          <a:p>
            <a:endParaRPr lang="zh-CN" altLang="en-US"/>
          </a:p>
        </p:txBody>
      </p:sp>
      <p:sp>
        <p:nvSpPr>
          <p:cNvPr id="102" name="Line 306"/>
          <p:cNvSpPr>
            <a:spLocks noChangeShapeType="1"/>
          </p:cNvSpPr>
          <p:nvPr/>
        </p:nvSpPr>
        <p:spPr bwMode="auto">
          <a:xfrm>
            <a:off x="4594225" y="3548906"/>
            <a:ext cx="0" cy="652462"/>
          </a:xfrm>
          <a:prstGeom prst="line">
            <a:avLst/>
          </a:prstGeom>
          <a:noFill/>
          <a:ln w="28575">
            <a:solidFill>
              <a:schemeClr val="tx1"/>
            </a:solidFill>
            <a:round/>
            <a:headEnd/>
            <a:tailEnd/>
          </a:ln>
        </p:spPr>
        <p:txBody>
          <a:bodyPr/>
          <a:lstStyle/>
          <a:p>
            <a:endParaRPr lang="zh-CN" altLang="en-US"/>
          </a:p>
        </p:txBody>
      </p:sp>
      <p:sp>
        <p:nvSpPr>
          <p:cNvPr id="103" name="Line 340"/>
          <p:cNvSpPr>
            <a:spLocks noChangeShapeType="1"/>
          </p:cNvSpPr>
          <p:nvPr/>
        </p:nvSpPr>
        <p:spPr bwMode="auto">
          <a:xfrm>
            <a:off x="4975225" y="3540968"/>
            <a:ext cx="0" cy="652463"/>
          </a:xfrm>
          <a:prstGeom prst="line">
            <a:avLst/>
          </a:prstGeom>
          <a:noFill/>
          <a:ln w="28575">
            <a:solidFill>
              <a:schemeClr val="tx1"/>
            </a:solidFill>
            <a:round/>
            <a:headEnd/>
            <a:tailEnd/>
          </a:ln>
        </p:spPr>
        <p:txBody>
          <a:bodyPr/>
          <a:lstStyle/>
          <a:p>
            <a:endParaRPr lang="zh-CN" altLang="en-US"/>
          </a:p>
        </p:txBody>
      </p:sp>
      <p:grpSp>
        <p:nvGrpSpPr>
          <p:cNvPr id="104" name="Group 230"/>
          <p:cNvGrpSpPr>
            <a:grpSpLocks/>
          </p:cNvGrpSpPr>
          <p:nvPr/>
        </p:nvGrpSpPr>
        <p:grpSpPr bwMode="auto">
          <a:xfrm>
            <a:off x="4432300" y="4160093"/>
            <a:ext cx="365125" cy="766763"/>
            <a:chOff x="4140" y="429"/>
            <a:chExt cx="1425" cy="2396"/>
          </a:xfrm>
        </p:grpSpPr>
        <p:sp>
          <p:nvSpPr>
            <p:cNvPr id="105"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06"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07"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08"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9"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0" name="Group 236"/>
            <p:cNvGrpSpPr>
              <a:grpSpLocks/>
            </p:cNvGrpSpPr>
            <p:nvPr/>
          </p:nvGrpSpPr>
          <p:grpSpPr bwMode="auto">
            <a:xfrm>
              <a:off x="4749" y="668"/>
              <a:ext cx="581" cy="145"/>
              <a:chOff x="614" y="2568"/>
              <a:chExt cx="725" cy="139"/>
            </a:xfrm>
          </p:grpSpPr>
          <p:sp>
            <p:nvSpPr>
              <p:cNvPr id="135" name="AutoShape 23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6"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1"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2" name="Group 240"/>
            <p:cNvGrpSpPr>
              <a:grpSpLocks/>
            </p:cNvGrpSpPr>
            <p:nvPr/>
          </p:nvGrpSpPr>
          <p:grpSpPr bwMode="auto">
            <a:xfrm>
              <a:off x="4747" y="994"/>
              <a:ext cx="581" cy="134"/>
              <a:chOff x="614" y="2568"/>
              <a:chExt cx="725" cy="139"/>
            </a:xfrm>
          </p:grpSpPr>
          <p:sp>
            <p:nvSpPr>
              <p:cNvPr id="133" name="AutoShape 24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4"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3"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14"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5" name="Group 245"/>
            <p:cNvGrpSpPr>
              <a:grpSpLocks/>
            </p:cNvGrpSpPr>
            <p:nvPr/>
          </p:nvGrpSpPr>
          <p:grpSpPr bwMode="auto">
            <a:xfrm>
              <a:off x="4735" y="1627"/>
              <a:ext cx="582" cy="151"/>
              <a:chOff x="614" y="2568"/>
              <a:chExt cx="725" cy="139"/>
            </a:xfrm>
          </p:grpSpPr>
          <p:sp>
            <p:nvSpPr>
              <p:cNvPr id="131" name="AutoShape 24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2"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6"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17" name="Group 249"/>
            <p:cNvGrpSpPr>
              <a:grpSpLocks/>
            </p:cNvGrpSpPr>
            <p:nvPr/>
          </p:nvGrpSpPr>
          <p:grpSpPr bwMode="auto">
            <a:xfrm>
              <a:off x="4739" y="1327"/>
              <a:ext cx="582" cy="139"/>
              <a:chOff x="614" y="2568"/>
              <a:chExt cx="725" cy="139"/>
            </a:xfrm>
          </p:grpSpPr>
          <p:sp>
            <p:nvSpPr>
              <p:cNvPr id="129" name="AutoShape 25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0"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8"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19"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0"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1" name="Oval 25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p>
          </p:txBody>
        </p:sp>
        <p:sp>
          <p:nvSpPr>
            <p:cNvPr id="122"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23"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24"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25" name="Oval 25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p>
          </p:txBody>
        </p:sp>
        <p:sp>
          <p:nvSpPr>
            <p:cNvPr id="126" name="Oval 26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27" name="Oval 26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p>
          </p:txBody>
        </p:sp>
        <p:sp>
          <p:nvSpPr>
            <p:cNvPr id="128"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137" name="Line 342"/>
          <p:cNvSpPr>
            <a:spLocks noChangeShapeType="1"/>
          </p:cNvSpPr>
          <p:nvPr/>
        </p:nvSpPr>
        <p:spPr bwMode="auto">
          <a:xfrm>
            <a:off x="3017838" y="3752106"/>
            <a:ext cx="503237" cy="331787"/>
          </a:xfrm>
          <a:prstGeom prst="line">
            <a:avLst/>
          </a:prstGeom>
          <a:noFill/>
          <a:ln w="9525">
            <a:solidFill>
              <a:srgbClr val="CC0000"/>
            </a:solidFill>
            <a:round/>
            <a:headEnd/>
            <a:tailEnd/>
          </a:ln>
        </p:spPr>
        <p:txBody>
          <a:bodyPr/>
          <a:lstStyle/>
          <a:p>
            <a:endParaRPr lang="zh-CN" altLang="en-US"/>
          </a:p>
        </p:txBody>
      </p:sp>
      <p:sp>
        <p:nvSpPr>
          <p:cNvPr id="138" name="Text Box 343"/>
          <p:cNvSpPr txBox="1">
            <a:spLocks noChangeArrowheads="1"/>
          </p:cNvSpPr>
          <p:nvPr/>
        </p:nvSpPr>
        <p:spPr bwMode="auto">
          <a:xfrm>
            <a:off x="3180546" y="4082306"/>
            <a:ext cx="954107" cy="615553"/>
          </a:xfrm>
          <a:prstGeom prst="rect">
            <a:avLst/>
          </a:prstGeom>
          <a:noFill/>
          <a:ln w="9525">
            <a:noFill/>
            <a:miter lim="800000"/>
            <a:headEnd/>
            <a:tailEnd/>
          </a:ln>
        </p:spPr>
        <p:txBody>
          <a:bodyPr wrap="none">
            <a:spAutoFit/>
          </a:bodyPr>
          <a:lstStyle/>
          <a:p>
            <a:pPr algn="ctr">
              <a:lnSpc>
                <a:spcPct val="85000"/>
              </a:lnSpc>
            </a:pPr>
            <a:r>
              <a:rPr lang="zh-CN" altLang="en-US" sz="2000" dirty="0"/>
              <a:t>以太网</a:t>
            </a:r>
            <a:br>
              <a:rPr lang="en-US" altLang="zh-CN" sz="2000" dirty="0"/>
            </a:br>
            <a:r>
              <a:rPr lang="zh-CN" altLang="en-US" sz="2000" dirty="0"/>
              <a:t>交换机</a:t>
            </a:r>
            <a:endParaRPr lang="en-US" altLang="zh-CN" sz="2000" dirty="0"/>
          </a:p>
        </p:txBody>
      </p:sp>
      <p:sp>
        <p:nvSpPr>
          <p:cNvPr id="139" name="Line 344"/>
          <p:cNvSpPr>
            <a:spLocks noChangeShapeType="1"/>
          </p:cNvSpPr>
          <p:nvPr/>
        </p:nvSpPr>
        <p:spPr bwMode="auto">
          <a:xfrm>
            <a:off x="5307013" y="4498231"/>
            <a:ext cx="525462" cy="0"/>
          </a:xfrm>
          <a:prstGeom prst="line">
            <a:avLst/>
          </a:prstGeom>
          <a:noFill/>
          <a:ln w="9525">
            <a:solidFill>
              <a:srgbClr val="CC0000"/>
            </a:solidFill>
            <a:round/>
            <a:headEnd/>
            <a:tailEnd/>
          </a:ln>
        </p:spPr>
        <p:txBody>
          <a:bodyPr/>
          <a:lstStyle/>
          <a:p>
            <a:endParaRPr lang="zh-CN" altLang="en-US"/>
          </a:p>
        </p:txBody>
      </p:sp>
      <p:sp>
        <p:nvSpPr>
          <p:cNvPr id="140" name="Text Box 345"/>
          <p:cNvSpPr txBox="1">
            <a:spLocks noChangeArrowheads="1"/>
          </p:cNvSpPr>
          <p:nvPr/>
        </p:nvSpPr>
        <p:spPr bwMode="auto">
          <a:xfrm>
            <a:off x="5964923" y="4096593"/>
            <a:ext cx="1467068" cy="615553"/>
          </a:xfrm>
          <a:prstGeom prst="rect">
            <a:avLst/>
          </a:prstGeom>
          <a:noFill/>
          <a:ln w="9525">
            <a:noFill/>
            <a:miter lim="800000"/>
            <a:headEnd/>
            <a:tailEnd/>
          </a:ln>
        </p:spPr>
        <p:txBody>
          <a:bodyPr wrap="none">
            <a:spAutoFit/>
          </a:bodyPr>
          <a:lstStyle/>
          <a:p>
            <a:pPr algn="ctr">
              <a:lnSpc>
                <a:spcPct val="85000"/>
              </a:lnSpc>
            </a:pPr>
            <a:r>
              <a:rPr lang="zh-CN" altLang="en-US" sz="2000" dirty="0"/>
              <a:t>企业邮箱、</a:t>
            </a:r>
            <a:br>
              <a:rPr lang="en-US" altLang="zh-CN" sz="2000" dirty="0"/>
            </a:br>
            <a:r>
              <a:rPr lang="zh-CN" altLang="en-US" sz="2000" dirty="0"/>
              <a:t>网站服务器</a:t>
            </a:r>
            <a:endParaRPr lang="en-US" altLang="zh-CN" sz="2000" dirty="0"/>
          </a:p>
        </p:txBody>
      </p:sp>
      <p:sp>
        <p:nvSpPr>
          <p:cNvPr id="141" name="Text Box 346"/>
          <p:cNvSpPr txBox="1">
            <a:spLocks noChangeArrowheads="1"/>
          </p:cNvSpPr>
          <p:nvPr/>
        </p:nvSpPr>
        <p:spPr bwMode="auto">
          <a:xfrm>
            <a:off x="6051590" y="3529856"/>
            <a:ext cx="2749471" cy="353943"/>
          </a:xfrm>
          <a:prstGeom prst="rect">
            <a:avLst/>
          </a:prstGeom>
          <a:noFill/>
          <a:ln w="9525">
            <a:noFill/>
            <a:miter lim="800000"/>
            <a:headEnd/>
            <a:tailEnd/>
          </a:ln>
        </p:spPr>
        <p:txBody>
          <a:bodyPr wrap="none">
            <a:spAutoFit/>
          </a:bodyPr>
          <a:lstStyle/>
          <a:p>
            <a:pPr algn="ctr">
              <a:lnSpc>
                <a:spcPct val="85000"/>
              </a:lnSpc>
            </a:pPr>
            <a:r>
              <a:rPr lang="zh-CN" altLang="en-US" sz="2000" dirty="0"/>
              <a:t>企业接入因特网路由器</a:t>
            </a:r>
            <a:endParaRPr lang="en-US" altLang="zh-CN" sz="2000" dirty="0"/>
          </a:p>
        </p:txBody>
      </p:sp>
      <p:sp>
        <p:nvSpPr>
          <p:cNvPr id="142" name="Line 347"/>
          <p:cNvSpPr>
            <a:spLocks noChangeShapeType="1"/>
          </p:cNvSpPr>
          <p:nvPr/>
        </p:nvSpPr>
        <p:spPr bwMode="auto">
          <a:xfrm>
            <a:off x="5505450" y="2912318"/>
            <a:ext cx="1006475" cy="663575"/>
          </a:xfrm>
          <a:prstGeom prst="line">
            <a:avLst/>
          </a:prstGeom>
          <a:noFill/>
          <a:ln w="9525">
            <a:solidFill>
              <a:srgbClr val="CC0000"/>
            </a:solidFill>
            <a:round/>
            <a:headEnd/>
            <a:tailEnd/>
          </a:ln>
        </p:spPr>
        <p:txBody>
          <a:bodyPr/>
          <a:lstStyle/>
          <a:p>
            <a:endParaRPr lang="zh-CN" altLang="en-US"/>
          </a:p>
        </p:txBody>
      </p:sp>
      <p:sp>
        <p:nvSpPr>
          <p:cNvPr id="143" name="Line 348"/>
          <p:cNvSpPr>
            <a:spLocks noChangeShapeType="1"/>
          </p:cNvSpPr>
          <p:nvPr/>
        </p:nvSpPr>
        <p:spPr bwMode="auto">
          <a:xfrm>
            <a:off x="5578475" y="2575768"/>
            <a:ext cx="971550" cy="0"/>
          </a:xfrm>
          <a:prstGeom prst="line">
            <a:avLst/>
          </a:prstGeom>
          <a:noFill/>
          <a:ln w="28575">
            <a:solidFill>
              <a:schemeClr val="tx1"/>
            </a:solidFill>
            <a:round/>
            <a:headEnd/>
            <a:tailEnd/>
          </a:ln>
        </p:spPr>
        <p:txBody>
          <a:bodyPr/>
          <a:lstStyle/>
          <a:p>
            <a:endParaRPr lang="zh-CN" altLang="en-US"/>
          </a:p>
        </p:txBody>
      </p:sp>
      <p:sp>
        <p:nvSpPr>
          <p:cNvPr id="144" name="Line 349"/>
          <p:cNvSpPr>
            <a:spLocks noChangeShapeType="1"/>
          </p:cNvSpPr>
          <p:nvPr/>
        </p:nvSpPr>
        <p:spPr bwMode="auto">
          <a:xfrm>
            <a:off x="6608763" y="2572593"/>
            <a:ext cx="971550" cy="0"/>
          </a:xfrm>
          <a:prstGeom prst="line">
            <a:avLst/>
          </a:prstGeom>
          <a:noFill/>
          <a:ln w="28575">
            <a:solidFill>
              <a:schemeClr val="tx1"/>
            </a:solidFill>
            <a:prstDash val="dash"/>
            <a:round/>
            <a:headEnd/>
            <a:tailEnd/>
          </a:ln>
        </p:spPr>
        <p:txBody>
          <a:bodyPr/>
          <a:lstStyle/>
          <a:p>
            <a:endParaRPr lang="zh-CN" altLang="en-US"/>
          </a:p>
        </p:txBody>
      </p:sp>
      <p:sp>
        <p:nvSpPr>
          <p:cNvPr id="145" name="Line 350"/>
          <p:cNvSpPr>
            <a:spLocks noChangeShapeType="1"/>
          </p:cNvSpPr>
          <p:nvPr/>
        </p:nvSpPr>
        <p:spPr bwMode="auto">
          <a:xfrm>
            <a:off x="5999163" y="2661493"/>
            <a:ext cx="503237" cy="331788"/>
          </a:xfrm>
          <a:prstGeom prst="line">
            <a:avLst/>
          </a:prstGeom>
          <a:noFill/>
          <a:ln w="9525">
            <a:solidFill>
              <a:srgbClr val="CC0000"/>
            </a:solidFill>
            <a:round/>
            <a:headEnd/>
            <a:tailEnd/>
          </a:ln>
        </p:spPr>
        <p:txBody>
          <a:bodyPr/>
          <a:lstStyle/>
          <a:p>
            <a:endParaRPr lang="zh-CN" altLang="en-US"/>
          </a:p>
        </p:txBody>
      </p:sp>
      <p:sp>
        <p:nvSpPr>
          <p:cNvPr id="146" name="Text Box 351"/>
          <p:cNvSpPr txBox="1">
            <a:spLocks noChangeArrowheads="1"/>
          </p:cNvSpPr>
          <p:nvPr/>
        </p:nvSpPr>
        <p:spPr bwMode="auto">
          <a:xfrm>
            <a:off x="6614905" y="2864693"/>
            <a:ext cx="1980029" cy="353943"/>
          </a:xfrm>
          <a:prstGeom prst="rect">
            <a:avLst/>
          </a:prstGeom>
          <a:noFill/>
          <a:ln w="9525">
            <a:noFill/>
            <a:miter lim="800000"/>
            <a:headEnd/>
            <a:tailEnd/>
          </a:ln>
        </p:spPr>
        <p:txBody>
          <a:bodyPr wrap="none">
            <a:spAutoFit/>
          </a:bodyPr>
          <a:lstStyle/>
          <a:p>
            <a:pPr algn="ctr">
              <a:lnSpc>
                <a:spcPct val="85000"/>
              </a:lnSpc>
            </a:pPr>
            <a:r>
              <a:rPr lang="zh-CN" altLang="en-US" sz="2000" dirty="0"/>
              <a:t>企业接入因特网</a:t>
            </a:r>
            <a:endParaRPr lang="en-US" altLang="zh-CN" sz="2000" dirty="0"/>
          </a:p>
        </p:txBody>
      </p:sp>
      <p:grpSp>
        <p:nvGrpSpPr>
          <p:cNvPr id="147" name="Group 353"/>
          <p:cNvGrpSpPr>
            <a:grpSpLocks/>
          </p:cNvGrpSpPr>
          <p:nvPr/>
        </p:nvGrpSpPr>
        <p:grpSpPr bwMode="auto">
          <a:xfrm>
            <a:off x="4397375" y="3180606"/>
            <a:ext cx="1052513" cy="355600"/>
            <a:chOff x="4410" y="1365"/>
            <a:chExt cx="663" cy="224"/>
          </a:xfrm>
        </p:grpSpPr>
        <p:sp>
          <p:nvSpPr>
            <p:cNvPr id="148"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49"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50"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51"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52"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53" name="Line 359"/>
          <p:cNvSpPr>
            <a:spLocks noChangeShapeType="1"/>
          </p:cNvSpPr>
          <p:nvPr/>
        </p:nvSpPr>
        <p:spPr bwMode="auto">
          <a:xfrm>
            <a:off x="4983163" y="2875806"/>
            <a:ext cx="0" cy="296862"/>
          </a:xfrm>
          <a:prstGeom prst="line">
            <a:avLst/>
          </a:prstGeom>
          <a:noFill/>
          <a:ln w="28575">
            <a:solidFill>
              <a:schemeClr val="tx1"/>
            </a:solidFill>
            <a:round/>
            <a:headEnd/>
            <a:tailEnd/>
          </a:ln>
        </p:spPr>
        <p:txBody>
          <a:bodyPr/>
          <a:lstStyle/>
          <a:p>
            <a:endParaRPr lang="zh-CN" altLang="en-US"/>
          </a:p>
        </p:txBody>
      </p:sp>
      <p:grpSp>
        <p:nvGrpSpPr>
          <p:cNvPr id="154" name="Group 360"/>
          <p:cNvGrpSpPr>
            <a:grpSpLocks/>
          </p:cNvGrpSpPr>
          <p:nvPr/>
        </p:nvGrpSpPr>
        <p:grpSpPr bwMode="auto">
          <a:xfrm>
            <a:off x="4872038" y="4153743"/>
            <a:ext cx="365125" cy="766763"/>
            <a:chOff x="4140" y="429"/>
            <a:chExt cx="1425" cy="2396"/>
          </a:xfrm>
        </p:grpSpPr>
        <p:sp>
          <p:nvSpPr>
            <p:cNvPr id="155"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56"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57"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58"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59"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60" name="Group 366"/>
            <p:cNvGrpSpPr>
              <a:grpSpLocks/>
            </p:cNvGrpSpPr>
            <p:nvPr/>
          </p:nvGrpSpPr>
          <p:grpSpPr bwMode="auto">
            <a:xfrm>
              <a:off x="4749" y="668"/>
              <a:ext cx="581" cy="145"/>
              <a:chOff x="614" y="2568"/>
              <a:chExt cx="725" cy="139"/>
            </a:xfrm>
          </p:grpSpPr>
          <p:sp>
            <p:nvSpPr>
              <p:cNvPr id="185" name="AutoShape 36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6"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1"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62" name="Group 370"/>
            <p:cNvGrpSpPr>
              <a:grpSpLocks/>
            </p:cNvGrpSpPr>
            <p:nvPr/>
          </p:nvGrpSpPr>
          <p:grpSpPr bwMode="auto">
            <a:xfrm>
              <a:off x="4747" y="994"/>
              <a:ext cx="581" cy="134"/>
              <a:chOff x="614" y="2568"/>
              <a:chExt cx="725" cy="139"/>
            </a:xfrm>
          </p:grpSpPr>
          <p:sp>
            <p:nvSpPr>
              <p:cNvPr id="183" name="AutoShape 37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4"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3"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64"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65" name="Group 375"/>
            <p:cNvGrpSpPr>
              <a:grpSpLocks/>
            </p:cNvGrpSpPr>
            <p:nvPr/>
          </p:nvGrpSpPr>
          <p:grpSpPr bwMode="auto">
            <a:xfrm>
              <a:off x="4735" y="1627"/>
              <a:ext cx="582" cy="151"/>
              <a:chOff x="614" y="2568"/>
              <a:chExt cx="725" cy="139"/>
            </a:xfrm>
          </p:grpSpPr>
          <p:sp>
            <p:nvSpPr>
              <p:cNvPr id="181" name="AutoShape 37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2"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6"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67" name="Group 379"/>
            <p:cNvGrpSpPr>
              <a:grpSpLocks/>
            </p:cNvGrpSpPr>
            <p:nvPr/>
          </p:nvGrpSpPr>
          <p:grpSpPr bwMode="auto">
            <a:xfrm>
              <a:off x="4739" y="1327"/>
              <a:ext cx="582" cy="139"/>
              <a:chOff x="614" y="2568"/>
              <a:chExt cx="725" cy="139"/>
            </a:xfrm>
          </p:grpSpPr>
          <p:sp>
            <p:nvSpPr>
              <p:cNvPr id="179" name="AutoShape 38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0"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8"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69"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70"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71" name="Oval 38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p>
          </p:txBody>
        </p:sp>
        <p:sp>
          <p:nvSpPr>
            <p:cNvPr id="172"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73"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74"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75" name="Oval 38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p>
          </p:txBody>
        </p:sp>
        <p:sp>
          <p:nvSpPr>
            <p:cNvPr id="176" name="Oval 39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77" name="Oval 39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p>
          </p:txBody>
        </p:sp>
        <p:sp>
          <p:nvSpPr>
            <p:cNvPr id="178"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187" name="Line 393"/>
          <p:cNvSpPr>
            <a:spLocks noChangeShapeType="1"/>
          </p:cNvSpPr>
          <p:nvPr/>
        </p:nvSpPr>
        <p:spPr bwMode="auto">
          <a:xfrm flipH="1">
            <a:off x="3638550" y="3594943"/>
            <a:ext cx="788988" cy="503238"/>
          </a:xfrm>
          <a:prstGeom prst="line">
            <a:avLst/>
          </a:prstGeom>
          <a:noFill/>
          <a:ln w="9525">
            <a:solidFill>
              <a:srgbClr val="CC0000"/>
            </a:solidFill>
            <a:round/>
            <a:headEnd/>
            <a:tailEnd/>
          </a:ln>
        </p:spPr>
        <p:txBody>
          <a:bodyPr/>
          <a:lstStyle/>
          <a:p>
            <a:endParaRPr lang="zh-CN" altLang="en-US"/>
          </a:p>
        </p:txBody>
      </p:sp>
      <p:grpSp>
        <p:nvGrpSpPr>
          <p:cNvPr id="188" name="Group 395"/>
          <p:cNvGrpSpPr>
            <a:grpSpLocks/>
          </p:cNvGrpSpPr>
          <p:nvPr/>
        </p:nvGrpSpPr>
        <p:grpSpPr bwMode="auto">
          <a:xfrm>
            <a:off x="606425" y="3110756"/>
            <a:ext cx="723900" cy="665162"/>
            <a:chOff x="-44" y="1473"/>
            <a:chExt cx="981" cy="1105"/>
          </a:xfrm>
        </p:grpSpPr>
        <p:pic>
          <p:nvPicPr>
            <p:cNvPr id="189" name="Picture 396"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0"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91" name="Group 398"/>
          <p:cNvGrpSpPr>
            <a:grpSpLocks/>
          </p:cNvGrpSpPr>
          <p:nvPr/>
        </p:nvGrpSpPr>
        <p:grpSpPr bwMode="auto">
          <a:xfrm>
            <a:off x="1000125" y="3560018"/>
            <a:ext cx="723900" cy="665163"/>
            <a:chOff x="-44" y="1473"/>
            <a:chExt cx="981" cy="1105"/>
          </a:xfrm>
        </p:grpSpPr>
        <p:pic>
          <p:nvPicPr>
            <p:cNvPr id="192" name="Picture 399"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3"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94" name="Group 401"/>
          <p:cNvGrpSpPr>
            <a:grpSpLocks/>
          </p:cNvGrpSpPr>
          <p:nvPr/>
        </p:nvGrpSpPr>
        <p:grpSpPr bwMode="auto">
          <a:xfrm>
            <a:off x="1611313" y="4136281"/>
            <a:ext cx="723900" cy="665162"/>
            <a:chOff x="-44" y="1473"/>
            <a:chExt cx="981" cy="1105"/>
          </a:xfrm>
        </p:grpSpPr>
        <p:pic>
          <p:nvPicPr>
            <p:cNvPr id="195" name="Picture 402"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6"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97" name="Group 404"/>
          <p:cNvGrpSpPr>
            <a:grpSpLocks/>
          </p:cNvGrpSpPr>
          <p:nvPr/>
        </p:nvGrpSpPr>
        <p:grpSpPr bwMode="auto">
          <a:xfrm>
            <a:off x="2184400" y="4150568"/>
            <a:ext cx="723900" cy="665163"/>
            <a:chOff x="-44" y="1473"/>
            <a:chExt cx="981" cy="1105"/>
          </a:xfrm>
        </p:grpSpPr>
        <p:pic>
          <p:nvPicPr>
            <p:cNvPr id="198" name="Picture 405"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9"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00" name="Group 347"/>
          <p:cNvGrpSpPr>
            <a:grpSpLocks/>
          </p:cNvGrpSpPr>
          <p:nvPr/>
        </p:nvGrpSpPr>
        <p:grpSpPr bwMode="auto">
          <a:xfrm>
            <a:off x="4386263" y="2286843"/>
            <a:ext cx="1262062" cy="647700"/>
            <a:chOff x="1871277" y="1576300"/>
            <a:chExt cx="1128371" cy="437861"/>
          </a:xfrm>
        </p:grpSpPr>
        <p:sp>
          <p:nvSpPr>
            <p:cNvPr id="201"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2"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3"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4"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5"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6"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7"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8" name="Straight Connector 208"/>
            <p:cNvCxnSpPr>
              <a:cxnSpLocks noChangeShapeType="1"/>
              <a:endCxn id="20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9"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EB71E-0D4B-42F9-B098-7B44ED3DF412}"/>
              </a:ext>
            </a:extLst>
          </p:cNvPr>
          <p:cNvSpPr>
            <a:spLocks noGrp="1"/>
          </p:cNvSpPr>
          <p:nvPr>
            <p:ph type="title"/>
          </p:nvPr>
        </p:nvSpPr>
        <p:spPr/>
        <p:txBody>
          <a:bodyPr/>
          <a:lstStyle/>
          <a:p>
            <a:r>
              <a:rPr lang="zh-CN" altLang="en-US" dirty="0"/>
              <a:t>课程基本信息</a:t>
            </a:r>
          </a:p>
        </p:txBody>
      </p:sp>
      <p:sp>
        <p:nvSpPr>
          <p:cNvPr id="4" name="灯片编号占位符 3">
            <a:extLst>
              <a:ext uri="{FF2B5EF4-FFF2-40B4-BE49-F238E27FC236}">
                <a16:creationId xmlns:a16="http://schemas.microsoft.com/office/drawing/2014/main" id="{4CED1E9B-2AD4-4155-88DB-D22AC6A6392C}"/>
              </a:ext>
            </a:extLst>
          </p:cNvPr>
          <p:cNvSpPr>
            <a:spLocks noGrp="1"/>
          </p:cNvSpPr>
          <p:nvPr>
            <p:ph type="sldNum" sz="quarter" idx="12"/>
          </p:nvPr>
        </p:nvSpPr>
        <p:spPr/>
        <p:txBody>
          <a:bodyPr/>
          <a:lstStyle/>
          <a:p>
            <a:fld id="{E3FA5FAF-8A25-4B6E-94B7-5CA30A873E9A}" type="slidenum">
              <a:rPr lang="zh-CN" altLang="en-US" smtClean="0"/>
              <a:pPr/>
              <a:t>2</a:t>
            </a:fld>
            <a:endParaRPr lang="zh-CN" altLang="en-US"/>
          </a:p>
        </p:txBody>
      </p:sp>
      <p:pic>
        <p:nvPicPr>
          <p:cNvPr id="4098" name="Picture 2" descr="计算机网络：自顶向下方法(原书第7版)【图片 价格 品牌 评论】-京东">
            <a:extLst>
              <a:ext uri="{FF2B5EF4-FFF2-40B4-BE49-F238E27FC236}">
                <a16:creationId xmlns:a16="http://schemas.microsoft.com/office/drawing/2014/main" id="{815B00C6-712F-486C-9CA1-B47B962E1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98" y="2780928"/>
            <a:ext cx="3919910" cy="39199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mputer Networking A Top-Down Approach (7th Edition) PDF 下_Java知识分享网 ...">
            <a:extLst>
              <a:ext uri="{FF2B5EF4-FFF2-40B4-BE49-F238E27FC236}">
                <a16:creationId xmlns:a16="http://schemas.microsoft.com/office/drawing/2014/main" id="{C03110AE-EF11-458D-A4F6-F38240217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59220"/>
            <a:ext cx="3053028" cy="3798198"/>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a:extLst>
              <a:ext uri="{FF2B5EF4-FFF2-40B4-BE49-F238E27FC236}">
                <a16:creationId xmlns:a16="http://schemas.microsoft.com/office/drawing/2014/main" id="{D1BE0CB2-CECE-4104-A293-4786254FF0F1}"/>
              </a:ext>
            </a:extLst>
          </p:cNvPr>
          <p:cNvSpPr>
            <a:spLocks noGrp="1"/>
          </p:cNvSpPr>
          <p:nvPr>
            <p:ph idx="1"/>
          </p:nvPr>
        </p:nvSpPr>
        <p:spPr>
          <a:xfrm>
            <a:off x="250825" y="1844675"/>
            <a:ext cx="8704263" cy="4287838"/>
          </a:xfrm>
        </p:spPr>
        <p:txBody>
          <a:bodyPr/>
          <a:lstStyle/>
          <a:p>
            <a:r>
              <a:rPr lang="en-US" altLang="zh-CN" dirty="0"/>
              <a:t>《</a:t>
            </a:r>
            <a:r>
              <a:rPr lang="zh-CN" altLang="en-US" dirty="0"/>
              <a:t>计算机网络</a:t>
            </a:r>
            <a:r>
              <a:rPr lang="en-US" altLang="zh-CN" dirty="0"/>
              <a:t>—</a:t>
            </a:r>
            <a:r>
              <a:rPr lang="zh-CN" altLang="en-US" dirty="0"/>
              <a:t>自顶向下方法</a:t>
            </a:r>
            <a:r>
              <a:rPr lang="en-US" altLang="zh-CN" dirty="0"/>
              <a:t>》</a:t>
            </a:r>
            <a:r>
              <a:rPr lang="zh-CN" altLang="en-US" dirty="0"/>
              <a:t>第</a:t>
            </a:r>
            <a:r>
              <a:rPr lang="en-US" altLang="zh-CN" dirty="0"/>
              <a:t>7</a:t>
            </a:r>
            <a:r>
              <a:rPr lang="zh-CN" altLang="en-US"/>
              <a:t>版</a:t>
            </a:r>
            <a:endParaRPr lang="zh-CN" altLang="en-US" dirty="0"/>
          </a:p>
        </p:txBody>
      </p:sp>
    </p:spTree>
    <p:extLst>
      <p:ext uri="{BB962C8B-B14F-4D97-AF65-F5344CB8AC3E}">
        <p14:creationId xmlns:p14="http://schemas.microsoft.com/office/powerpoint/2010/main" val="30700980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4</a:t>
            </a:r>
            <a:r>
              <a:rPr lang="zh-CN" altLang="en-US" dirty="0"/>
              <a:t>：无线接入网络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20</a:t>
            </a:fld>
            <a:endParaRPr lang="zh-CN" altLang="en-US"/>
          </a:p>
        </p:txBody>
      </p:sp>
      <p:sp>
        <p:nvSpPr>
          <p:cNvPr id="5" name="Rectangle 3"/>
          <p:cNvSpPr txBox="1">
            <a:spLocks noChangeArrowheads="1"/>
          </p:cNvSpPr>
          <p:nvPr/>
        </p:nvSpPr>
        <p:spPr bwMode="auto">
          <a:xfrm>
            <a:off x="261938" y="1812181"/>
            <a:ext cx="8370887" cy="865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终端系统通过共享的无线接入网络连接路由器</a:t>
            </a:r>
            <a:endParaRPr kumimoji="0" lang="en-US" altLang="zh-CN" sz="2000" b="0" i="0" u="none" strike="noStrike" kern="0" cap="none" spc="0" normalizeH="0" baseline="0" noProof="0" dirty="0">
              <a:ln>
                <a:noFill/>
              </a:ln>
              <a:solidFill>
                <a:schemeClr val="tx1"/>
              </a:solidFill>
              <a:effectLst/>
              <a:uLnTx/>
              <a:uFillTx/>
              <a:latin typeface="+mn-ea"/>
            </a:endParaRPr>
          </a:p>
        </p:txBody>
      </p:sp>
      <p:sp>
        <p:nvSpPr>
          <p:cNvPr id="6" name="Rectangle 3"/>
          <p:cNvSpPr>
            <a:spLocks noChangeArrowheads="1"/>
          </p:cNvSpPr>
          <p:nvPr/>
        </p:nvSpPr>
        <p:spPr bwMode="auto">
          <a:xfrm>
            <a:off x="341313" y="2456136"/>
            <a:ext cx="4079875" cy="13684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None/>
            </a:pPr>
            <a:r>
              <a:rPr lang="zh-CN" altLang="en-US" sz="2400" dirty="0">
                <a:solidFill>
                  <a:srgbClr val="CC0000"/>
                </a:solidFill>
                <a:latin typeface="+mn-ea"/>
              </a:rPr>
              <a:t>无线局域网：</a:t>
            </a:r>
            <a:endParaRPr lang="en-US" altLang="zh-CN" sz="2400" dirty="0">
              <a:solidFill>
                <a:srgbClr val="CC0000"/>
              </a:solidFill>
              <a:latin typeface="+mn-ea"/>
            </a:endParaRPr>
          </a:p>
          <a:p>
            <a:pPr marL="682625" lvl="1" indent="-225425" eaLnBrk="1" hangingPunct="1">
              <a:lnSpc>
                <a:spcPct val="85000"/>
              </a:lnSpc>
              <a:spcBef>
                <a:spcPct val="20000"/>
              </a:spcBef>
              <a:buClr>
                <a:srgbClr val="000099"/>
              </a:buClr>
              <a:buFont typeface="Wingdings" pitchFamily="2" charset="2"/>
              <a:buChar char="§"/>
            </a:pPr>
            <a:r>
              <a:rPr lang="zh-CN" altLang="en-US" sz="2400" dirty="0">
                <a:latin typeface="+mn-ea"/>
              </a:rPr>
              <a:t>建筑物内</a:t>
            </a:r>
            <a:r>
              <a:rPr lang="en-US" altLang="zh-CN" sz="2400" dirty="0">
                <a:latin typeface="+mn-ea"/>
              </a:rPr>
              <a:t>(100</a:t>
            </a:r>
            <a:r>
              <a:rPr lang="zh-CN" altLang="en-US" sz="2400" dirty="0">
                <a:latin typeface="+mn-ea"/>
              </a:rPr>
              <a:t>米</a:t>
            </a:r>
            <a:r>
              <a:rPr lang="en-US" altLang="zh-CN" sz="2400" dirty="0">
                <a:latin typeface="+mn-ea"/>
              </a:rPr>
              <a:t>)</a:t>
            </a:r>
          </a:p>
          <a:p>
            <a:pPr marL="682625" lvl="1" indent="-225425" eaLnBrk="1" hangingPunct="1">
              <a:lnSpc>
                <a:spcPct val="85000"/>
              </a:lnSpc>
              <a:spcBef>
                <a:spcPct val="20000"/>
              </a:spcBef>
              <a:buClr>
                <a:srgbClr val="000099"/>
              </a:buClr>
              <a:buFont typeface="Wingdings" pitchFamily="2" charset="2"/>
              <a:buChar char="§"/>
            </a:pPr>
            <a:r>
              <a:rPr lang="en-US" altLang="zh-CN" sz="2400" dirty="0">
                <a:latin typeface="+mn-ea"/>
              </a:rPr>
              <a:t>802.11b/g/n (</a:t>
            </a:r>
            <a:r>
              <a:rPr lang="en-US" altLang="zh-CN" sz="2400" dirty="0" err="1">
                <a:latin typeface="+mn-ea"/>
              </a:rPr>
              <a:t>WiFi</a:t>
            </a:r>
            <a:r>
              <a:rPr lang="en-US" altLang="zh-CN" sz="2400" dirty="0">
                <a:latin typeface="+mn-ea"/>
              </a:rPr>
              <a:t>): 11</a:t>
            </a:r>
            <a:r>
              <a:rPr lang="zh-CN" altLang="en-US" sz="2400" dirty="0">
                <a:latin typeface="+mn-ea"/>
              </a:rPr>
              <a:t>、</a:t>
            </a:r>
            <a:r>
              <a:rPr lang="en-US" altLang="zh-CN" sz="2400" dirty="0">
                <a:latin typeface="+mn-ea"/>
              </a:rPr>
              <a:t>54</a:t>
            </a:r>
            <a:r>
              <a:rPr lang="zh-CN" altLang="en-US" sz="2400" dirty="0">
                <a:latin typeface="+mn-ea"/>
              </a:rPr>
              <a:t>、</a:t>
            </a:r>
            <a:r>
              <a:rPr lang="en-US" altLang="zh-CN" sz="2400" dirty="0">
                <a:latin typeface="+mn-ea"/>
              </a:rPr>
              <a:t>450 Mbps </a:t>
            </a:r>
            <a:r>
              <a:rPr lang="zh-CN" altLang="en-US" sz="2400" dirty="0">
                <a:latin typeface="+mn-ea"/>
              </a:rPr>
              <a:t>传输速率</a:t>
            </a:r>
            <a:endParaRPr lang="en-US" altLang="zh-CN" sz="2400" dirty="0">
              <a:latin typeface="+mn-ea"/>
            </a:endParaRPr>
          </a:p>
        </p:txBody>
      </p:sp>
      <p:sp>
        <p:nvSpPr>
          <p:cNvPr id="7" name="Rectangle 3"/>
          <p:cNvSpPr>
            <a:spLocks noChangeArrowheads="1"/>
          </p:cNvSpPr>
          <p:nvPr/>
        </p:nvSpPr>
        <p:spPr bwMode="auto">
          <a:xfrm>
            <a:off x="4640263" y="2060848"/>
            <a:ext cx="4619625" cy="26257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Char char="v"/>
            </a:pPr>
            <a:endParaRPr lang="en-US" altLang="zh-CN" sz="2000" dirty="0">
              <a:latin typeface="+mn-ea"/>
            </a:endParaRPr>
          </a:p>
          <a:p>
            <a:pPr marL="342900" indent="-342900" eaLnBrk="1" hangingPunct="1">
              <a:lnSpc>
                <a:spcPct val="85000"/>
              </a:lnSpc>
              <a:spcBef>
                <a:spcPct val="20000"/>
              </a:spcBef>
              <a:buClr>
                <a:srgbClr val="000099"/>
              </a:buClr>
              <a:buSzPct val="65000"/>
              <a:buFont typeface="Wingdings" pitchFamily="2" charset="2"/>
              <a:buNone/>
            </a:pPr>
            <a:r>
              <a:rPr lang="zh-CN" altLang="en-US" sz="2400" dirty="0">
                <a:solidFill>
                  <a:srgbClr val="CC0000"/>
                </a:solidFill>
                <a:latin typeface="+mn-ea"/>
              </a:rPr>
              <a:t>广域无线接入</a:t>
            </a:r>
            <a:endParaRPr lang="en-US" altLang="zh-CN" sz="2400" dirty="0">
              <a:solidFill>
                <a:srgbClr val="CC0000"/>
              </a:solidFill>
              <a:latin typeface="+mn-ea"/>
            </a:endParaRPr>
          </a:p>
          <a:p>
            <a:pPr marL="682625" lvl="1" indent="-225425" eaLnBrk="1" hangingPunct="1">
              <a:lnSpc>
                <a:spcPct val="85000"/>
              </a:lnSpc>
              <a:spcBef>
                <a:spcPct val="20000"/>
              </a:spcBef>
              <a:buClr>
                <a:srgbClr val="000099"/>
              </a:buClr>
              <a:buFont typeface="Wingdings" pitchFamily="2" charset="2"/>
              <a:buChar char="§"/>
            </a:pPr>
            <a:r>
              <a:rPr lang="zh-CN" altLang="en-US" sz="2400" dirty="0">
                <a:latin typeface="+mn-ea"/>
              </a:rPr>
              <a:t>电信运营商提供，数十公里</a:t>
            </a:r>
            <a:endParaRPr lang="en-US" altLang="ja-JP" sz="2400" dirty="0">
              <a:latin typeface="+mn-ea"/>
            </a:endParaRPr>
          </a:p>
          <a:p>
            <a:pPr marL="682625" lvl="1" indent="-225425" eaLnBrk="1" hangingPunct="1">
              <a:lnSpc>
                <a:spcPct val="85000"/>
              </a:lnSpc>
              <a:spcBef>
                <a:spcPct val="20000"/>
              </a:spcBef>
              <a:buClr>
                <a:srgbClr val="000099"/>
              </a:buClr>
              <a:buFont typeface="Wingdings" pitchFamily="2" charset="2"/>
              <a:buChar char="§"/>
            </a:pPr>
            <a:r>
              <a:rPr lang="en-US" altLang="zh-CN" sz="2400" dirty="0">
                <a:latin typeface="+mn-ea"/>
              </a:rPr>
              <a:t>1 </a:t>
            </a:r>
            <a:r>
              <a:rPr lang="zh-CN" altLang="en-US" sz="2400" dirty="0">
                <a:latin typeface="+mn-ea"/>
              </a:rPr>
              <a:t>到</a:t>
            </a:r>
            <a:r>
              <a:rPr lang="en-US" altLang="zh-CN" sz="2400" dirty="0">
                <a:latin typeface="+mn-ea"/>
              </a:rPr>
              <a:t>10 Mbps</a:t>
            </a:r>
          </a:p>
          <a:p>
            <a:pPr marL="682625" lvl="1" indent="-225425" eaLnBrk="1" hangingPunct="1">
              <a:lnSpc>
                <a:spcPct val="85000"/>
              </a:lnSpc>
              <a:spcBef>
                <a:spcPct val="20000"/>
              </a:spcBef>
              <a:buClr>
                <a:srgbClr val="000099"/>
              </a:buClr>
              <a:buFont typeface="Wingdings" pitchFamily="2" charset="2"/>
              <a:buChar char="§"/>
            </a:pPr>
            <a:r>
              <a:rPr lang="en-US" altLang="zh-CN" sz="2400" dirty="0">
                <a:latin typeface="+mn-ea"/>
              </a:rPr>
              <a:t>3G</a:t>
            </a:r>
            <a:r>
              <a:rPr lang="zh-CN" altLang="en-US" sz="2400" dirty="0">
                <a:latin typeface="+mn-ea"/>
              </a:rPr>
              <a:t>、</a:t>
            </a:r>
            <a:r>
              <a:rPr lang="en-US" altLang="zh-CN" sz="2400" dirty="0">
                <a:latin typeface="+mn-ea"/>
              </a:rPr>
              <a:t>4G</a:t>
            </a:r>
          </a:p>
        </p:txBody>
      </p:sp>
      <p:grpSp>
        <p:nvGrpSpPr>
          <p:cNvPr id="8" name="Group 85"/>
          <p:cNvGrpSpPr>
            <a:grpSpLocks/>
          </p:cNvGrpSpPr>
          <p:nvPr/>
        </p:nvGrpSpPr>
        <p:grpSpPr bwMode="auto">
          <a:xfrm>
            <a:off x="958850" y="4095006"/>
            <a:ext cx="2487613" cy="1562100"/>
            <a:chOff x="2889" y="1631"/>
            <a:chExt cx="980" cy="743"/>
          </a:xfrm>
        </p:grpSpPr>
        <p:sp>
          <p:nvSpPr>
            <p:cNvPr id="9" name="Rectangle 86"/>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latin typeface="+mn-ea"/>
              </a:endParaRPr>
            </a:p>
          </p:txBody>
        </p:sp>
        <p:sp>
          <p:nvSpPr>
            <p:cNvPr id="10" name="AutoShape 87"/>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latin typeface="+mn-ea"/>
              </a:endParaRPr>
            </a:p>
          </p:txBody>
        </p:sp>
      </p:grpSp>
      <p:sp>
        <p:nvSpPr>
          <p:cNvPr id="11" name="Line 110"/>
          <p:cNvSpPr>
            <a:spLocks noChangeShapeType="1"/>
          </p:cNvSpPr>
          <p:nvPr/>
        </p:nvSpPr>
        <p:spPr bwMode="auto">
          <a:xfrm>
            <a:off x="2603500" y="5499943"/>
            <a:ext cx="0" cy="220663"/>
          </a:xfrm>
          <a:prstGeom prst="line">
            <a:avLst/>
          </a:prstGeom>
          <a:noFill/>
          <a:ln w="9525">
            <a:solidFill>
              <a:schemeClr val="tx1"/>
            </a:solidFill>
            <a:round/>
            <a:headEnd/>
            <a:tailEnd/>
          </a:ln>
        </p:spPr>
        <p:txBody>
          <a:bodyPr/>
          <a:lstStyle/>
          <a:p>
            <a:endParaRPr lang="zh-CN" altLang="en-US">
              <a:latin typeface="+mn-ea"/>
            </a:endParaRPr>
          </a:p>
        </p:txBody>
      </p:sp>
      <p:sp>
        <p:nvSpPr>
          <p:cNvPr id="12" name="Line 116"/>
          <p:cNvSpPr>
            <a:spLocks noChangeShapeType="1"/>
          </p:cNvSpPr>
          <p:nvPr/>
        </p:nvSpPr>
        <p:spPr bwMode="auto">
          <a:xfrm flipV="1">
            <a:off x="2003425" y="5365006"/>
            <a:ext cx="287338" cy="4762"/>
          </a:xfrm>
          <a:prstGeom prst="line">
            <a:avLst/>
          </a:prstGeom>
          <a:noFill/>
          <a:ln w="9525">
            <a:solidFill>
              <a:schemeClr val="tx1"/>
            </a:solidFill>
            <a:round/>
            <a:headEnd/>
            <a:tailEnd/>
          </a:ln>
        </p:spPr>
        <p:txBody>
          <a:bodyPr/>
          <a:lstStyle/>
          <a:p>
            <a:endParaRPr lang="zh-CN" altLang="en-US">
              <a:latin typeface="+mn-ea"/>
            </a:endParaRPr>
          </a:p>
        </p:txBody>
      </p:sp>
      <p:grpSp>
        <p:nvGrpSpPr>
          <p:cNvPr id="13" name="Group 228"/>
          <p:cNvGrpSpPr>
            <a:grpSpLocks/>
          </p:cNvGrpSpPr>
          <p:nvPr/>
        </p:nvGrpSpPr>
        <p:grpSpPr bwMode="auto">
          <a:xfrm>
            <a:off x="2279650" y="5207843"/>
            <a:ext cx="666750" cy="284163"/>
            <a:chOff x="4650" y="1129"/>
            <a:chExt cx="246" cy="95"/>
          </a:xfrm>
        </p:grpSpPr>
        <p:sp>
          <p:nvSpPr>
            <p:cNvPr id="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sp>
          <p:nvSpPr>
            <p:cNvPr id="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mn-ea"/>
              </a:endParaRPr>
            </a:p>
          </p:txBody>
        </p:sp>
        <p:sp>
          <p:nvSpPr>
            <p:cNvPr id="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grpSp>
          <p:nvGrpSpPr>
            <p:cNvPr id="17" name="Group 232"/>
            <p:cNvGrpSpPr>
              <a:grpSpLocks/>
            </p:cNvGrpSpPr>
            <p:nvPr/>
          </p:nvGrpSpPr>
          <p:grpSpPr bwMode="auto">
            <a:xfrm>
              <a:off x="4699" y="1145"/>
              <a:ext cx="138" cy="29"/>
              <a:chOff x="2468" y="1332"/>
              <a:chExt cx="310" cy="60"/>
            </a:xfrm>
          </p:grpSpPr>
          <p:sp>
            <p:nvSpPr>
              <p:cNvPr id="2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latin typeface="+mn-ea"/>
                </a:endParaRPr>
              </a:p>
            </p:txBody>
          </p:sp>
          <p:sp>
            <p:nvSpPr>
              <p:cNvPr id="2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latin typeface="+mn-ea"/>
                </a:endParaRPr>
              </a:p>
            </p:txBody>
          </p:sp>
        </p:grpSp>
        <p:sp>
          <p:nvSpPr>
            <p:cNvPr id="18"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latin typeface="+mn-ea"/>
              </a:endParaRPr>
            </a:p>
          </p:txBody>
        </p:sp>
        <p:sp>
          <p:nvSpPr>
            <p:cNvPr id="19"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latin typeface="+mn-ea"/>
              </a:endParaRPr>
            </a:p>
          </p:txBody>
        </p:sp>
      </p:grpSp>
      <p:grpSp>
        <p:nvGrpSpPr>
          <p:cNvPr id="22" name="Group 246"/>
          <p:cNvGrpSpPr>
            <a:grpSpLocks/>
          </p:cNvGrpSpPr>
          <p:nvPr/>
        </p:nvGrpSpPr>
        <p:grpSpPr bwMode="auto">
          <a:xfrm>
            <a:off x="1527175" y="4974481"/>
            <a:ext cx="863600" cy="588962"/>
            <a:chOff x="2967" y="478"/>
            <a:chExt cx="788" cy="625"/>
          </a:xfrm>
        </p:grpSpPr>
        <p:pic>
          <p:nvPicPr>
            <p:cNvPr id="23" name="Picture 247"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24" name="Picture 248"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grpSp>
        <p:nvGrpSpPr>
          <p:cNvPr id="25" name="Group 390"/>
          <p:cNvGrpSpPr>
            <a:grpSpLocks/>
          </p:cNvGrpSpPr>
          <p:nvPr/>
        </p:nvGrpSpPr>
        <p:grpSpPr bwMode="auto">
          <a:xfrm>
            <a:off x="1441450" y="4206131"/>
            <a:ext cx="757238" cy="682625"/>
            <a:chOff x="877" y="1008"/>
            <a:chExt cx="2747" cy="2591"/>
          </a:xfrm>
        </p:grpSpPr>
        <p:pic>
          <p:nvPicPr>
            <p:cNvPr id="26" name="Picture 391" descr="antenna_stylized"/>
            <p:cNvPicPr>
              <a:picLocks noChangeAspect="1" noChangeArrowheads="1"/>
            </p:cNvPicPr>
            <p:nvPr/>
          </p:nvPicPr>
          <p:blipFill>
            <a:blip r:embed="rId4" cstate="print"/>
            <a:srcRect/>
            <a:stretch>
              <a:fillRect/>
            </a:stretch>
          </p:blipFill>
          <p:spPr bwMode="auto">
            <a:xfrm>
              <a:off x="877" y="1008"/>
              <a:ext cx="2725" cy="1421"/>
            </a:xfrm>
            <a:prstGeom prst="rect">
              <a:avLst/>
            </a:prstGeom>
            <a:noFill/>
            <a:ln w="9525">
              <a:noFill/>
              <a:miter lim="800000"/>
              <a:headEnd/>
              <a:tailEnd/>
            </a:ln>
          </p:spPr>
        </p:pic>
        <p:pic>
          <p:nvPicPr>
            <p:cNvPr id="27" name="Picture 392" descr="laptop_keyboard"/>
            <p:cNvPicPr>
              <a:picLocks noChangeAspect="1" noChangeArrowheads="1"/>
            </p:cNvPicPr>
            <p:nvPr/>
          </p:nvPicPr>
          <p:blipFill>
            <a:blip r:embed="rId5" cstate="print"/>
            <a:srcRect/>
            <a:stretch>
              <a:fillRect/>
            </a:stretch>
          </p:blipFill>
          <p:spPr bwMode="auto">
            <a:xfrm rot="109064" flipH="1">
              <a:off x="1009" y="2586"/>
              <a:ext cx="2245" cy="1013"/>
            </a:xfrm>
            <a:prstGeom prst="rect">
              <a:avLst/>
            </a:prstGeom>
            <a:noFill/>
            <a:ln w="9525">
              <a:noFill/>
              <a:miter lim="800000"/>
              <a:headEnd/>
              <a:tailEnd/>
            </a:ln>
          </p:spPr>
        </p:pic>
        <p:sp>
          <p:nvSpPr>
            <p:cNvPr id="28"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9" name="Picture 394" descr="screen"/>
            <p:cNvPicPr>
              <a:picLocks noChangeAspect="1" noChangeArrowheads="1"/>
            </p:cNvPicPr>
            <p:nvPr/>
          </p:nvPicPr>
          <p:blipFill>
            <a:blip r:embed="rId6" cstate="print"/>
            <a:srcRect/>
            <a:stretch>
              <a:fillRect/>
            </a:stretch>
          </p:blipFill>
          <p:spPr bwMode="auto">
            <a:xfrm>
              <a:off x="1842" y="1637"/>
              <a:ext cx="1642" cy="1203"/>
            </a:xfrm>
            <a:prstGeom prst="rect">
              <a:avLst/>
            </a:prstGeom>
            <a:noFill/>
            <a:ln w="9525">
              <a:noFill/>
              <a:miter lim="800000"/>
              <a:headEnd/>
              <a:tailEnd/>
            </a:ln>
          </p:spPr>
        </p:pic>
        <p:sp>
          <p:nvSpPr>
            <p:cNvPr id="30"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latin typeface="+mn-ea"/>
              </a:endParaRPr>
            </a:p>
          </p:txBody>
        </p:sp>
        <p:sp>
          <p:nvSpPr>
            <p:cNvPr id="31"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latin typeface="+mn-ea"/>
              </a:endParaRPr>
            </a:p>
          </p:txBody>
        </p:sp>
        <p:sp>
          <p:nvSpPr>
            <p:cNvPr id="32"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latin typeface="+mn-ea"/>
              </a:endParaRPr>
            </a:p>
          </p:txBody>
        </p:sp>
        <p:sp>
          <p:nvSpPr>
            <p:cNvPr id="33"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latin typeface="+mn-ea"/>
              </a:endParaRPr>
            </a:p>
          </p:txBody>
        </p:sp>
        <p:sp>
          <p:nvSpPr>
            <p:cNvPr id="34"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latin typeface="+mn-ea"/>
              </a:endParaRPr>
            </a:p>
          </p:txBody>
        </p:sp>
        <p:sp>
          <p:nvSpPr>
            <p:cNvPr id="35"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latin typeface="+mn-ea"/>
              </a:endParaRPr>
            </a:p>
          </p:txBody>
        </p:sp>
        <p:grpSp>
          <p:nvGrpSpPr>
            <p:cNvPr id="36" name="Group 401"/>
            <p:cNvGrpSpPr>
              <a:grpSpLocks/>
            </p:cNvGrpSpPr>
            <p:nvPr/>
          </p:nvGrpSpPr>
          <p:grpSpPr bwMode="auto">
            <a:xfrm>
              <a:off x="1709" y="3008"/>
              <a:ext cx="507" cy="234"/>
              <a:chOff x="1740" y="2642"/>
              <a:chExt cx="752" cy="327"/>
            </a:xfrm>
          </p:grpSpPr>
          <p:sp>
            <p:nvSpPr>
              <p:cNvPr id="43"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latin typeface="+mn-ea"/>
                </a:endParaRPr>
              </a:p>
            </p:txBody>
          </p:sp>
          <p:sp>
            <p:nvSpPr>
              <p:cNvPr id="44"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latin typeface="+mn-ea"/>
                </a:endParaRPr>
              </a:p>
            </p:txBody>
          </p:sp>
          <p:sp>
            <p:nvSpPr>
              <p:cNvPr id="45"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latin typeface="+mn-ea"/>
                </a:endParaRPr>
              </a:p>
            </p:txBody>
          </p:sp>
          <p:sp>
            <p:nvSpPr>
              <p:cNvPr id="46"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sp>
            <p:nvSpPr>
              <p:cNvPr id="47"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latin typeface="+mn-ea"/>
                </a:endParaRPr>
              </a:p>
            </p:txBody>
          </p:sp>
          <p:sp>
            <p:nvSpPr>
              <p:cNvPr id="48"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grpSp>
        <p:sp>
          <p:nvSpPr>
            <p:cNvPr id="37"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latin typeface="+mn-ea"/>
              </a:endParaRPr>
            </a:p>
          </p:txBody>
        </p:sp>
        <p:sp>
          <p:nvSpPr>
            <p:cNvPr id="38"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39"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latin typeface="+mn-ea"/>
              </a:endParaRPr>
            </a:p>
          </p:txBody>
        </p:sp>
        <p:sp>
          <p:nvSpPr>
            <p:cNvPr id="40"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latin typeface="+mn-ea"/>
              </a:endParaRPr>
            </a:p>
          </p:txBody>
        </p:sp>
        <p:sp>
          <p:nvSpPr>
            <p:cNvPr id="41"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42"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grpSp>
      <p:grpSp>
        <p:nvGrpSpPr>
          <p:cNvPr id="49" name="Group 445"/>
          <p:cNvGrpSpPr>
            <a:grpSpLocks/>
          </p:cNvGrpSpPr>
          <p:nvPr/>
        </p:nvGrpSpPr>
        <p:grpSpPr bwMode="auto">
          <a:xfrm>
            <a:off x="5146675" y="4561731"/>
            <a:ext cx="2709863" cy="1951037"/>
            <a:chOff x="3652" y="2846"/>
            <a:chExt cx="1253" cy="934"/>
          </a:xfrm>
        </p:grpSpPr>
        <p:sp>
          <p:nvSpPr>
            <p:cNvPr id="5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latin typeface="+mn-ea"/>
              </a:endParaRPr>
            </a:p>
          </p:txBody>
        </p:sp>
        <p:sp>
          <p:nvSpPr>
            <p:cNvPr id="51" name="Line 93"/>
            <p:cNvSpPr>
              <a:spLocks noChangeShapeType="1"/>
            </p:cNvSpPr>
            <p:nvPr/>
          </p:nvSpPr>
          <p:spPr bwMode="auto">
            <a:xfrm>
              <a:off x="4337" y="3386"/>
              <a:ext cx="96" cy="60"/>
            </a:xfrm>
            <a:prstGeom prst="line">
              <a:avLst/>
            </a:prstGeom>
            <a:noFill/>
            <a:ln w="9525">
              <a:solidFill>
                <a:schemeClr val="tx1"/>
              </a:solidFill>
              <a:round/>
              <a:headEnd/>
              <a:tailEnd/>
            </a:ln>
          </p:spPr>
          <p:txBody>
            <a:bodyPr/>
            <a:lstStyle/>
            <a:p>
              <a:endParaRPr lang="zh-CN" altLang="en-US">
                <a:latin typeface="+mn-ea"/>
              </a:endParaRPr>
            </a:p>
          </p:txBody>
        </p:sp>
        <p:pic>
          <p:nvPicPr>
            <p:cNvPr id="52" name="Picture 133" descr="car_icon_small"/>
            <p:cNvPicPr>
              <a:picLocks noChangeAspect="1" noChangeArrowheads="1"/>
            </p:cNvPicPr>
            <p:nvPr/>
          </p:nvPicPr>
          <p:blipFill>
            <a:blip r:embed="rId7" cstate="print"/>
            <a:srcRect/>
            <a:stretch>
              <a:fillRect/>
            </a:stretch>
          </p:blipFill>
          <p:spPr bwMode="auto">
            <a:xfrm>
              <a:off x="4370" y="2956"/>
              <a:ext cx="535" cy="106"/>
            </a:xfrm>
            <a:prstGeom prst="rect">
              <a:avLst/>
            </a:prstGeom>
            <a:noFill/>
            <a:ln w="9525">
              <a:noFill/>
              <a:miter lim="800000"/>
              <a:headEnd/>
              <a:tailEnd/>
            </a:ln>
          </p:spPr>
        </p:pic>
        <p:grpSp>
          <p:nvGrpSpPr>
            <p:cNvPr id="53" name="Group 134"/>
            <p:cNvGrpSpPr>
              <a:grpSpLocks/>
            </p:cNvGrpSpPr>
            <p:nvPr/>
          </p:nvGrpSpPr>
          <p:grpSpPr bwMode="auto">
            <a:xfrm>
              <a:off x="3911" y="2846"/>
              <a:ext cx="262" cy="243"/>
              <a:chOff x="2751" y="1851"/>
              <a:chExt cx="462" cy="478"/>
            </a:xfrm>
          </p:grpSpPr>
          <p:pic>
            <p:nvPicPr>
              <p:cNvPr id="107" name="Picture 135" descr="iphone_stylized_small"/>
              <p:cNvPicPr>
                <a:picLocks noChangeAspect="1" noChangeArrowheads="1"/>
              </p:cNvPicPr>
              <p:nvPr/>
            </p:nvPicPr>
            <p:blipFill>
              <a:blip r:embed="rId8" cstate="print"/>
              <a:srcRect/>
              <a:stretch>
                <a:fillRect/>
              </a:stretch>
            </p:blipFill>
            <p:spPr bwMode="auto">
              <a:xfrm>
                <a:off x="2928" y="1922"/>
                <a:ext cx="152" cy="407"/>
              </a:xfrm>
              <a:prstGeom prst="rect">
                <a:avLst/>
              </a:prstGeom>
              <a:noFill/>
              <a:ln w="9525">
                <a:noFill/>
                <a:miter lim="800000"/>
                <a:headEnd/>
                <a:tailEnd/>
              </a:ln>
            </p:spPr>
          </p:pic>
          <p:pic>
            <p:nvPicPr>
              <p:cNvPr id="108" name="Picture 136" descr="antenna_radiation_stylized"/>
              <p:cNvPicPr>
                <a:picLocks noChangeAspect="1" noChangeArrowheads="1"/>
              </p:cNvPicPr>
              <p:nvPr/>
            </p:nvPicPr>
            <p:blipFill>
              <a:blip r:embed="rId9" cstate="print"/>
              <a:srcRect/>
              <a:stretch>
                <a:fillRect/>
              </a:stretch>
            </p:blipFill>
            <p:spPr bwMode="auto">
              <a:xfrm>
                <a:off x="2751" y="1851"/>
                <a:ext cx="462" cy="110"/>
              </a:xfrm>
              <a:prstGeom prst="rect">
                <a:avLst/>
              </a:prstGeom>
              <a:noFill/>
              <a:ln w="9525">
                <a:noFill/>
                <a:miter lim="800000"/>
                <a:headEnd/>
                <a:tailEnd/>
              </a:ln>
            </p:spPr>
          </p:pic>
        </p:grpSp>
        <p:grpSp>
          <p:nvGrpSpPr>
            <p:cNvPr id="54" name="Group 252"/>
            <p:cNvGrpSpPr>
              <a:grpSpLocks/>
            </p:cNvGrpSpPr>
            <p:nvPr/>
          </p:nvGrpSpPr>
          <p:grpSpPr bwMode="auto">
            <a:xfrm>
              <a:off x="4193" y="3034"/>
              <a:ext cx="288" cy="398"/>
              <a:chOff x="742" y="2409"/>
              <a:chExt cx="576" cy="881"/>
            </a:xfrm>
          </p:grpSpPr>
          <p:grpSp>
            <p:nvGrpSpPr>
              <p:cNvPr id="89" name="Group 253"/>
              <p:cNvGrpSpPr>
                <a:grpSpLocks/>
              </p:cNvGrpSpPr>
              <p:nvPr/>
            </p:nvGrpSpPr>
            <p:grpSpPr bwMode="auto">
              <a:xfrm>
                <a:off x="832" y="2643"/>
                <a:ext cx="376" cy="647"/>
                <a:chOff x="3130" y="3288"/>
                <a:chExt cx="410" cy="742"/>
              </a:xfrm>
            </p:grpSpPr>
            <p:sp>
              <p:nvSpPr>
                <p:cNvPr id="92" name="Line 270"/>
                <p:cNvSpPr>
                  <a:spLocks noChangeShapeType="1"/>
                </p:cNvSpPr>
                <p:nvPr/>
              </p:nvSpPr>
              <p:spPr bwMode="auto">
                <a:xfrm flipH="1">
                  <a:off x="3130" y="3288"/>
                  <a:ext cx="205" cy="672"/>
                </a:xfrm>
                <a:prstGeom prst="line">
                  <a:avLst/>
                </a:prstGeom>
                <a:noFill/>
                <a:ln w="19050">
                  <a:solidFill>
                    <a:schemeClr val="tx1"/>
                  </a:solidFill>
                  <a:round/>
                  <a:headEnd/>
                  <a:tailEnd/>
                </a:ln>
              </p:spPr>
              <p:txBody>
                <a:bodyPr wrap="none"/>
                <a:lstStyle/>
                <a:p>
                  <a:endParaRPr lang="zh-CN" altLang="en-US">
                    <a:latin typeface="+mn-ea"/>
                  </a:endParaRPr>
                </a:p>
              </p:txBody>
            </p:sp>
            <p:sp>
              <p:nvSpPr>
                <p:cNvPr id="93" name="Line 271"/>
                <p:cNvSpPr>
                  <a:spLocks noChangeShapeType="1"/>
                </p:cNvSpPr>
                <p:nvPr/>
              </p:nvSpPr>
              <p:spPr bwMode="auto">
                <a:xfrm>
                  <a:off x="3335" y="3288"/>
                  <a:ext cx="205" cy="669"/>
                </a:xfrm>
                <a:prstGeom prst="line">
                  <a:avLst/>
                </a:prstGeom>
                <a:noFill/>
                <a:ln w="19050">
                  <a:solidFill>
                    <a:schemeClr val="tx1"/>
                  </a:solidFill>
                  <a:round/>
                  <a:headEnd/>
                  <a:tailEnd/>
                </a:ln>
              </p:spPr>
              <p:txBody>
                <a:bodyPr wrap="none"/>
                <a:lstStyle/>
                <a:p>
                  <a:endParaRPr lang="zh-CN" altLang="en-US">
                    <a:latin typeface="+mn-ea"/>
                  </a:endParaRPr>
                </a:p>
              </p:txBody>
            </p:sp>
            <p:sp>
              <p:nvSpPr>
                <p:cNvPr id="94" name="Line 272"/>
                <p:cNvSpPr>
                  <a:spLocks noChangeShapeType="1"/>
                </p:cNvSpPr>
                <p:nvPr/>
              </p:nvSpPr>
              <p:spPr bwMode="auto">
                <a:xfrm>
                  <a:off x="3130" y="3957"/>
                  <a:ext cx="205" cy="73"/>
                </a:xfrm>
                <a:prstGeom prst="line">
                  <a:avLst/>
                </a:prstGeom>
                <a:noFill/>
                <a:ln w="19050">
                  <a:solidFill>
                    <a:schemeClr val="tx1"/>
                  </a:solidFill>
                  <a:round/>
                  <a:headEnd/>
                  <a:tailEnd/>
                </a:ln>
              </p:spPr>
              <p:txBody>
                <a:bodyPr wrap="none"/>
                <a:lstStyle/>
                <a:p>
                  <a:endParaRPr lang="zh-CN" altLang="en-US">
                    <a:latin typeface="+mn-ea"/>
                  </a:endParaRPr>
                </a:p>
              </p:txBody>
            </p:sp>
            <p:sp>
              <p:nvSpPr>
                <p:cNvPr id="95" name="Line 273"/>
                <p:cNvSpPr>
                  <a:spLocks noChangeShapeType="1"/>
                </p:cNvSpPr>
                <p:nvPr/>
              </p:nvSpPr>
              <p:spPr bwMode="auto">
                <a:xfrm flipH="1">
                  <a:off x="3335" y="3957"/>
                  <a:ext cx="205" cy="73"/>
                </a:xfrm>
                <a:prstGeom prst="line">
                  <a:avLst/>
                </a:prstGeom>
                <a:noFill/>
                <a:ln w="19050">
                  <a:solidFill>
                    <a:schemeClr val="tx1"/>
                  </a:solidFill>
                  <a:round/>
                  <a:headEnd/>
                  <a:tailEnd/>
                </a:ln>
              </p:spPr>
              <p:txBody>
                <a:bodyPr wrap="none"/>
                <a:lstStyle/>
                <a:p>
                  <a:endParaRPr lang="zh-CN" altLang="en-US">
                    <a:latin typeface="+mn-ea"/>
                  </a:endParaRPr>
                </a:p>
              </p:txBody>
            </p:sp>
            <p:sp>
              <p:nvSpPr>
                <p:cNvPr id="96" name="Line 274"/>
                <p:cNvSpPr>
                  <a:spLocks noChangeShapeType="1"/>
                </p:cNvSpPr>
                <p:nvPr/>
              </p:nvSpPr>
              <p:spPr bwMode="auto">
                <a:xfrm>
                  <a:off x="3335" y="3303"/>
                  <a:ext cx="0" cy="727"/>
                </a:xfrm>
                <a:prstGeom prst="line">
                  <a:avLst/>
                </a:prstGeom>
                <a:noFill/>
                <a:ln w="19050">
                  <a:solidFill>
                    <a:schemeClr val="tx1"/>
                  </a:solidFill>
                  <a:round/>
                  <a:headEnd/>
                  <a:tailEnd/>
                </a:ln>
              </p:spPr>
              <p:txBody>
                <a:bodyPr wrap="none"/>
                <a:lstStyle/>
                <a:p>
                  <a:endParaRPr lang="zh-CN" altLang="en-US">
                    <a:latin typeface="+mn-ea"/>
                  </a:endParaRPr>
                </a:p>
              </p:txBody>
            </p:sp>
            <p:sp>
              <p:nvSpPr>
                <p:cNvPr id="97" name="Line 275"/>
                <p:cNvSpPr>
                  <a:spLocks noChangeShapeType="1"/>
                </p:cNvSpPr>
                <p:nvPr/>
              </p:nvSpPr>
              <p:spPr bwMode="auto">
                <a:xfrm flipV="1">
                  <a:off x="3130" y="3888"/>
                  <a:ext cx="205" cy="72"/>
                </a:xfrm>
                <a:prstGeom prst="line">
                  <a:avLst/>
                </a:prstGeom>
                <a:noFill/>
                <a:ln w="19050">
                  <a:solidFill>
                    <a:schemeClr val="tx1"/>
                  </a:solidFill>
                  <a:round/>
                  <a:headEnd/>
                  <a:tailEnd/>
                </a:ln>
              </p:spPr>
              <p:txBody>
                <a:bodyPr wrap="none"/>
                <a:lstStyle/>
                <a:p>
                  <a:endParaRPr lang="zh-CN" altLang="en-US">
                    <a:latin typeface="+mn-ea"/>
                  </a:endParaRPr>
                </a:p>
              </p:txBody>
            </p:sp>
            <p:sp>
              <p:nvSpPr>
                <p:cNvPr id="98" name="Line 276"/>
                <p:cNvSpPr>
                  <a:spLocks noChangeShapeType="1"/>
                </p:cNvSpPr>
                <p:nvPr/>
              </p:nvSpPr>
              <p:spPr bwMode="auto">
                <a:xfrm flipH="1" flipV="1">
                  <a:off x="3335" y="3888"/>
                  <a:ext cx="205" cy="69"/>
                </a:xfrm>
                <a:prstGeom prst="line">
                  <a:avLst/>
                </a:prstGeom>
                <a:noFill/>
                <a:ln w="19050">
                  <a:solidFill>
                    <a:schemeClr val="tx1"/>
                  </a:solidFill>
                  <a:round/>
                  <a:headEnd/>
                  <a:tailEnd/>
                </a:ln>
              </p:spPr>
              <p:txBody>
                <a:bodyPr wrap="none"/>
                <a:lstStyle/>
                <a:p>
                  <a:endParaRPr lang="zh-CN" altLang="en-US">
                    <a:latin typeface="+mn-ea"/>
                  </a:endParaRPr>
                </a:p>
              </p:txBody>
            </p:sp>
            <p:sp>
              <p:nvSpPr>
                <p:cNvPr id="99" name="Line 277"/>
                <p:cNvSpPr>
                  <a:spLocks noChangeShapeType="1"/>
                </p:cNvSpPr>
                <p:nvPr/>
              </p:nvSpPr>
              <p:spPr bwMode="auto">
                <a:xfrm>
                  <a:off x="3217" y="3668"/>
                  <a:ext cx="118" cy="55"/>
                </a:xfrm>
                <a:prstGeom prst="line">
                  <a:avLst/>
                </a:prstGeom>
                <a:noFill/>
                <a:ln w="19050">
                  <a:solidFill>
                    <a:schemeClr val="tx1"/>
                  </a:solidFill>
                  <a:round/>
                  <a:headEnd/>
                  <a:tailEnd/>
                </a:ln>
              </p:spPr>
              <p:txBody>
                <a:bodyPr wrap="none"/>
                <a:lstStyle/>
                <a:p>
                  <a:endParaRPr lang="zh-CN" altLang="en-US">
                    <a:latin typeface="+mn-ea"/>
                  </a:endParaRPr>
                </a:p>
              </p:txBody>
            </p:sp>
            <p:sp>
              <p:nvSpPr>
                <p:cNvPr id="100" name="Line 278"/>
                <p:cNvSpPr>
                  <a:spLocks noChangeShapeType="1"/>
                </p:cNvSpPr>
                <p:nvPr/>
              </p:nvSpPr>
              <p:spPr bwMode="auto">
                <a:xfrm flipV="1">
                  <a:off x="3335" y="3668"/>
                  <a:ext cx="124" cy="55"/>
                </a:xfrm>
                <a:prstGeom prst="line">
                  <a:avLst/>
                </a:prstGeom>
                <a:noFill/>
                <a:ln w="19050">
                  <a:solidFill>
                    <a:schemeClr val="tx1"/>
                  </a:solidFill>
                  <a:round/>
                  <a:headEnd/>
                  <a:tailEnd/>
                </a:ln>
              </p:spPr>
              <p:txBody>
                <a:bodyPr wrap="none"/>
                <a:lstStyle/>
                <a:p>
                  <a:endParaRPr lang="zh-CN" altLang="en-US">
                    <a:latin typeface="+mn-ea"/>
                  </a:endParaRPr>
                </a:p>
              </p:txBody>
            </p:sp>
            <p:sp>
              <p:nvSpPr>
                <p:cNvPr id="101" name="Line 279"/>
                <p:cNvSpPr>
                  <a:spLocks noChangeShapeType="1"/>
                </p:cNvSpPr>
                <p:nvPr/>
              </p:nvSpPr>
              <p:spPr bwMode="auto">
                <a:xfrm>
                  <a:off x="3178" y="3766"/>
                  <a:ext cx="152" cy="75"/>
                </a:xfrm>
                <a:prstGeom prst="line">
                  <a:avLst/>
                </a:prstGeom>
                <a:noFill/>
                <a:ln w="19050">
                  <a:solidFill>
                    <a:schemeClr val="tx1"/>
                  </a:solidFill>
                  <a:round/>
                  <a:headEnd/>
                  <a:tailEnd/>
                </a:ln>
              </p:spPr>
              <p:txBody>
                <a:bodyPr wrap="none"/>
                <a:lstStyle/>
                <a:p>
                  <a:endParaRPr lang="zh-CN" altLang="en-US">
                    <a:latin typeface="+mn-ea"/>
                  </a:endParaRPr>
                </a:p>
              </p:txBody>
            </p:sp>
            <p:sp>
              <p:nvSpPr>
                <p:cNvPr id="102" name="Line 280"/>
                <p:cNvSpPr>
                  <a:spLocks noChangeShapeType="1"/>
                </p:cNvSpPr>
                <p:nvPr/>
              </p:nvSpPr>
              <p:spPr bwMode="auto">
                <a:xfrm flipV="1">
                  <a:off x="3335" y="3781"/>
                  <a:ext cx="153" cy="66"/>
                </a:xfrm>
                <a:prstGeom prst="line">
                  <a:avLst/>
                </a:prstGeom>
                <a:noFill/>
                <a:ln w="19050">
                  <a:solidFill>
                    <a:schemeClr val="tx1"/>
                  </a:solidFill>
                  <a:round/>
                  <a:headEnd/>
                  <a:tailEnd/>
                </a:ln>
              </p:spPr>
              <p:txBody>
                <a:bodyPr wrap="none"/>
                <a:lstStyle/>
                <a:p>
                  <a:endParaRPr lang="zh-CN" altLang="en-US">
                    <a:latin typeface="+mn-ea"/>
                  </a:endParaRPr>
                </a:p>
              </p:txBody>
            </p:sp>
            <p:sp>
              <p:nvSpPr>
                <p:cNvPr id="103" name="Line 281"/>
                <p:cNvSpPr>
                  <a:spLocks noChangeShapeType="1"/>
                </p:cNvSpPr>
                <p:nvPr/>
              </p:nvSpPr>
              <p:spPr bwMode="auto">
                <a:xfrm flipV="1">
                  <a:off x="3335" y="3567"/>
                  <a:ext cx="78" cy="27"/>
                </a:xfrm>
                <a:prstGeom prst="line">
                  <a:avLst/>
                </a:prstGeom>
                <a:noFill/>
                <a:ln w="19050">
                  <a:solidFill>
                    <a:schemeClr val="tx1"/>
                  </a:solidFill>
                  <a:round/>
                  <a:headEnd/>
                  <a:tailEnd/>
                </a:ln>
              </p:spPr>
              <p:txBody>
                <a:bodyPr wrap="none"/>
                <a:lstStyle/>
                <a:p>
                  <a:endParaRPr lang="zh-CN" altLang="en-US">
                    <a:latin typeface="+mn-ea"/>
                  </a:endParaRPr>
                </a:p>
              </p:txBody>
            </p:sp>
            <p:sp>
              <p:nvSpPr>
                <p:cNvPr id="104" name="Line 282"/>
                <p:cNvSpPr>
                  <a:spLocks noChangeShapeType="1"/>
                </p:cNvSpPr>
                <p:nvPr/>
              </p:nvSpPr>
              <p:spPr bwMode="auto">
                <a:xfrm flipV="1">
                  <a:off x="3335" y="3428"/>
                  <a:ext cx="49" cy="21"/>
                </a:xfrm>
                <a:prstGeom prst="line">
                  <a:avLst/>
                </a:prstGeom>
                <a:noFill/>
                <a:ln w="19050">
                  <a:solidFill>
                    <a:schemeClr val="tx1"/>
                  </a:solidFill>
                  <a:round/>
                  <a:headEnd/>
                  <a:tailEnd/>
                </a:ln>
              </p:spPr>
              <p:txBody>
                <a:bodyPr wrap="none"/>
                <a:lstStyle/>
                <a:p>
                  <a:endParaRPr lang="zh-CN" altLang="en-US">
                    <a:latin typeface="+mn-ea"/>
                  </a:endParaRPr>
                </a:p>
              </p:txBody>
            </p:sp>
            <p:sp>
              <p:nvSpPr>
                <p:cNvPr id="105" name="Line 283"/>
                <p:cNvSpPr>
                  <a:spLocks noChangeShapeType="1"/>
                </p:cNvSpPr>
                <p:nvPr/>
              </p:nvSpPr>
              <p:spPr bwMode="auto">
                <a:xfrm>
                  <a:off x="3247" y="3558"/>
                  <a:ext cx="95" cy="36"/>
                </a:xfrm>
                <a:prstGeom prst="line">
                  <a:avLst/>
                </a:prstGeom>
                <a:noFill/>
                <a:ln w="19050">
                  <a:solidFill>
                    <a:schemeClr val="tx1"/>
                  </a:solidFill>
                  <a:round/>
                  <a:headEnd/>
                  <a:tailEnd/>
                </a:ln>
              </p:spPr>
              <p:txBody>
                <a:bodyPr wrap="none"/>
                <a:lstStyle/>
                <a:p>
                  <a:endParaRPr lang="zh-CN" altLang="en-US">
                    <a:latin typeface="+mn-ea"/>
                  </a:endParaRPr>
                </a:p>
              </p:txBody>
            </p:sp>
            <p:sp>
              <p:nvSpPr>
                <p:cNvPr id="106" name="Line 284"/>
                <p:cNvSpPr>
                  <a:spLocks noChangeShapeType="1"/>
                </p:cNvSpPr>
                <p:nvPr/>
              </p:nvSpPr>
              <p:spPr bwMode="auto">
                <a:xfrm>
                  <a:off x="3289" y="3422"/>
                  <a:ext cx="55" cy="36"/>
                </a:xfrm>
                <a:prstGeom prst="line">
                  <a:avLst/>
                </a:prstGeom>
                <a:noFill/>
                <a:ln w="19050">
                  <a:solidFill>
                    <a:schemeClr val="tx1"/>
                  </a:solidFill>
                  <a:round/>
                  <a:headEnd/>
                  <a:tailEnd/>
                </a:ln>
              </p:spPr>
              <p:txBody>
                <a:bodyPr wrap="none"/>
                <a:lstStyle/>
                <a:p>
                  <a:endParaRPr lang="zh-CN" altLang="en-US">
                    <a:latin typeface="+mn-ea"/>
                  </a:endParaRPr>
                </a:p>
              </p:txBody>
            </p:sp>
          </p:grpSp>
          <p:pic>
            <p:nvPicPr>
              <p:cNvPr id="90" name="Picture 269" descr="cell_tower_radiation copy"/>
              <p:cNvPicPr>
                <a:picLocks noChangeAspect="1" noChangeArrowheads="1"/>
              </p:cNvPicPr>
              <p:nvPr/>
            </p:nvPicPr>
            <p:blipFill>
              <a:blip r:embed="rId10" cstate="print"/>
              <a:srcRect/>
              <a:stretch>
                <a:fillRect/>
              </a:stretch>
            </p:blipFill>
            <p:spPr bwMode="auto">
              <a:xfrm>
                <a:off x="742" y="2409"/>
                <a:ext cx="576" cy="464"/>
              </a:xfrm>
              <a:prstGeom prst="rect">
                <a:avLst/>
              </a:prstGeom>
              <a:noFill/>
              <a:ln w="9525">
                <a:noFill/>
                <a:miter lim="800000"/>
                <a:headEnd/>
                <a:tailEnd/>
              </a:ln>
            </p:spPr>
          </p:pic>
          <p:sp>
            <p:nvSpPr>
              <p:cNvPr id="9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p>
                <a:endParaRPr lang="zh-CN" altLang="zh-CN">
                  <a:latin typeface="+mn-ea"/>
                </a:endParaRPr>
              </a:p>
            </p:txBody>
          </p:sp>
        </p:grpSp>
        <p:grpSp>
          <p:nvGrpSpPr>
            <p:cNvPr id="55" name="Group 342"/>
            <p:cNvGrpSpPr>
              <a:grpSpLocks/>
            </p:cNvGrpSpPr>
            <p:nvPr/>
          </p:nvGrpSpPr>
          <p:grpSpPr bwMode="auto">
            <a:xfrm>
              <a:off x="3715" y="3159"/>
              <a:ext cx="337" cy="257"/>
              <a:chOff x="877" y="1008"/>
              <a:chExt cx="2747" cy="2591"/>
            </a:xfrm>
          </p:grpSpPr>
          <p:pic>
            <p:nvPicPr>
              <p:cNvPr id="66" name="Picture 343" descr="antenna_stylized"/>
              <p:cNvPicPr>
                <a:picLocks noChangeAspect="1" noChangeArrowheads="1"/>
              </p:cNvPicPr>
              <p:nvPr/>
            </p:nvPicPr>
            <p:blipFill>
              <a:blip r:embed="rId11" cstate="print"/>
              <a:srcRect/>
              <a:stretch>
                <a:fillRect/>
              </a:stretch>
            </p:blipFill>
            <p:spPr bwMode="auto">
              <a:xfrm>
                <a:off x="877" y="1008"/>
                <a:ext cx="2725" cy="1421"/>
              </a:xfrm>
              <a:prstGeom prst="rect">
                <a:avLst/>
              </a:prstGeom>
              <a:noFill/>
              <a:ln w="9525">
                <a:noFill/>
                <a:miter lim="800000"/>
                <a:headEnd/>
                <a:tailEnd/>
              </a:ln>
            </p:spPr>
          </p:pic>
          <p:pic>
            <p:nvPicPr>
              <p:cNvPr id="67" name="Picture 344" descr="laptop_keyboard"/>
              <p:cNvPicPr>
                <a:picLocks noChangeAspect="1" noChangeArrowheads="1"/>
              </p:cNvPicPr>
              <p:nvPr/>
            </p:nvPicPr>
            <p:blipFill>
              <a:blip r:embed="rId12" cstate="print"/>
              <a:srcRect/>
              <a:stretch>
                <a:fillRect/>
              </a:stretch>
            </p:blipFill>
            <p:spPr bwMode="auto">
              <a:xfrm rot="109064" flipH="1">
                <a:off x="1009" y="2586"/>
                <a:ext cx="2245" cy="1013"/>
              </a:xfrm>
              <a:prstGeom prst="rect">
                <a:avLst/>
              </a:prstGeom>
              <a:noFill/>
              <a:ln w="9525">
                <a:noFill/>
                <a:miter lim="800000"/>
                <a:headEnd/>
                <a:tailEnd/>
              </a:ln>
            </p:spPr>
          </p:pic>
          <p:sp>
            <p:nvSpPr>
              <p:cNvPr id="6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9" name="Picture 346" descr="screen"/>
              <p:cNvPicPr>
                <a:picLocks noChangeAspect="1" noChangeArrowheads="1"/>
              </p:cNvPicPr>
              <p:nvPr/>
            </p:nvPicPr>
            <p:blipFill>
              <a:blip r:embed="rId13" cstate="print"/>
              <a:srcRect/>
              <a:stretch>
                <a:fillRect/>
              </a:stretch>
            </p:blipFill>
            <p:spPr bwMode="auto">
              <a:xfrm>
                <a:off x="1842" y="1637"/>
                <a:ext cx="1642" cy="1203"/>
              </a:xfrm>
              <a:prstGeom prst="rect">
                <a:avLst/>
              </a:prstGeom>
              <a:noFill/>
              <a:ln w="9525">
                <a:noFill/>
                <a:miter lim="800000"/>
                <a:headEnd/>
                <a:tailEnd/>
              </a:ln>
            </p:spPr>
          </p:pic>
          <p:sp>
            <p:nvSpPr>
              <p:cNvPr id="7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latin typeface="+mn-ea"/>
                </a:endParaRPr>
              </a:p>
            </p:txBody>
          </p:sp>
          <p:sp>
            <p:nvSpPr>
              <p:cNvPr id="7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latin typeface="+mn-ea"/>
                </a:endParaRPr>
              </a:p>
            </p:txBody>
          </p:sp>
          <p:sp>
            <p:nvSpPr>
              <p:cNvPr id="7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latin typeface="+mn-ea"/>
                </a:endParaRPr>
              </a:p>
            </p:txBody>
          </p:sp>
          <p:sp>
            <p:nvSpPr>
              <p:cNvPr id="7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latin typeface="+mn-ea"/>
                </a:endParaRPr>
              </a:p>
            </p:txBody>
          </p:sp>
          <p:sp>
            <p:nvSpPr>
              <p:cNvPr id="7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latin typeface="+mn-ea"/>
                </a:endParaRPr>
              </a:p>
            </p:txBody>
          </p:sp>
          <p:sp>
            <p:nvSpPr>
              <p:cNvPr id="7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latin typeface="+mn-ea"/>
                </a:endParaRPr>
              </a:p>
            </p:txBody>
          </p:sp>
          <p:grpSp>
            <p:nvGrpSpPr>
              <p:cNvPr id="76" name="Group 353"/>
              <p:cNvGrpSpPr>
                <a:grpSpLocks/>
              </p:cNvGrpSpPr>
              <p:nvPr/>
            </p:nvGrpSpPr>
            <p:grpSpPr bwMode="auto">
              <a:xfrm>
                <a:off x="1709" y="3008"/>
                <a:ext cx="507" cy="234"/>
                <a:chOff x="1740" y="2642"/>
                <a:chExt cx="752" cy="327"/>
              </a:xfrm>
            </p:grpSpPr>
            <p:sp>
              <p:nvSpPr>
                <p:cNvPr id="8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latin typeface="+mn-ea"/>
                  </a:endParaRPr>
                </a:p>
              </p:txBody>
            </p:sp>
            <p:sp>
              <p:nvSpPr>
                <p:cNvPr id="8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latin typeface="+mn-ea"/>
                  </a:endParaRPr>
                </a:p>
              </p:txBody>
            </p:sp>
            <p:sp>
              <p:nvSpPr>
                <p:cNvPr id="8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latin typeface="+mn-ea"/>
                  </a:endParaRPr>
                </a:p>
              </p:txBody>
            </p:sp>
            <p:sp>
              <p:nvSpPr>
                <p:cNvPr id="8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sp>
              <p:nvSpPr>
                <p:cNvPr id="8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latin typeface="+mn-ea"/>
                  </a:endParaRPr>
                </a:p>
              </p:txBody>
            </p:sp>
            <p:sp>
              <p:nvSpPr>
                <p:cNvPr id="8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grpSp>
          <p:sp>
            <p:nvSpPr>
              <p:cNvPr id="7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latin typeface="+mn-ea"/>
                </a:endParaRPr>
              </a:p>
            </p:txBody>
          </p:sp>
          <p:sp>
            <p:nvSpPr>
              <p:cNvPr id="7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7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latin typeface="+mn-ea"/>
                </a:endParaRPr>
              </a:p>
            </p:txBody>
          </p:sp>
          <p:sp>
            <p:nvSpPr>
              <p:cNvPr id="8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latin typeface="+mn-ea"/>
                </a:endParaRPr>
              </a:p>
            </p:txBody>
          </p:sp>
          <p:sp>
            <p:nvSpPr>
              <p:cNvPr id="8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8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grpSp>
        <p:grpSp>
          <p:nvGrpSpPr>
            <p:cNvPr id="56" name="Group 237"/>
            <p:cNvGrpSpPr>
              <a:grpSpLocks/>
            </p:cNvGrpSpPr>
            <p:nvPr/>
          </p:nvGrpSpPr>
          <p:grpSpPr bwMode="auto">
            <a:xfrm>
              <a:off x="4377" y="3439"/>
              <a:ext cx="246" cy="107"/>
              <a:chOff x="4650" y="1129"/>
              <a:chExt cx="246" cy="95"/>
            </a:xfrm>
          </p:grpSpPr>
          <p:sp>
            <p:nvSpPr>
              <p:cNvPr id="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sp>
            <p:nvSpPr>
              <p:cNvPr id="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mn-ea"/>
                </a:endParaRPr>
              </a:p>
            </p:txBody>
          </p:sp>
          <p:sp>
            <p:nvSpPr>
              <p:cNvPr id="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grpSp>
            <p:nvGrpSpPr>
              <p:cNvPr id="61" name="Group 241"/>
              <p:cNvGrpSpPr>
                <a:grpSpLocks/>
              </p:cNvGrpSpPr>
              <p:nvPr/>
            </p:nvGrpSpPr>
            <p:grpSpPr bwMode="auto">
              <a:xfrm>
                <a:off x="4699" y="1145"/>
                <a:ext cx="138" cy="29"/>
                <a:chOff x="2468" y="1332"/>
                <a:chExt cx="310" cy="60"/>
              </a:xfrm>
            </p:grpSpPr>
            <p:sp>
              <p:nvSpPr>
                <p:cNvPr id="6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latin typeface="+mn-ea"/>
                  </a:endParaRPr>
                </a:p>
              </p:txBody>
            </p:sp>
            <p:sp>
              <p:nvSpPr>
                <p:cNvPr id="6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latin typeface="+mn-ea"/>
                  </a:endParaRPr>
                </a:p>
              </p:txBody>
            </p:sp>
          </p:grpSp>
          <p:sp>
            <p:nvSpPr>
              <p:cNvPr id="62" name="Line 244"/>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latin typeface="+mn-ea"/>
                </a:endParaRPr>
              </a:p>
            </p:txBody>
          </p:sp>
          <p:sp>
            <p:nvSpPr>
              <p:cNvPr id="63" name="Line 245"/>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latin typeface="+mn-ea"/>
                </a:endParaRPr>
              </a:p>
            </p:txBody>
          </p:sp>
        </p:grpSp>
        <p:sp>
          <p:nvSpPr>
            <p:cNvPr id="57" name="Line 444"/>
            <p:cNvSpPr>
              <a:spLocks noChangeShapeType="1"/>
            </p:cNvSpPr>
            <p:nvPr/>
          </p:nvSpPr>
          <p:spPr bwMode="auto">
            <a:xfrm>
              <a:off x="4514" y="3542"/>
              <a:ext cx="0" cy="238"/>
            </a:xfrm>
            <a:prstGeom prst="line">
              <a:avLst/>
            </a:prstGeom>
            <a:noFill/>
            <a:ln w="9525">
              <a:solidFill>
                <a:schemeClr val="tx1"/>
              </a:solidFill>
              <a:round/>
              <a:headEnd/>
              <a:tailEnd/>
            </a:ln>
          </p:spPr>
          <p:txBody>
            <a:bodyPr/>
            <a:lstStyle/>
            <a:p>
              <a:endParaRPr lang="zh-CN" altLang="en-US">
                <a:latin typeface="+mn-ea"/>
              </a:endParaRPr>
            </a:p>
          </p:txBody>
        </p:sp>
      </p:grpSp>
      <p:sp>
        <p:nvSpPr>
          <p:cNvPr id="109" name="Text Box 446"/>
          <p:cNvSpPr txBox="1">
            <a:spLocks noChangeArrowheads="1"/>
          </p:cNvSpPr>
          <p:nvPr/>
        </p:nvSpPr>
        <p:spPr bwMode="auto">
          <a:xfrm>
            <a:off x="2044700" y="5744418"/>
            <a:ext cx="1338828" cy="369332"/>
          </a:xfrm>
          <a:prstGeom prst="rect">
            <a:avLst/>
          </a:prstGeom>
          <a:noFill/>
          <a:ln w="9525">
            <a:noFill/>
            <a:miter lim="800000"/>
            <a:headEnd/>
            <a:tailEnd/>
          </a:ln>
        </p:spPr>
        <p:txBody>
          <a:bodyPr wrap="none">
            <a:spAutoFit/>
          </a:bodyPr>
          <a:lstStyle/>
          <a:p>
            <a:r>
              <a:rPr lang="zh-CN" altLang="en-US" sz="1800" dirty="0">
                <a:latin typeface="+mn-ea"/>
              </a:rPr>
              <a:t>连接因特网</a:t>
            </a:r>
            <a:endParaRPr lang="en-US" altLang="zh-CN" sz="1800" dirty="0">
              <a:latin typeface="+mn-ea"/>
            </a:endParaRPr>
          </a:p>
        </p:txBody>
      </p:sp>
      <p:sp>
        <p:nvSpPr>
          <p:cNvPr id="110" name="Text Box 447"/>
          <p:cNvSpPr txBox="1">
            <a:spLocks noChangeArrowheads="1"/>
          </p:cNvSpPr>
          <p:nvPr/>
        </p:nvSpPr>
        <p:spPr bwMode="auto">
          <a:xfrm>
            <a:off x="6711950" y="6374656"/>
            <a:ext cx="1338828" cy="369332"/>
          </a:xfrm>
          <a:prstGeom prst="rect">
            <a:avLst/>
          </a:prstGeom>
          <a:noFill/>
          <a:ln w="9525">
            <a:noFill/>
            <a:miter lim="800000"/>
            <a:headEnd/>
            <a:tailEnd/>
          </a:ln>
        </p:spPr>
        <p:txBody>
          <a:bodyPr wrap="none">
            <a:spAutoFit/>
          </a:bodyPr>
          <a:lstStyle/>
          <a:p>
            <a:r>
              <a:rPr lang="zh-CN" altLang="en-US" dirty="0">
                <a:latin typeface="+mn-ea"/>
              </a:rPr>
              <a:t>连接因特网</a:t>
            </a:r>
            <a:endParaRPr lang="en-US" altLang="zh-CN" dirty="0">
              <a:latin typeface="+mn-ea"/>
            </a:endParaRPr>
          </a:p>
        </p:txBody>
      </p:sp>
      <p:grpSp>
        <p:nvGrpSpPr>
          <p:cNvPr id="111" name="Group 114"/>
          <p:cNvGrpSpPr>
            <a:grpSpLocks/>
          </p:cNvGrpSpPr>
          <p:nvPr/>
        </p:nvGrpSpPr>
        <p:grpSpPr bwMode="auto">
          <a:xfrm>
            <a:off x="2330450" y="4266456"/>
            <a:ext cx="636588" cy="879475"/>
            <a:chOff x="5806938" y="3011924"/>
            <a:chExt cx="347997" cy="396620"/>
          </a:xfrm>
        </p:grpSpPr>
        <p:pic>
          <p:nvPicPr>
            <p:cNvPr id="112" name="Picture 117" descr="fridge2.png"/>
            <p:cNvPicPr>
              <a:picLocks noChangeAspect="1"/>
            </p:cNvPicPr>
            <p:nvPr/>
          </p:nvPicPr>
          <p:blipFill>
            <a:blip r:embed="rId14" cstate="print"/>
            <a:srcRect/>
            <a:stretch>
              <a:fillRect/>
            </a:stretch>
          </p:blipFill>
          <p:spPr bwMode="auto">
            <a:xfrm>
              <a:off x="5906702" y="3071517"/>
              <a:ext cx="189578" cy="337027"/>
            </a:xfrm>
            <a:prstGeom prst="rect">
              <a:avLst/>
            </a:prstGeom>
            <a:noFill/>
            <a:ln w="9525">
              <a:noFill/>
              <a:miter lim="800000"/>
              <a:headEnd/>
              <a:tailEnd/>
            </a:ln>
          </p:spPr>
        </p:pic>
        <p:pic>
          <p:nvPicPr>
            <p:cNvPr id="113" name="Picture 1115" descr="antenna_stylized"/>
            <p:cNvPicPr>
              <a:picLocks noChangeAspect="1" noChangeArrowheads="1"/>
            </p:cNvPicPr>
            <p:nvPr/>
          </p:nvPicPr>
          <p:blipFill>
            <a:blip r:embed="rId15" cstate="print"/>
            <a:srcRect/>
            <a:stretch>
              <a:fillRect/>
            </a:stretch>
          </p:blipFill>
          <p:spPr bwMode="auto">
            <a:xfrm>
              <a:off x="5806938" y="3011924"/>
              <a:ext cx="347997" cy="167557"/>
            </a:xfrm>
            <a:prstGeom prst="rect">
              <a:avLst/>
            </a:prstGeom>
            <a:noFill/>
            <a:ln w="9525">
              <a:noFill/>
              <a:miter lim="800000"/>
              <a:headEnd/>
              <a:tailEnd/>
            </a:ln>
          </p:spPr>
        </p:pic>
      </p:grpSp>
      <p:grpSp>
        <p:nvGrpSpPr>
          <p:cNvPr id="114" name="Group 347"/>
          <p:cNvGrpSpPr>
            <a:grpSpLocks/>
          </p:cNvGrpSpPr>
          <p:nvPr/>
        </p:nvGrpSpPr>
        <p:grpSpPr bwMode="auto">
          <a:xfrm>
            <a:off x="2268538" y="5193556"/>
            <a:ext cx="692150" cy="331787"/>
            <a:chOff x="1871277" y="1576300"/>
            <a:chExt cx="1128371" cy="437861"/>
          </a:xfrm>
        </p:grpSpPr>
        <p:sp>
          <p:nvSpPr>
            <p:cNvPr id="115"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16"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latin typeface="+mn-ea"/>
              </a:endParaRPr>
            </a:p>
          </p:txBody>
        </p:sp>
        <p:sp>
          <p:nvSpPr>
            <p:cNvPr id="117"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18"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9"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20"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21"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cxnSp>
          <p:nvCxnSpPr>
            <p:cNvPr id="122" name="Straight Connector 122"/>
            <p:cNvCxnSpPr>
              <a:cxnSpLocks noChangeShapeType="1"/>
              <a:endCxn id="11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3"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4" name="Group 347"/>
          <p:cNvGrpSpPr>
            <a:grpSpLocks/>
          </p:cNvGrpSpPr>
          <p:nvPr/>
        </p:nvGrpSpPr>
        <p:grpSpPr bwMode="auto">
          <a:xfrm>
            <a:off x="6681788" y="5776168"/>
            <a:ext cx="569912" cy="269875"/>
            <a:chOff x="1871277" y="1576300"/>
            <a:chExt cx="1128371" cy="437861"/>
          </a:xfrm>
        </p:grpSpPr>
        <p:sp>
          <p:nvSpPr>
            <p:cNvPr id="125"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26"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latin typeface="+mn-ea"/>
              </a:endParaRPr>
            </a:p>
          </p:txBody>
        </p:sp>
        <p:sp>
          <p:nvSpPr>
            <p:cNvPr id="127"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28"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30"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31"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cxnSp>
          <p:nvCxnSpPr>
            <p:cNvPr id="132" name="Straight Connector 132"/>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3"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主机：数据包发送</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21</a:t>
            </a:fld>
            <a:endParaRPr lang="zh-CN" altLang="en-US"/>
          </a:p>
        </p:txBody>
      </p:sp>
      <p:grpSp>
        <p:nvGrpSpPr>
          <p:cNvPr id="5" name="Group 219"/>
          <p:cNvGrpSpPr>
            <a:grpSpLocks/>
          </p:cNvGrpSpPr>
          <p:nvPr/>
        </p:nvGrpSpPr>
        <p:grpSpPr bwMode="auto">
          <a:xfrm>
            <a:off x="5281613" y="3076277"/>
            <a:ext cx="409575" cy="565150"/>
            <a:chOff x="375561" y="297711"/>
            <a:chExt cx="1252683" cy="2142487"/>
          </a:xfrm>
        </p:grpSpPr>
        <p:sp>
          <p:nvSpPr>
            <p:cNvPr id="6"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9" name="Content Placeholder 52"/>
          <p:cNvSpPr>
            <a:spLocks noGrp="1"/>
          </p:cNvSpPr>
          <p:nvPr>
            <p:ph idx="4294967295"/>
          </p:nvPr>
        </p:nvSpPr>
        <p:spPr>
          <a:xfrm>
            <a:off x="428625" y="1803375"/>
            <a:ext cx="3927351" cy="3425825"/>
          </a:xfrm>
        </p:spPr>
        <p:txBody>
          <a:bodyPr/>
          <a:lstStyle/>
          <a:p>
            <a:pPr marL="0" indent="0" eaLnBrk="1" hangingPunct="1">
              <a:buFont typeface="Wingdings" pitchFamily="2" charset="2"/>
              <a:buNone/>
              <a:defRPr/>
            </a:pPr>
            <a:r>
              <a:rPr lang="zh-CN" altLang="en-US" sz="2200" dirty="0">
                <a:ea typeface="+mn-ea"/>
              </a:rPr>
              <a:t>主机发送功能：</a:t>
            </a:r>
            <a:endParaRPr lang="en-US" sz="2200" dirty="0">
              <a:ea typeface="+mn-ea"/>
            </a:endParaRPr>
          </a:p>
          <a:p>
            <a:pPr eaLnBrk="1" hangingPunct="1">
              <a:buFont typeface="Wingdings" charset="2"/>
              <a:buChar char="§"/>
              <a:defRPr/>
            </a:pPr>
            <a:r>
              <a:rPr lang="zh-CN" altLang="en-US" sz="2200" dirty="0">
                <a:ea typeface="+mn-ea"/>
              </a:rPr>
              <a:t>从应用程序获取要发送的消息</a:t>
            </a:r>
            <a:endParaRPr lang="en-US" sz="2200" dirty="0">
              <a:ea typeface="+mn-ea"/>
            </a:endParaRPr>
          </a:p>
          <a:p>
            <a:pPr eaLnBrk="1" hangingPunct="1">
              <a:buFont typeface="Wingdings" charset="2"/>
              <a:buChar char="§"/>
              <a:defRPr/>
            </a:pPr>
            <a:r>
              <a:rPr lang="zh-CN" altLang="en-US" sz="2200" dirty="0">
                <a:ea typeface="+mn-ea"/>
              </a:rPr>
              <a:t>将消息分为小的数据块，称为</a:t>
            </a:r>
            <a:r>
              <a:rPr lang="en-US" altLang="zh-CN" sz="2200" dirty="0">
                <a:ea typeface="+mn-ea"/>
              </a:rPr>
              <a:t>“</a:t>
            </a:r>
            <a:r>
              <a:rPr lang="zh-CN" altLang="en-US" sz="2200" dirty="0">
                <a:solidFill>
                  <a:srgbClr val="C00000"/>
                </a:solidFill>
                <a:ea typeface="+mn-ea"/>
              </a:rPr>
              <a:t>数据包</a:t>
            </a:r>
            <a:r>
              <a:rPr lang="en-US" altLang="zh-CN" sz="2200" dirty="0">
                <a:ea typeface="+mn-ea"/>
              </a:rPr>
              <a:t>”</a:t>
            </a:r>
            <a:r>
              <a:rPr lang="zh-CN" altLang="en-US" sz="2200" dirty="0">
                <a:ea typeface="+mn-ea"/>
              </a:rPr>
              <a:t>或</a:t>
            </a:r>
            <a:r>
              <a:rPr lang="en-US" altLang="zh-CN" sz="2200" dirty="0">
                <a:ea typeface="+mn-ea"/>
              </a:rPr>
              <a:t>“</a:t>
            </a:r>
            <a:r>
              <a:rPr lang="zh-CN" altLang="en-US" sz="2200" dirty="0">
                <a:solidFill>
                  <a:srgbClr val="C00000"/>
                </a:solidFill>
                <a:ea typeface="+mn-ea"/>
              </a:rPr>
              <a:t>报文</a:t>
            </a:r>
            <a:r>
              <a:rPr lang="en-US" altLang="zh-CN" sz="2200" dirty="0">
                <a:ea typeface="+mn-ea"/>
              </a:rPr>
              <a:t>”</a:t>
            </a:r>
            <a:r>
              <a:rPr lang="zh-CN" altLang="en-US" sz="2200" dirty="0">
                <a:ea typeface="+mn-ea"/>
              </a:rPr>
              <a:t>，每个不超过</a:t>
            </a:r>
            <a:r>
              <a:rPr lang="en-US" sz="2200" dirty="0">
                <a:ea typeface="+mn-ea"/>
              </a:rPr>
              <a:t> </a:t>
            </a:r>
            <a:r>
              <a:rPr lang="en-US" sz="2200" i="1" dirty="0">
                <a:solidFill>
                  <a:srgbClr val="C00000"/>
                </a:solidFill>
                <a:ea typeface="+mn-ea"/>
              </a:rPr>
              <a:t>L</a:t>
            </a:r>
            <a:r>
              <a:rPr lang="zh-CN" altLang="en-US" sz="2200" dirty="0">
                <a:ea typeface="+mn-ea"/>
              </a:rPr>
              <a:t>比特</a:t>
            </a:r>
            <a:endParaRPr lang="en-US" sz="2200" dirty="0">
              <a:ea typeface="+mn-ea"/>
            </a:endParaRPr>
          </a:p>
          <a:p>
            <a:pPr eaLnBrk="1" hangingPunct="1">
              <a:buFont typeface="Wingdings" charset="2"/>
              <a:buChar char="§"/>
              <a:defRPr/>
            </a:pPr>
            <a:r>
              <a:rPr lang="zh-CN" altLang="en-US" sz="2200" dirty="0">
                <a:ea typeface="+mn-ea"/>
              </a:rPr>
              <a:t>以</a:t>
            </a:r>
            <a:r>
              <a:rPr lang="zh-CN" altLang="en-US" sz="2200" dirty="0">
                <a:solidFill>
                  <a:srgbClr val="C00000"/>
                </a:solidFill>
                <a:ea typeface="+mn-ea"/>
              </a:rPr>
              <a:t>传输速率</a:t>
            </a:r>
            <a:r>
              <a:rPr lang="en-US" altLang="zh-CN" sz="2200" i="1" dirty="0">
                <a:solidFill>
                  <a:srgbClr val="C00000"/>
                </a:solidFill>
                <a:ea typeface="+mn-ea"/>
              </a:rPr>
              <a:t>R</a:t>
            </a:r>
            <a:r>
              <a:rPr lang="zh-CN" altLang="en-US" sz="2200" dirty="0">
                <a:ea typeface="+mn-ea"/>
              </a:rPr>
              <a:t>将数据包发到接入网络的链路上</a:t>
            </a:r>
            <a:endParaRPr lang="en-US" sz="2200" i="1" dirty="0">
              <a:solidFill>
                <a:srgbClr val="C00000"/>
              </a:solidFill>
              <a:ea typeface="+mn-ea"/>
            </a:endParaRPr>
          </a:p>
          <a:p>
            <a:pPr marL="682625" lvl="1" indent="-225425" eaLnBrk="1" hangingPunct="1">
              <a:buFont typeface="Arial"/>
              <a:buChar char="•"/>
              <a:defRPr/>
            </a:pPr>
            <a:r>
              <a:rPr lang="zh-CN" altLang="en-US" sz="2200" dirty="0"/>
              <a:t>链路传输速率，也称为</a:t>
            </a:r>
            <a:r>
              <a:rPr lang="zh-CN" altLang="en-US" sz="2200" dirty="0">
                <a:solidFill>
                  <a:srgbClr val="C00000"/>
                </a:solidFill>
              </a:rPr>
              <a:t>链路容量</a:t>
            </a:r>
            <a:r>
              <a:rPr lang="zh-CN" altLang="en-US" sz="2200" dirty="0"/>
              <a:t>、</a:t>
            </a:r>
            <a:r>
              <a:rPr lang="zh-CN" altLang="en-US" sz="2200" dirty="0">
                <a:solidFill>
                  <a:srgbClr val="C00000"/>
                </a:solidFill>
              </a:rPr>
              <a:t>链路带宽</a:t>
            </a:r>
            <a:endParaRPr lang="en-US" sz="2200" i="1" dirty="0">
              <a:solidFill>
                <a:srgbClr val="C00000"/>
              </a:solidFill>
            </a:endParaRPr>
          </a:p>
        </p:txBody>
      </p:sp>
      <p:sp>
        <p:nvSpPr>
          <p:cNvPr id="10" name="Line 305"/>
          <p:cNvSpPr>
            <a:spLocks noChangeShapeType="1"/>
          </p:cNvSpPr>
          <p:nvPr/>
        </p:nvSpPr>
        <p:spPr bwMode="auto">
          <a:xfrm>
            <a:off x="5705475" y="4000202"/>
            <a:ext cx="2454275" cy="0"/>
          </a:xfrm>
          <a:prstGeom prst="line">
            <a:avLst/>
          </a:prstGeom>
          <a:noFill/>
          <a:ln w="28575">
            <a:solidFill>
              <a:schemeClr val="tx1"/>
            </a:solidFill>
            <a:round/>
            <a:headEnd/>
            <a:tailEnd/>
          </a:ln>
        </p:spPr>
        <p:txBody>
          <a:bodyPr/>
          <a:lstStyle/>
          <a:p>
            <a:endParaRPr lang="zh-CN" altLang="en-US"/>
          </a:p>
        </p:txBody>
      </p:sp>
      <p:grpSp>
        <p:nvGrpSpPr>
          <p:cNvPr id="11" name="Group 51"/>
          <p:cNvGrpSpPr>
            <a:grpSpLocks/>
          </p:cNvGrpSpPr>
          <p:nvPr/>
        </p:nvGrpSpPr>
        <p:grpSpPr bwMode="auto">
          <a:xfrm>
            <a:off x="7883525" y="3700165"/>
            <a:ext cx="1052513" cy="355600"/>
            <a:chOff x="4410" y="1365"/>
            <a:chExt cx="663" cy="224"/>
          </a:xfrm>
        </p:grpSpPr>
        <p:sp>
          <p:nvSpPr>
            <p:cNvPr id="12"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endParaRPr>
            </a:p>
          </p:txBody>
        </p:sp>
        <p:sp>
          <p:nvSpPr>
            <p:cNvPr id="13"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endParaRPr>
            </a:p>
          </p:txBody>
        </p:sp>
        <p:sp>
          <p:nvSpPr>
            <p:cNvPr id="14"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5"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6"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7" name="TextBox 1"/>
          <p:cNvSpPr txBox="1">
            <a:spLocks noChangeArrowheads="1"/>
          </p:cNvSpPr>
          <p:nvPr/>
        </p:nvSpPr>
        <p:spPr bwMode="auto">
          <a:xfrm>
            <a:off x="5756275" y="4031952"/>
            <a:ext cx="1845377" cy="369332"/>
          </a:xfrm>
          <a:prstGeom prst="rect">
            <a:avLst/>
          </a:prstGeom>
          <a:noFill/>
          <a:ln w="9525">
            <a:noFill/>
            <a:miter lim="800000"/>
            <a:headEnd/>
            <a:tailEnd/>
          </a:ln>
        </p:spPr>
        <p:txBody>
          <a:bodyPr wrap="none">
            <a:spAutoFit/>
          </a:bodyPr>
          <a:lstStyle/>
          <a:p>
            <a:r>
              <a:rPr lang="en-US" altLang="zh-CN" sz="1800" i="1" dirty="0"/>
              <a:t>R</a:t>
            </a:r>
            <a:r>
              <a:rPr lang="en-US" altLang="zh-CN" sz="1800" dirty="0"/>
              <a:t>: </a:t>
            </a:r>
            <a:r>
              <a:rPr lang="zh-CN" altLang="en-US" sz="1800" dirty="0"/>
              <a:t>链路传输速率</a:t>
            </a:r>
            <a:endParaRPr lang="en-US" altLang="zh-CN" sz="1800" dirty="0"/>
          </a:p>
        </p:txBody>
      </p:sp>
      <p:grpSp>
        <p:nvGrpSpPr>
          <p:cNvPr id="18" name="Group 201"/>
          <p:cNvGrpSpPr>
            <a:grpSpLocks/>
          </p:cNvGrpSpPr>
          <p:nvPr/>
        </p:nvGrpSpPr>
        <p:grpSpPr bwMode="auto">
          <a:xfrm>
            <a:off x="5033963" y="3082627"/>
            <a:ext cx="409575" cy="565150"/>
            <a:chOff x="375561" y="297711"/>
            <a:chExt cx="1252683" cy="2138362"/>
          </a:xfrm>
        </p:grpSpPr>
        <p:sp>
          <p:nvSpPr>
            <p:cNvPr id="19"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22" name="TextBox 205"/>
          <p:cNvSpPr txBox="1">
            <a:spLocks noChangeArrowheads="1"/>
          </p:cNvSpPr>
          <p:nvPr/>
        </p:nvSpPr>
        <p:spPr bwMode="auto">
          <a:xfrm>
            <a:off x="4791075" y="4258965"/>
            <a:ext cx="697627" cy="400110"/>
          </a:xfrm>
          <a:prstGeom prst="rect">
            <a:avLst/>
          </a:prstGeom>
          <a:noFill/>
          <a:ln w="9525">
            <a:noFill/>
            <a:miter lim="800000"/>
            <a:headEnd/>
            <a:tailEnd/>
          </a:ln>
        </p:spPr>
        <p:txBody>
          <a:bodyPr wrap="none">
            <a:spAutoFit/>
          </a:bodyPr>
          <a:lstStyle/>
          <a:p>
            <a:r>
              <a:rPr lang="zh-CN" altLang="en-US" sz="2000" dirty="0"/>
              <a:t>主机</a:t>
            </a:r>
            <a:endParaRPr lang="en-US" altLang="zh-CN" sz="2000" dirty="0"/>
          </a:p>
        </p:txBody>
      </p:sp>
      <p:grpSp>
        <p:nvGrpSpPr>
          <p:cNvPr id="23" name="Group 206"/>
          <p:cNvGrpSpPr>
            <a:grpSpLocks/>
          </p:cNvGrpSpPr>
          <p:nvPr/>
        </p:nvGrpSpPr>
        <p:grpSpPr bwMode="auto">
          <a:xfrm>
            <a:off x="4559300" y="3808115"/>
            <a:ext cx="1295400" cy="506412"/>
            <a:chOff x="1816230" y="6118900"/>
            <a:chExt cx="1843339" cy="739100"/>
          </a:xfrm>
        </p:grpSpPr>
        <p:pic>
          <p:nvPicPr>
            <p:cNvPr id="24" name="Picture 8"/>
            <p:cNvPicPr>
              <a:picLocks noChangeAspect="1" noChangeArrowheads="1"/>
            </p:cNvPicPr>
            <p:nvPr/>
          </p:nvPicPr>
          <p:blipFill>
            <a:blip r:embed="rId2" cstate="print"/>
            <a:srcRect/>
            <a:stretch>
              <a:fillRect/>
            </a:stretch>
          </p:blipFill>
          <p:spPr bwMode="auto">
            <a:xfrm>
              <a:off x="1816230" y="6142069"/>
              <a:ext cx="1843339" cy="715931"/>
            </a:xfrm>
            <a:prstGeom prst="rect">
              <a:avLst/>
            </a:prstGeom>
            <a:noFill/>
            <a:ln w="9525">
              <a:noFill/>
              <a:miter lim="800000"/>
              <a:headEnd/>
              <a:tailEnd/>
            </a:ln>
          </p:spPr>
        </p:pic>
        <p:sp>
          <p:nvSpPr>
            <p:cNvPr id="25"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grpSp>
        <p:nvGrpSpPr>
          <p:cNvPr id="26" name="Group 209"/>
          <p:cNvGrpSpPr>
            <a:grpSpLocks/>
          </p:cNvGrpSpPr>
          <p:nvPr/>
        </p:nvGrpSpPr>
        <p:grpSpPr bwMode="auto">
          <a:xfrm>
            <a:off x="4699000" y="2192040"/>
            <a:ext cx="1409700" cy="877887"/>
            <a:chOff x="2387973" y="4309243"/>
            <a:chExt cx="1771787" cy="1282262"/>
          </a:xfrm>
        </p:grpSpPr>
        <p:pic>
          <p:nvPicPr>
            <p:cNvPr id="27" name="Picture 9"/>
            <p:cNvPicPr>
              <a:picLocks noChangeAspect="1" noChangeArrowheads="1"/>
            </p:cNvPicPr>
            <p:nvPr/>
          </p:nvPicPr>
          <p:blipFill>
            <a:blip r:embed="rId3" cstate="print"/>
            <a:srcRect/>
            <a:stretch>
              <a:fillRect/>
            </a:stretch>
          </p:blipFill>
          <p:spPr bwMode="auto">
            <a:xfrm>
              <a:off x="2583508" y="4309243"/>
              <a:ext cx="1284945" cy="1282262"/>
            </a:xfrm>
            <a:prstGeom prst="rect">
              <a:avLst/>
            </a:prstGeom>
            <a:noFill/>
            <a:ln w="9525">
              <a:noFill/>
              <a:miter lim="800000"/>
              <a:headEnd/>
              <a:tailEnd/>
            </a:ln>
          </p:spPr>
        </p:pic>
        <p:sp>
          <p:nvSpPr>
            <p:cNvPr id="28"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29" name="TextBox 215"/>
          <p:cNvSpPr txBox="1">
            <a:spLocks noChangeArrowheads="1"/>
          </p:cNvSpPr>
          <p:nvPr/>
        </p:nvSpPr>
        <p:spPr bwMode="auto">
          <a:xfrm>
            <a:off x="5448300" y="3614440"/>
            <a:ext cx="288925" cy="338137"/>
          </a:xfrm>
          <a:prstGeom prst="rect">
            <a:avLst/>
          </a:prstGeom>
          <a:noFill/>
          <a:ln w="9525">
            <a:noFill/>
            <a:miter lim="800000"/>
            <a:headEnd/>
            <a:tailEnd/>
          </a:ln>
        </p:spPr>
        <p:txBody>
          <a:bodyPr wrap="none">
            <a:spAutoFit/>
          </a:bodyPr>
          <a:lstStyle/>
          <a:p>
            <a:r>
              <a:rPr lang="en-US" altLang="zh-CN" sz="1600"/>
              <a:t>1</a:t>
            </a:r>
          </a:p>
        </p:txBody>
      </p:sp>
      <p:sp>
        <p:nvSpPr>
          <p:cNvPr id="30" name="TextBox 216"/>
          <p:cNvSpPr txBox="1">
            <a:spLocks noChangeArrowheads="1"/>
          </p:cNvSpPr>
          <p:nvPr/>
        </p:nvSpPr>
        <p:spPr bwMode="auto">
          <a:xfrm>
            <a:off x="5207000" y="3622377"/>
            <a:ext cx="288925" cy="338138"/>
          </a:xfrm>
          <a:prstGeom prst="rect">
            <a:avLst/>
          </a:prstGeom>
          <a:noFill/>
          <a:ln w="9525">
            <a:noFill/>
            <a:miter lim="800000"/>
            <a:headEnd/>
            <a:tailEnd/>
          </a:ln>
        </p:spPr>
        <p:txBody>
          <a:bodyPr wrap="none">
            <a:spAutoFit/>
          </a:bodyPr>
          <a:lstStyle/>
          <a:p>
            <a:r>
              <a:rPr lang="en-US" altLang="zh-CN" sz="1600"/>
              <a:t>2</a:t>
            </a:r>
          </a:p>
        </p:txBody>
      </p:sp>
      <p:cxnSp>
        <p:nvCxnSpPr>
          <p:cNvPr id="31" name="Straight Connector 3"/>
          <p:cNvCxnSpPr>
            <a:cxnSpLocks noChangeShapeType="1"/>
          </p:cNvCxnSpPr>
          <p:nvPr/>
        </p:nvCxnSpPr>
        <p:spPr bwMode="auto">
          <a:xfrm flipV="1">
            <a:off x="5697538" y="2636540"/>
            <a:ext cx="1225550" cy="565150"/>
          </a:xfrm>
          <a:prstGeom prst="line">
            <a:avLst/>
          </a:prstGeom>
          <a:noFill/>
          <a:ln w="9525">
            <a:solidFill>
              <a:schemeClr val="tx1"/>
            </a:solidFill>
            <a:round/>
            <a:headEnd/>
            <a:tailEnd/>
          </a:ln>
        </p:spPr>
      </p:cxnSp>
      <p:sp>
        <p:nvSpPr>
          <p:cNvPr id="32" name="TextBox 234"/>
          <p:cNvSpPr txBox="1">
            <a:spLocks noChangeArrowheads="1"/>
          </p:cNvSpPr>
          <p:nvPr/>
        </p:nvSpPr>
        <p:spPr bwMode="auto">
          <a:xfrm>
            <a:off x="6861175" y="2287290"/>
            <a:ext cx="1454244" cy="646331"/>
          </a:xfrm>
          <a:prstGeom prst="rect">
            <a:avLst/>
          </a:prstGeom>
          <a:noFill/>
          <a:ln w="9525">
            <a:noFill/>
            <a:miter lim="800000"/>
            <a:headEnd/>
            <a:tailEnd/>
          </a:ln>
        </p:spPr>
        <p:txBody>
          <a:bodyPr wrap="none">
            <a:spAutoFit/>
          </a:bodyPr>
          <a:lstStyle/>
          <a:p>
            <a:r>
              <a:rPr lang="zh-CN" altLang="en-US" dirty="0"/>
              <a:t>两个数据包</a:t>
            </a:r>
            <a:r>
              <a:rPr lang="en-US" altLang="zh-CN" sz="1800" dirty="0"/>
              <a:t>, </a:t>
            </a:r>
          </a:p>
          <a:p>
            <a:r>
              <a:rPr lang="zh-CN" altLang="en-US" sz="1800" dirty="0"/>
              <a:t>每个</a:t>
            </a:r>
            <a:r>
              <a:rPr lang="en-US" altLang="zh-CN" sz="1800" i="1" dirty="0"/>
              <a:t>L</a:t>
            </a:r>
            <a:r>
              <a:rPr lang="en-US" altLang="zh-CN" sz="1800" dirty="0"/>
              <a:t> </a:t>
            </a:r>
            <a:r>
              <a:rPr lang="zh-CN" altLang="en-US" sz="1800" dirty="0"/>
              <a:t>比特</a:t>
            </a:r>
            <a:endParaRPr lang="en-US" altLang="zh-CN" sz="1800" dirty="0"/>
          </a:p>
        </p:txBody>
      </p:sp>
      <p:sp>
        <p:nvSpPr>
          <p:cNvPr id="33" name="TextBox 235"/>
          <p:cNvSpPr txBox="1">
            <a:spLocks noChangeArrowheads="1"/>
          </p:cNvSpPr>
          <p:nvPr/>
        </p:nvSpPr>
        <p:spPr bwMode="auto">
          <a:xfrm>
            <a:off x="1819950" y="5728990"/>
            <a:ext cx="1210588" cy="553998"/>
          </a:xfrm>
          <a:prstGeom prst="rect">
            <a:avLst/>
          </a:prstGeom>
          <a:noFill/>
          <a:ln w="9525">
            <a:noFill/>
            <a:miter lim="800000"/>
            <a:headEnd/>
            <a:tailEnd/>
          </a:ln>
        </p:spPr>
        <p:txBody>
          <a:bodyPr wrap="none">
            <a:spAutoFit/>
          </a:bodyPr>
          <a:lstStyle/>
          <a:p>
            <a:pPr algn="r">
              <a:lnSpc>
                <a:spcPts val="1800"/>
              </a:lnSpc>
            </a:pPr>
            <a:r>
              <a:rPr lang="zh-CN" altLang="en-US" sz="2000" dirty="0"/>
              <a:t>数据包</a:t>
            </a:r>
            <a:br>
              <a:rPr lang="en-US" altLang="zh-CN" sz="2000" dirty="0"/>
            </a:br>
            <a:r>
              <a:rPr lang="zh-CN" altLang="en-US" sz="2000" dirty="0"/>
              <a:t>传输时延</a:t>
            </a:r>
            <a:endParaRPr lang="en-US" altLang="zh-CN" sz="2000" dirty="0"/>
          </a:p>
        </p:txBody>
      </p:sp>
      <p:sp>
        <p:nvSpPr>
          <p:cNvPr id="34" name="TextBox 237"/>
          <p:cNvSpPr txBox="1">
            <a:spLocks noChangeArrowheads="1"/>
          </p:cNvSpPr>
          <p:nvPr/>
        </p:nvSpPr>
        <p:spPr bwMode="auto">
          <a:xfrm>
            <a:off x="3782904" y="5725815"/>
            <a:ext cx="1467068" cy="784830"/>
          </a:xfrm>
          <a:prstGeom prst="rect">
            <a:avLst/>
          </a:prstGeom>
          <a:noFill/>
          <a:ln w="9525">
            <a:noFill/>
            <a:miter lim="800000"/>
            <a:headEnd/>
            <a:tailEnd/>
          </a:ln>
        </p:spPr>
        <p:txBody>
          <a:bodyPr wrap="none">
            <a:spAutoFit/>
          </a:bodyPr>
          <a:lstStyle/>
          <a:p>
            <a:pPr algn="ctr">
              <a:lnSpc>
                <a:spcPts val="1800"/>
              </a:lnSpc>
            </a:pPr>
            <a:r>
              <a:rPr lang="zh-CN" altLang="en-US" sz="2000" dirty="0"/>
              <a:t>将</a:t>
            </a:r>
            <a:r>
              <a:rPr lang="en-US" altLang="zh-CN" sz="2000" i="1" dirty="0">
                <a:solidFill>
                  <a:srgbClr val="C00000"/>
                </a:solidFill>
              </a:rPr>
              <a:t>L</a:t>
            </a:r>
            <a:r>
              <a:rPr lang="zh-CN" altLang="en-US" sz="2000" dirty="0"/>
              <a:t>个比特</a:t>
            </a:r>
            <a:br>
              <a:rPr lang="en-US" altLang="zh-CN" sz="2000" dirty="0"/>
            </a:br>
            <a:r>
              <a:rPr lang="zh-CN" altLang="en-US" sz="2000" dirty="0"/>
              <a:t>发到链路上</a:t>
            </a:r>
            <a:br>
              <a:rPr lang="en-US" altLang="zh-CN" sz="2000" dirty="0"/>
            </a:br>
            <a:r>
              <a:rPr lang="zh-CN" altLang="en-US" sz="2000" dirty="0"/>
              <a:t>所需的时间</a:t>
            </a:r>
            <a:endParaRPr lang="en-US" altLang="zh-CN" sz="2000" dirty="0"/>
          </a:p>
        </p:txBody>
      </p:sp>
      <p:sp>
        <p:nvSpPr>
          <p:cNvPr id="35" name="TextBox 4"/>
          <p:cNvSpPr txBox="1">
            <a:spLocks noChangeArrowheads="1"/>
          </p:cNvSpPr>
          <p:nvPr/>
        </p:nvSpPr>
        <p:spPr bwMode="auto">
          <a:xfrm>
            <a:off x="6167438" y="5673427"/>
            <a:ext cx="1342034" cy="707886"/>
          </a:xfrm>
          <a:prstGeom prst="rect">
            <a:avLst/>
          </a:prstGeom>
          <a:noFill/>
          <a:ln w="9525">
            <a:noFill/>
            <a:miter lim="800000"/>
            <a:headEnd/>
            <a:tailEnd/>
          </a:ln>
        </p:spPr>
        <p:txBody>
          <a:bodyPr wrap="none">
            <a:spAutoFit/>
          </a:bodyPr>
          <a:lstStyle/>
          <a:p>
            <a:r>
              <a:rPr lang="en-US" altLang="zh-CN" sz="2000" i="1"/>
              <a:t>L</a:t>
            </a:r>
            <a:r>
              <a:rPr lang="en-US" altLang="zh-CN" sz="2000"/>
              <a:t> (bits)</a:t>
            </a:r>
          </a:p>
          <a:p>
            <a:r>
              <a:rPr lang="en-US" altLang="zh-CN" sz="2000" i="1"/>
              <a:t>R</a:t>
            </a:r>
            <a:r>
              <a:rPr lang="en-US" altLang="zh-CN" sz="2000"/>
              <a:t> (bits/sec)</a:t>
            </a:r>
          </a:p>
        </p:txBody>
      </p:sp>
      <p:cxnSp>
        <p:nvCxnSpPr>
          <p:cNvPr id="36" name="Straight Connector 9"/>
          <p:cNvCxnSpPr>
            <a:cxnSpLocks noChangeShapeType="1"/>
          </p:cNvCxnSpPr>
          <p:nvPr/>
        </p:nvCxnSpPr>
        <p:spPr bwMode="auto">
          <a:xfrm>
            <a:off x="6254750" y="6021288"/>
            <a:ext cx="1284288" cy="0"/>
          </a:xfrm>
          <a:prstGeom prst="line">
            <a:avLst/>
          </a:prstGeom>
          <a:noFill/>
          <a:ln w="25400">
            <a:solidFill>
              <a:schemeClr val="tx1"/>
            </a:solidFill>
            <a:round/>
            <a:headEnd/>
            <a:tailEnd/>
          </a:ln>
        </p:spPr>
      </p:cxnSp>
      <p:sp>
        <p:nvSpPr>
          <p:cNvPr id="37" name="TextBox 10"/>
          <p:cNvSpPr txBox="1">
            <a:spLocks noChangeArrowheads="1"/>
          </p:cNvSpPr>
          <p:nvPr/>
        </p:nvSpPr>
        <p:spPr bwMode="auto">
          <a:xfrm>
            <a:off x="3228975" y="5859165"/>
            <a:ext cx="365125" cy="461962"/>
          </a:xfrm>
          <a:prstGeom prst="rect">
            <a:avLst/>
          </a:prstGeom>
          <a:noFill/>
          <a:ln w="9525">
            <a:noFill/>
            <a:miter lim="800000"/>
            <a:headEnd/>
            <a:tailEnd/>
          </a:ln>
        </p:spPr>
        <p:txBody>
          <a:bodyPr wrap="none">
            <a:spAutoFit/>
          </a:bodyPr>
          <a:lstStyle/>
          <a:p>
            <a:r>
              <a:rPr lang="en-US" altLang="zh-CN"/>
              <a:t>=</a:t>
            </a:r>
          </a:p>
        </p:txBody>
      </p:sp>
      <p:sp>
        <p:nvSpPr>
          <p:cNvPr id="38" name="TextBox 245"/>
          <p:cNvSpPr txBox="1">
            <a:spLocks noChangeArrowheads="1"/>
          </p:cNvSpPr>
          <p:nvPr/>
        </p:nvSpPr>
        <p:spPr bwMode="auto">
          <a:xfrm>
            <a:off x="5570538" y="5875040"/>
            <a:ext cx="365125" cy="461962"/>
          </a:xfrm>
          <a:prstGeom prst="rect">
            <a:avLst/>
          </a:prstGeom>
          <a:noFill/>
          <a:ln w="9525">
            <a:noFill/>
            <a:miter lim="800000"/>
            <a:headEnd/>
            <a:tailEnd/>
          </a:ln>
        </p:spPr>
        <p:txBody>
          <a:bodyPr wrap="none">
            <a:spAutoFit/>
          </a:bodyPr>
          <a:lstStyle/>
          <a:p>
            <a:r>
              <a:rPr lang="en-US" altLang="zh-CN"/>
              <a:t>=</a:t>
            </a:r>
          </a:p>
        </p:txBody>
      </p:sp>
      <p:sp>
        <p:nvSpPr>
          <p:cNvPr id="39" name="Rectangle 11"/>
          <p:cNvSpPr>
            <a:spLocks noChangeArrowheads="1"/>
          </p:cNvSpPr>
          <p:nvPr/>
        </p:nvSpPr>
        <p:spPr bwMode="auto">
          <a:xfrm>
            <a:off x="1109663" y="5595640"/>
            <a:ext cx="7275512" cy="1001712"/>
          </a:xfrm>
          <a:prstGeom prst="rect">
            <a:avLst/>
          </a:prstGeom>
          <a:noFill/>
          <a:ln w="19050">
            <a:solidFill>
              <a:srgbClr val="C00000"/>
            </a:solidFill>
            <a:round/>
            <a:headEnd/>
            <a:tailEnd/>
          </a:ln>
        </p:spPr>
        <p:txBody>
          <a:bodyPr/>
          <a:lstStyle/>
          <a:p>
            <a:endParaRPr lang="zh-CN" altLang="zh-CN"/>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FB254-711C-4E75-8113-F0BCFFEED61A}"/>
              </a:ext>
            </a:extLst>
          </p:cNvPr>
          <p:cNvSpPr>
            <a:spLocks noGrp="1"/>
          </p:cNvSpPr>
          <p:nvPr>
            <p:ph type="title"/>
          </p:nvPr>
        </p:nvSpPr>
        <p:spPr/>
        <p:txBody>
          <a:bodyPr/>
          <a:lstStyle/>
          <a:p>
            <a:r>
              <a:rPr lang="zh-CN" altLang="en-US" dirty="0"/>
              <a:t>主机：数据包发送</a:t>
            </a:r>
          </a:p>
        </p:txBody>
      </p:sp>
      <p:sp>
        <p:nvSpPr>
          <p:cNvPr id="3" name="内容占位符 2">
            <a:extLst>
              <a:ext uri="{FF2B5EF4-FFF2-40B4-BE49-F238E27FC236}">
                <a16:creationId xmlns:a16="http://schemas.microsoft.com/office/drawing/2014/main" id="{1FC40151-FEBC-4754-9D2B-F970361827F9}"/>
              </a:ext>
            </a:extLst>
          </p:cNvPr>
          <p:cNvSpPr>
            <a:spLocks noGrp="1"/>
          </p:cNvSpPr>
          <p:nvPr>
            <p:ph idx="1"/>
          </p:nvPr>
        </p:nvSpPr>
        <p:spPr/>
        <p:txBody>
          <a:bodyPr/>
          <a:lstStyle/>
          <a:p>
            <a:r>
              <a:rPr lang="zh-CN" altLang="en-US" dirty="0"/>
              <a:t>例子</a:t>
            </a:r>
            <a:endParaRPr lang="en-US" altLang="zh-CN" dirty="0"/>
          </a:p>
          <a:p>
            <a:pPr eaLnBrk="1" hangingPunct="1">
              <a:lnSpc>
                <a:spcPct val="85000"/>
              </a:lnSpc>
              <a:spcBef>
                <a:spcPct val="20000"/>
              </a:spcBef>
              <a:buClr>
                <a:srgbClr val="000090"/>
              </a:buClr>
              <a:buSzPct val="100000"/>
              <a:buFont typeface="Wingdings" panose="05000000000000000000" pitchFamily="2" charset="2"/>
              <a:buChar char="§"/>
            </a:pPr>
            <a:r>
              <a:rPr lang="zh-CN" altLang="en-US" dirty="0">
                <a:latin typeface="Gill Sans MT" panose="020B0502020104020203" pitchFamily="34" charset="0"/>
              </a:rPr>
              <a:t>数据包大小</a:t>
            </a:r>
            <a:r>
              <a:rPr lang="en-US" altLang="zh-CN" dirty="0">
                <a:latin typeface="Gill Sans MT" panose="020B0502020104020203" pitchFamily="34" charset="0"/>
              </a:rPr>
              <a:t>L=1000 Bytes</a:t>
            </a:r>
          </a:p>
          <a:p>
            <a:pPr eaLnBrk="1" hangingPunct="1">
              <a:lnSpc>
                <a:spcPct val="85000"/>
              </a:lnSpc>
              <a:spcBef>
                <a:spcPct val="20000"/>
              </a:spcBef>
              <a:buClr>
                <a:srgbClr val="000090"/>
              </a:buClr>
              <a:buSzPct val="100000"/>
              <a:buFont typeface="Wingdings" panose="05000000000000000000" pitchFamily="2" charset="2"/>
              <a:buChar char="§"/>
            </a:pPr>
            <a:r>
              <a:rPr lang="zh-CN" altLang="en-US" dirty="0">
                <a:latin typeface="Gill Sans MT" panose="020B0502020104020203" pitchFamily="34" charset="0"/>
              </a:rPr>
              <a:t>计算机通过</a:t>
            </a:r>
            <a:r>
              <a:rPr lang="en-US" altLang="zh-CN" dirty="0">
                <a:latin typeface="Gill Sans MT" panose="020B0502020104020203" pitchFamily="34" charset="0"/>
              </a:rPr>
              <a:t>100Mbps </a:t>
            </a:r>
            <a:r>
              <a:rPr lang="zh-CN" altLang="en-US" dirty="0">
                <a:latin typeface="Gill Sans MT" panose="020B0502020104020203" pitchFamily="34" charset="0"/>
              </a:rPr>
              <a:t>以太网接入</a:t>
            </a:r>
            <a:endParaRPr lang="en-US" altLang="zh-CN" dirty="0">
              <a:latin typeface="Gill Sans MT" panose="020B0502020104020203" pitchFamily="34" charset="0"/>
            </a:endParaRP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R=100Mbps</a:t>
            </a: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L/R=8*1000/100000000=0.08 </a:t>
            </a:r>
            <a:r>
              <a:rPr lang="en-US" altLang="zh-CN" dirty="0" err="1">
                <a:latin typeface="Gill Sans MT" panose="020B0502020104020203" pitchFamily="34" charset="0"/>
              </a:rPr>
              <a:t>ms</a:t>
            </a:r>
            <a:endParaRPr lang="en-US" altLang="zh-CN" dirty="0">
              <a:latin typeface="Gill Sans MT" panose="020B0502020104020203" pitchFamily="34" charset="0"/>
            </a:endParaRPr>
          </a:p>
          <a:p>
            <a:pPr eaLnBrk="1" hangingPunct="1">
              <a:lnSpc>
                <a:spcPct val="85000"/>
              </a:lnSpc>
              <a:spcBef>
                <a:spcPct val="20000"/>
              </a:spcBef>
              <a:buClr>
                <a:srgbClr val="000090"/>
              </a:buClr>
              <a:buSzPct val="100000"/>
              <a:buFont typeface="Wingdings" panose="05000000000000000000" pitchFamily="2" charset="2"/>
              <a:buChar char="§"/>
            </a:pPr>
            <a:r>
              <a:rPr lang="zh-CN" altLang="en-US" dirty="0">
                <a:latin typeface="Gill Sans MT" panose="020B0502020104020203" pitchFamily="34" charset="0"/>
              </a:rPr>
              <a:t>移动电话通过</a:t>
            </a:r>
            <a:r>
              <a:rPr lang="en-US" altLang="zh-CN" dirty="0">
                <a:latin typeface="Gill Sans MT" panose="020B0502020104020203" pitchFamily="34" charset="0"/>
              </a:rPr>
              <a:t> 400Kbps </a:t>
            </a:r>
            <a:r>
              <a:rPr lang="zh-CN" altLang="en-US" dirty="0">
                <a:latin typeface="Gill Sans MT" panose="020B0502020104020203" pitchFamily="34" charset="0"/>
              </a:rPr>
              <a:t>的</a:t>
            </a:r>
            <a:r>
              <a:rPr lang="en-US" altLang="zh-CN" dirty="0">
                <a:latin typeface="Gill Sans MT" panose="020B0502020104020203" pitchFamily="34" charset="0"/>
              </a:rPr>
              <a:t>4G </a:t>
            </a:r>
            <a:r>
              <a:rPr lang="zh-CN" altLang="en-US" dirty="0">
                <a:latin typeface="Gill Sans MT" panose="020B0502020104020203" pitchFamily="34" charset="0"/>
              </a:rPr>
              <a:t>接入</a:t>
            </a:r>
            <a:endParaRPr lang="en-US" altLang="zh-CN" dirty="0">
              <a:latin typeface="Gill Sans MT" panose="020B0502020104020203" pitchFamily="34" charset="0"/>
            </a:endParaRP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R=400kbps</a:t>
            </a: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L/R=8*1000/400000=20 </a:t>
            </a:r>
            <a:r>
              <a:rPr lang="en-US" altLang="zh-CN" dirty="0" err="1">
                <a:latin typeface="Gill Sans MT" panose="020B0502020104020203" pitchFamily="34" charset="0"/>
              </a:rPr>
              <a:t>ms</a:t>
            </a:r>
            <a:endParaRPr lang="zh-CN" altLang="en-US" dirty="0"/>
          </a:p>
        </p:txBody>
      </p:sp>
      <p:sp>
        <p:nvSpPr>
          <p:cNvPr id="4" name="灯片编号占位符 3">
            <a:extLst>
              <a:ext uri="{FF2B5EF4-FFF2-40B4-BE49-F238E27FC236}">
                <a16:creationId xmlns:a16="http://schemas.microsoft.com/office/drawing/2014/main" id="{9CB207C5-6680-4FF6-94FA-2D44736C6C11}"/>
              </a:ext>
            </a:extLst>
          </p:cNvPr>
          <p:cNvSpPr>
            <a:spLocks noGrp="1"/>
          </p:cNvSpPr>
          <p:nvPr>
            <p:ph type="sldNum" sz="quarter" idx="12"/>
          </p:nvPr>
        </p:nvSpPr>
        <p:spPr/>
        <p:txBody>
          <a:bodyPr/>
          <a:lstStyle/>
          <a:p>
            <a:fld id="{E3FA5FAF-8A25-4B6E-94B7-5CA30A873E9A}" type="slidenum">
              <a:rPr lang="zh-CN" altLang="en-US" smtClean="0"/>
              <a:pPr/>
              <a:t>22</a:t>
            </a:fld>
            <a:endParaRPr lang="zh-CN" altLang="en-US"/>
          </a:p>
        </p:txBody>
      </p:sp>
    </p:spTree>
    <p:extLst>
      <p:ext uri="{BB962C8B-B14F-4D97-AF65-F5344CB8AC3E}">
        <p14:creationId xmlns:p14="http://schemas.microsoft.com/office/powerpoint/2010/main" val="29470693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物理介质</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23</a:t>
            </a:fld>
            <a:endParaRPr lang="zh-CN" altLang="en-US"/>
          </a:p>
        </p:txBody>
      </p:sp>
      <p:sp>
        <p:nvSpPr>
          <p:cNvPr id="5" name="Rectangle 3"/>
          <p:cNvSpPr txBox="1">
            <a:spLocks noChangeArrowheads="1"/>
          </p:cNvSpPr>
          <p:nvPr/>
        </p:nvSpPr>
        <p:spPr bwMode="auto">
          <a:xfrm>
            <a:off x="533400" y="1733128"/>
            <a:ext cx="4322763"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比特：</a:t>
            </a:r>
            <a:r>
              <a:rPr kumimoji="0" lang="zh-CN" altLang="en-US" sz="2400" b="0" i="0" u="none" strike="noStrike" kern="0" cap="none" spc="0" normalizeH="0" baseline="0" noProof="0" dirty="0">
                <a:ln>
                  <a:noFill/>
                </a:ln>
                <a:effectLst/>
                <a:uLnTx/>
                <a:uFillTx/>
                <a:latin typeface="+mn-ea"/>
                <a:cs typeface="+mn-cs"/>
              </a:rPr>
              <a:t>以信号形态在</a:t>
            </a:r>
            <a:r>
              <a:rPr kumimoji="0" lang="zh-CN" altLang="en-US" sz="2400" b="0" i="0" u="none" strike="noStrike" kern="0" cap="none" spc="0" normalizeH="0" baseline="0" noProof="0" dirty="0">
                <a:ln>
                  <a:noFill/>
                </a:ln>
                <a:solidFill>
                  <a:schemeClr val="bg2"/>
                </a:solidFill>
                <a:effectLst/>
                <a:uLnTx/>
                <a:uFillTx/>
                <a:latin typeface="+mn-ea"/>
                <a:cs typeface="+mn-cs"/>
              </a:rPr>
              <a:t>收发两端之间传播</a:t>
            </a:r>
            <a:endParaRPr kumimoji="0" lang="en-US" altLang="zh-CN" sz="2400" b="0" i="0" u="none" strike="noStrike" kern="0" cap="none" spc="0" normalizeH="0" baseline="0" noProof="0" dirty="0">
              <a:ln>
                <a:noFill/>
              </a:ln>
              <a:solidFill>
                <a:schemeClr val="bg2"/>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物理链路</a:t>
            </a:r>
            <a:r>
              <a:rPr lang="zh-CN" altLang="en-US" sz="2400" kern="0" dirty="0">
                <a:solidFill>
                  <a:srgbClr val="CC0000"/>
                </a:solidFill>
                <a:latin typeface="+mn-ea"/>
              </a:rPr>
              <a:t>：</a:t>
            </a:r>
            <a:r>
              <a:rPr lang="zh-CN" altLang="en-US" sz="2400" kern="0" dirty="0">
                <a:solidFill>
                  <a:schemeClr val="bg2"/>
                </a:solidFill>
                <a:latin typeface="+mn-ea"/>
              </a:rPr>
              <a:t>连接收发两端</a:t>
            </a:r>
            <a:endParaRPr kumimoji="0" lang="en-US" altLang="zh-CN" sz="2400" b="0" i="0" u="none" strike="noStrike" kern="0" cap="none" spc="0" normalizeH="0" baseline="0" noProof="0" dirty="0">
              <a:ln>
                <a:noFill/>
              </a:ln>
              <a:solidFill>
                <a:schemeClr val="bg2"/>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有导向的介质</a:t>
            </a:r>
            <a:r>
              <a:rPr kumimoji="0" lang="en-US" altLang="zh-CN" sz="2400" b="0" i="0" u="none" strike="noStrike" kern="0" cap="none" spc="0" normalizeH="0" baseline="0" noProof="0" dirty="0">
                <a:ln>
                  <a:noFill/>
                </a:ln>
                <a:solidFill>
                  <a:srgbClr val="CC0000"/>
                </a:solidFill>
                <a:effectLst/>
                <a:uLnTx/>
                <a:uFillTx/>
                <a:latin typeface="+mn-ea"/>
                <a:cs typeface="+mn-cs"/>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信号在有形的介质中传输</a:t>
            </a:r>
            <a:r>
              <a:rPr kumimoji="0" lang="en-US" altLang="zh-CN" sz="2400" b="0" i="0" u="none" strike="noStrike" kern="0" cap="none" spc="0" normalizeH="0" baseline="0" noProof="0" dirty="0">
                <a:ln>
                  <a:noFill/>
                </a:ln>
                <a:solidFill>
                  <a:schemeClr val="tx1"/>
                </a:solidFill>
                <a:effectLst/>
                <a:uLnTx/>
                <a:uFillTx/>
                <a:latin typeface="+mn-ea"/>
              </a:rPr>
              <a:t>: </a:t>
            </a:r>
            <a:r>
              <a:rPr kumimoji="0" lang="zh-CN" altLang="en-US" sz="2400" b="0" i="0" u="none" strike="noStrike" kern="0" cap="none" spc="0" normalizeH="0" baseline="0" noProof="0" dirty="0">
                <a:ln>
                  <a:noFill/>
                </a:ln>
                <a:solidFill>
                  <a:schemeClr val="tx1"/>
                </a:solidFill>
                <a:effectLst/>
                <a:uLnTx/>
                <a:uFillTx/>
                <a:latin typeface="+mn-ea"/>
              </a:rPr>
              <a:t>双绞铜线、光纤、同轴电缆</a:t>
            </a:r>
            <a:endParaRPr kumimoji="0" lang="en-US" altLang="zh-CN" sz="2400" b="0" i="0" u="none" strike="noStrike" kern="0" cap="none" spc="0" normalizeH="0" baseline="0" noProof="0" dirty="0">
              <a:ln>
                <a:noFill/>
              </a:ln>
              <a:solidFill>
                <a:schemeClr val="tx1"/>
              </a:solidFill>
              <a:effectLst/>
              <a:uLnTx/>
              <a:uFillTx/>
              <a:latin typeface="+mn-ea"/>
            </a:endParaRPr>
          </a:p>
          <a:p>
            <a:pPr marL="287338" lvl="0" indent="-287338" fontAlgn="base">
              <a:spcBef>
                <a:spcPct val="20000"/>
              </a:spcBef>
              <a:spcAft>
                <a:spcPct val="0"/>
              </a:spcAft>
              <a:buClr>
                <a:schemeClr val="folHlink"/>
              </a:buClr>
              <a:buSzPct val="60000"/>
              <a:buFont typeface="Wingdings" pitchFamily="2" charset="2"/>
              <a:buChar char="n"/>
            </a:pPr>
            <a:r>
              <a:rPr lang="zh-CN" altLang="en-US" sz="2400" kern="0" dirty="0">
                <a:solidFill>
                  <a:srgbClr val="CC0000"/>
                </a:solidFill>
                <a:latin typeface="+mn-ea"/>
              </a:rPr>
              <a:t>无</a:t>
            </a:r>
            <a:r>
              <a:rPr kumimoji="0" lang="zh-CN" altLang="en-US" sz="2400" b="0" i="0" u="none" strike="noStrike" kern="0" cap="none" spc="0" normalizeH="0" baseline="0" noProof="0" dirty="0">
                <a:ln>
                  <a:noFill/>
                </a:ln>
                <a:solidFill>
                  <a:srgbClr val="CC0000"/>
                </a:solidFill>
                <a:effectLst/>
                <a:uLnTx/>
                <a:uFillTx/>
                <a:latin typeface="+mn-ea"/>
                <a:cs typeface="+mn-cs"/>
              </a:rPr>
              <a:t>导向的介质</a:t>
            </a:r>
            <a:r>
              <a:rPr kumimoji="0" lang="en-US" altLang="zh-CN" sz="2400" b="0" i="0" u="none" strike="noStrike" kern="0" cap="none" spc="0" normalizeH="0" baseline="0" noProof="0" dirty="0">
                <a:ln>
                  <a:noFill/>
                </a:ln>
                <a:solidFill>
                  <a:srgbClr val="CC0000"/>
                </a:solidFill>
                <a:effectLst/>
                <a:uLnTx/>
                <a:uFillTx/>
                <a:latin typeface="+mn-ea"/>
                <a:cs typeface="+mn-cs"/>
              </a:rPr>
              <a:t>:</a:t>
            </a:r>
            <a:r>
              <a:rPr kumimoji="0" lang="en-US" altLang="zh-CN" sz="2400" b="0" i="0" u="none" strike="noStrike" kern="0" cap="none" spc="0" normalizeH="0" baseline="0" noProof="0" dirty="0">
                <a:ln>
                  <a:noFill/>
                </a:ln>
                <a:solidFill>
                  <a:schemeClr val="tx1"/>
                </a:solidFill>
                <a:effectLst/>
                <a:uLnTx/>
                <a:uFillTx/>
                <a:latin typeface="+mn-ea"/>
                <a:cs typeface="+mn-cs"/>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zh-CN" altLang="en-US" sz="2400" kern="0" dirty="0">
                <a:latin typeface="+mn-ea"/>
              </a:rPr>
              <a:t>信号自由传播，例如无线电波</a:t>
            </a:r>
            <a:endParaRPr kumimoji="0" lang="en-US" altLang="zh-CN" sz="2400" b="0" i="0" u="none" strike="noStrike" kern="0" cap="none" spc="0" normalizeH="0" baseline="0" noProof="0" dirty="0">
              <a:ln>
                <a:noFill/>
              </a:ln>
              <a:solidFill>
                <a:schemeClr val="tx1"/>
              </a:solidFill>
              <a:effectLst/>
              <a:uLnTx/>
              <a:uFillTx/>
              <a:latin typeface="+mn-ea"/>
            </a:endParaRPr>
          </a:p>
        </p:txBody>
      </p:sp>
      <p:sp>
        <p:nvSpPr>
          <p:cNvPr id="6" name="Rectangle 4"/>
          <p:cNvSpPr txBox="1">
            <a:spLocks noChangeArrowheads="1"/>
          </p:cNvSpPr>
          <p:nvPr/>
        </p:nvSpPr>
        <p:spPr bwMode="auto">
          <a:xfrm>
            <a:off x="4951413" y="2111375"/>
            <a:ext cx="3810000" cy="3346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400" b="0" u="none" strike="noStrike" kern="0" cap="none" spc="0" normalizeH="0" baseline="0" noProof="0" dirty="0">
                <a:ln>
                  <a:noFill/>
                </a:ln>
                <a:solidFill>
                  <a:srgbClr val="CC0000"/>
                </a:solidFill>
                <a:effectLst/>
                <a:uLnTx/>
                <a:uFillTx/>
                <a:latin typeface="+mn-ea"/>
                <a:cs typeface="+mn-cs"/>
              </a:rPr>
              <a:t>双绞线</a:t>
            </a:r>
            <a:r>
              <a:rPr kumimoji="0" lang="en-US" altLang="zh-CN" sz="2400" b="0" u="none" strike="noStrike" kern="0" cap="none" spc="0" normalizeH="0" baseline="0" noProof="0" dirty="0">
                <a:ln>
                  <a:noFill/>
                </a:ln>
                <a:solidFill>
                  <a:srgbClr val="CC0000"/>
                </a:solidFill>
                <a:effectLst/>
                <a:uLnTx/>
                <a:uFillTx/>
                <a:latin typeface="+mn-ea"/>
                <a:cs typeface="+mn-cs"/>
              </a:rPr>
              <a:t> (TP</a:t>
            </a:r>
            <a:r>
              <a:rPr kumimoji="0" lang="en-US" altLang="zh-CN" sz="2400" b="0" u="none" strike="noStrike" kern="0" cap="none" spc="0" normalizeH="0" baseline="0" noProof="0" dirty="0">
                <a:ln>
                  <a:noFill/>
                </a:ln>
                <a:solidFill>
                  <a:srgbClr val="FF0000"/>
                </a:solidFill>
                <a:effectLst/>
                <a:uLnTx/>
                <a:uFillTx/>
                <a:latin typeface="+mn-ea"/>
                <a:cs typeface="+mn-cs"/>
              </a:rPr>
              <a:t>)</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latin typeface="+mn-ea"/>
              </a:rPr>
              <a:t>两根绝缘铜线</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682625" marR="0" lvl="1" indent="-2317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000" b="0" i="0" u="none" strike="noStrike" kern="0" cap="none" spc="0" normalizeH="0" baseline="0" noProof="0" dirty="0">
                <a:ln>
                  <a:noFill/>
                </a:ln>
                <a:solidFill>
                  <a:schemeClr val="tx1"/>
                </a:solidFill>
                <a:effectLst/>
                <a:uLnTx/>
                <a:uFillTx/>
                <a:latin typeface="+mn-ea"/>
              </a:rPr>
              <a:t>Category 5: 100 Mbps, 1 </a:t>
            </a:r>
            <a:r>
              <a:rPr kumimoji="0" lang="en-US" altLang="zh-CN" sz="2000" b="0" i="0" u="none" strike="noStrike" kern="0" cap="none" spc="0" normalizeH="0" baseline="0" noProof="0" dirty="0" err="1">
                <a:ln>
                  <a:noFill/>
                </a:ln>
                <a:solidFill>
                  <a:schemeClr val="tx1"/>
                </a:solidFill>
                <a:effectLst/>
                <a:uLnTx/>
                <a:uFillTx/>
                <a:latin typeface="+mn-ea"/>
              </a:rPr>
              <a:t>Gbps</a:t>
            </a:r>
            <a:r>
              <a:rPr kumimoji="0" lang="en-US" altLang="zh-CN" sz="2000" b="0" i="0" u="none" strike="noStrike" kern="0" cap="none" spc="0" normalizeH="0" baseline="0" noProof="0" dirty="0">
                <a:ln>
                  <a:noFill/>
                </a:ln>
                <a:solidFill>
                  <a:schemeClr val="tx1"/>
                </a:solidFill>
                <a:effectLst/>
                <a:uLnTx/>
                <a:uFillTx/>
                <a:latin typeface="+mn-ea"/>
              </a:rPr>
              <a:t> Ethernet</a:t>
            </a:r>
          </a:p>
          <a:p>
            <a:pPr marL="682625" marR="0" lvl="1" indent="-2317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000" b="0" i="0" u="none" strike="noStrike" kern="0" cap="none" spc="0" normalizeH="0" baseline="0" noProof="0" dirty="0">
                <a:ln>
                  <a:noFill/>
                </a:ln>
                <a:solidFill>
                  <a:schemeClr val="tx1"/>
                </a:solidFill>
                <a:effectLst/>
                <a:uLnTx/>
                <a:uFillTx/>
                <a:latin typeface="+mn-ea"/>
              </a:rPr>
              <a:t>Category 6: 10Gbps</a:t>
            </a:r>
          </a:p>
        </p:txBody>
      </p:sp>
      <p:pic>
        <p:nvPicPr>
          <p:cNvPr id="7" name="Picture 6"/>
          <p:cNvPicPr>
            <a:picLocks noChangeAspect="1" noChangeArrowheads="1"/>
          </p:cNvPicPr>
          <p:nvPr/>
        </p:nvPicPr>
        <p:blipFill>
          <a:blip r:embed="rId2" cstate="print"/>
          <a:srcRect/>
          <a:stretch>
            <a:fillRect/>
          </a:stretch>
        </p:blipFill>
        <p:spPr bwMode="auto">
          <a:xfrm>
            <a:off x="5652120" y="4581128"/>
            <a:ext cx="2276475" cy="1703388"/>
          </a:xfrm>
          <a:prstGeom prst="rect">
            <a:avLst/>
          </a:prstGeom>
          <a:noFill/>
          <a:ln w="9525">
            <a:noFill/>
            <a:miter lim="800000"/>
            <a:headEnd/>
            <a:tailEnd/>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物理介质：同轴电缆、光纤</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24</a:t>
            </a:fld>
            <a:endParaRPr lang="zh-CN" altLang="en-US"/>
          </a:p>
        </p:txBody>
      </p:sp>
      <p:pic>
        <p:nvPicPr>
          <p:cNvPr id="5" name="Picture 6" descr="f-pict"/>
          <p:cNvPicPr>
            <a:picLocks noChangeAspect="1" noChangeArrowheads="1"/>
          </p:cNvPicPr>
          <p:nvPr/>
        </p:nvPicPr>
        <p:blipFill>
          <a:blip r:embed="rId2" cstate="print"/>
          <a:srcRect/>
          <a:stretch>
            <a:fillRect/>
          </a:stretch>
        </p:blipFill>
        <p:spPr bwMode="auto">
          <a:xfrm>
            <a:off x="5724128" y="5085184"/>
            <a:ext cx="2371725" cy="1460500"/>
          </a:xfrm>
          <a:prstGeom prst="rect">
            <a:avLst/>
          </a:prstGeom>
          <a:noFill/>
          <a:ln w="9525">
            <a:noFill/>
            <a:miter lim="800000"/>
            <a:headEnd/>
            <a:tailEnd/>
          </a:ln>
        </p:spPr>
      </p:pic>
      <p:sp>
        <p:nvSpPr>
          <p:cNvPr id="6" name="Rectangle 3"/>
          <p:cNvSpPr txBox="1">
            <a:spLocks noChangeArrowheads="1"/>
          </p:cNvSpPr>
          <p:nvPr/>
        </p:nvSpPr>
        <p:spPr bwMode="auto">
          <a:xfrm>
            <a:off x="533400" y="1765771"/>
            <a:ext cx="3962400" cy="4327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u="none" strike="noStrike" kern="0" cap="none" spc="0" normalizeH="0" baseline="0" noProof="0" dirty="0">
                <a:ln>
                  <a:noFill/>
                </a:ln>
                <a:solidFill>
                  <a:srgbClr val="CC0000"/>
                </a:solidFill>
                <a:effectLst/>
                <a:uLnTx/>
                <a:uFillTx/>
                <a:latin typeface="+mn-ea"/>
                <a:cs typeface="+mn-cs"/>
              </a:rPr>
              <a:t>同轴电缆</a:t>
            </a:r>
            <a:r>
              <a:rPr kumimoji="0" lang="en-US" altLang="zh-CN" sz="3200" b="0" u="none" strike="noStrike" kern="0" cap="none" spc="0" normalizeH="0" baseline="0" noProof="0" dirty="0">
                <a:ln>
                  <a:noFill/>
                </a:ln>
                <a:solidFill>
                  <a:srgbClr val="CC0000"/>
                </a:solidFill>
                <a:effectLst/>
                <a:uLnTx/>
                <a:uFillTx/>
                <a:latin typeface="+mn-ea"/>
                <a:cs typeface="+mn-cs"/>
              </a:rPr>
              <a:t>:</a:t>
            </a:r>
            <a:endParaRPr kumimoji="0" lang="en-US" altLang="zh-CN" sz="2400" b="0" u="none" strike="noStrike" kern="0" cap="none" spc="0" normalizeH="0" baseline="0" noProof="0" dirty="0">
              <a:ln>
                <a:noFill/>
              </a:ln>
              <a:solidFill>
                <a:srgbClr val="CC0000"/>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两个同心铜导体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双向传输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宽带</a:t>
            </a:r>
            <a:r>
              <a:rPr kumimoji="0" lang="en-US" altLang="zh-CN" sz="2400" b="0" u="none" strike="noStrike" kern="0" cap="none" spc="0" normalizeH="0" baseline="0" noProof="0" dirty="0">
                <a:ln>
                  <a:noFill/>
                </a:ln>
                <a:solidFill>
                  <a:schemeClr val="tx1"/>
                </a:solidFill>
                <a:effectLst/>
                <a:uLnTx/>
                <a:uFillTx/>
                <a:latin typeface="+mn-ea"/>
                <a:cs typeface="+mn-cs"/>
              </a:rPr>
              <a:t>:</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同时传输多个信道的数据</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HFC</a:t>
            </a:r>
          </a:p>
        </p:txBody>
      </p:sp>
      <p:pic>
        <p:nvPicPr>
          <p:cNvPr id="7" name="Picture 4" descr="coax"/>
          <p:cNvPicPr>
            <a:picLocks noChangeAspect="1" noChangeArrowheads="1"/>
          </p:cNvPicPr>
          <p:nvPr/>
        </p:nvPicPr>
        <p:blipFill>
          <a:blip r:embed="rId3" cstate="print"/>
          <a:srcRect/>
          <a:stretch>
            <a:fillRect/>
          </a:stretch>
        </p:blipFill>
        <p:spPr bwMode="auto">
          <a:xfrm>
            <a:off x="898525" y="4797152"/>
            <a:ext cx="2501900" cy="1085850"/>
          </a:xfrm>
          <a:prstGeom prst="rect">
            <a:avLst/>
          </a:prstGeom>
          <a:noFill/>
          <a:ln w="9525">
            <a:noFill/>
            <a:miter lim="800000"/>
            <a:headEnd/>
            <a:tailEnd/>
          </a:ln>
        </p:spPr>
      </p:pic>
      <p:sp>
        <p:nvSpPr>
          <p:cNvPr id="8" name="Rectangle 5"/>
          <p:cNvSpPr>
            <a:spLocks noChangeArrowheads="1"/>
          </p:cNvSpPr>
          <p:nvPr/>
        </p:nvSpPr>
        <p:spPr bwMode="auto">
          <a:xfrm>
            <a:off x="4667250" y="1711796"/>
            <a:ext cx="4230688" cy="343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pitchFamily="2" charset="2"/>
              <a:buNone/>
            </a:pPr>
            <a:r>
              <a:rPr lang="zh-CN" altLang="en-US" sz="2800" dirty="0">
                <a:solidFill>
                  <a:srgbClr val="CC0000"/>
                </a:solidFill>
                <a:latin typeface="+mn-ea"/>
              </a:rPr>
              <a:t>光纤：</a:t>
            </a:r>
            <a:endParaRPr lang="en-US" altLang="zh-CN" dirty="0">
              <a:solidFill>
                <a:srgbClr val="CC0000"/>
              </a:solidFill>
              <a:latin typeface="+mn-ea"/>
            </a:endParaRPr>
          </a:p>
          <a:p>
            <a:pPr marL="342900" indent="-342900">
              <a:lnSpc>
                <a:spcPct val="85000"/>
              </a:lnSpc>
              <a:spcBef>
                <a:spcPct val="20000"/>
              </a:spcBef>
              <a:buClr>
                <a:srgbClr val="000099"/>
              </a:buClr>
              <a:buSzPct val="100000"/>
              <a:buFont typeface="Wingdings" pitchFamily="2" charset="2"/>
              <a:buChar char="§"/>
            </a:pPr>
            <a:r>
              <a:rPr lang="zh-CN" altLang="en-US" sz="2000" dirty="0">
                <a:latin typeface="+mn-ea"/>
              </a:rPr>
              <a:t>传输激光脉冲的玻璃纤维，一个脉冲代表</a:t>
            </a:r>
            <a:r>
              <a:rPr lang="en-US" altLang="zh-CN" sz="2000" dirty="0">
                <a:latin typeface="+mn-ea"/>
              </a:rPr>
              <a:t>1</a:t>
            </a:r>
            <a:r>
              <a:rPr lang="zh-CN" altLang="en-US" sz="2000" dirty="0">
                <a:latin typeface="+mn-ea"/>
              </a:rPr>
              <a:t>比特</a:t>
            </a:r>
            <a:endParaRPr lang="en-US" altLang="zh-CN" sz="2000" dirty="0">
              <a:latin typeface="+mn-ea"/>
            </a:endParaRPr>
          </a:p>
          <a:p>
            <a:pPr marL="342900" indent="-342900">
              <a:lnSpc>
                <a:spcPct val="85000"/>
              </a:lnSpc>
              <a:spcBef>
                <a:spcPct val="20000"/>
              </a:spcBef>
              <a:buClr>
                <a:srgbClr val="000099"/>
              </a:buClr>
              <a:buSzPct val="100000"/>
              <a:buFont typeface="Wingdings" pitchFamily="2" charset="2"/>
              <a:buChar char="§"/>
            </a:pPr>
            <a:r>
              <a:rPr lang="zh-CN" altLang="en-US" sz="2000" dirty="0">
                <a:latin typeface="+mn-ea"/>
              </a:rPr>
              <a:t>高速</a:t>
            </a:r>
            <a:r>
              <a:rPr lang="en-US" altLang="zh-CN" sz="2000" dirty="0">
                <a:latin typeface="+mn-ea"/>
              </a:rPr>
              <a:t>:</a:t>
            </a:r>
          </a:p>
          <a:p>
            <a:pPr marL="682625" lvl="1" indent="-225425">
              <a:lnSpc>
                <a:spcPct val="85000"/>
              </a:lnSpc>
              <a:spcBef>
                <a:spcPct val="20000"/>
              </a:spcBef>
              <a:buClr>
                <a:srgbClr val="000099"/>
              </a:buClr>
              <a:buFont typeface="Arial" pitchFamily="34" charset="0"/>
              <a:buChar char="•"/>
            </a:pPr>
            <a:r>
              <a:rPr lang="zh-CN" altLang="en-US" sz="2000" dirty="0">
                <a:latin typeface="+mn-ea"/>
              </a:rPr>
              <a:t>高速点对点传输</a:t>
            </a:r>
            <a:r>
              <a:rPr lang="en-US" altLang="zh-CN" sz="2000" dirty="0">
                <a:latin typeface="+mn-ea"/>
              </a:rPr>
              <a:t>(</a:t>
            </a:r>
            <a:r>
              <a:rPr lang="zh-CN" altLang="en-US" sz="2000" dirty="0">
                <a:latin typeface="+mn-ea"/>
              </a:rPr>
              <a:t>例如，传输速率数十到数百</a:t>
            </a:r>
            <a:r>
              <a:rPr lang="en-US" altLang="ja-JP" sz="2000" dirty="0" err="1">
                <a:latin typeface="+mn-ea"/>
              </a:rPr>
              <a:t>Gbps</a:t>
            </a:r>
            <a:r>
              <a:rPr lang="en-US" altLang="ja-JP" sz="2000" dirty="0">
                <a:latin typeface="+mn-ea"/>
              </a:rPr>
              <a:t>)</a:t>
            </a:r>
          </a:p>
          <a:p>
            <a:pPr marL="342900" indent="-342900">
              <a:lnSpc>
                <a:spcPct val="85000"/>
              </a:lnSpc>
              <a:spcBef>
                <a:spcPct val="20000"/>
              </a:spcBef>
              <a:buClr>
                <a:srgbClr val="000099"/>
              </a:buClr>
              <a:buSzPct val="100000"/>
              <a:buFont typeface="Wingdings" pitchFamily="2" charset="2"/>
              <a:buChar char="§"/>
            </a:pPr>
            <a:r>
              <a:rPr lang="zh-CN" altLang="en-US" sz="2000" dirty="0">
                <a:latin typeface="+mn-ea"/>
              </a:rPr>
              <a:t>低误码率</a:t>
            </a:r>
            <a:r>
              <a:rPr lang="en-US" altLang="zh-CN" sz="2000" dirty="0">
                <a:latin typeface="+mn-ea"/>
              </a:rPr>
              <a:t>: </a:t>
            </a:r>
          </a:p>
          <a:p>
            <a:pPr marL="682625" lvl="1" indent="-225425">
              <a:lnSpc>
                <a:spcPct val="85000"/>
              </a:lnSpc>
              <a:spcBef>
                <a:spcPct val="20000"/>
              </a:spcBef>
              <a:buClr>
                <a:srgbClr val="000099"/>
              </a:buClr>
              <a:buFont typeface="Arial" pitchFamily="34" charset="0"/>
              <a:buChar char="•"/>
            </a:pPr>
            <a:r>
              <a:rPr lang="zh-CN" altLang="en-US" sz="2000" dirty="0">
                <a:latin typeface="+mn-ea"/>
              </a:rPr>
              <a:t>传输距离远</a:t>
            </a:r>
            <a:endParaRPr lang="en-US" altLang="zh-CN" sz="2000" dirty="0">
              <a:latin typeface="+mn-ea"/>
            </a:endParaRPr>
          </a:p>
          <a:p>
            <a:pPr marL="682625" lvl="1" indent="-225425">
              <a:lnSpc>
                <a:spcPct val="85000"/>
              </a:lnSpc>
              <a:spcBef>
                <a:spcPct val="20000"/>
              </a:spcBef>
              <a:buClr>
                <a:srgbClr val="000099"/>
              </a:buClr>
              <a:buFont typeface="Arial" pitchFamily="34" charset="0"/>
              <a:buChar char="•"/>
            </a:pPr>
            <a:r>
              <a:rPr lang="zh-CN" altLang="en-US" sz="2000" dirty="0">
                <a:latin typeface="+mn-ea"/>
              </a:rPr>
              <a:t>不受电磁干扰影响</a:t>
            </a:r>
            <a:endParaRPr lang="en-US" altLang="zh-CN" sz="2000" dirty="0">
              <a:latin typeface="+mn-ea"/>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物理介质：无线电波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25</a:t>
            </a:fld>
            <a:endParaRPr lang="zh-CN" altLang="en-US"/>
          </a:p>
        </p:txBody>
      </p:sp>
      <p:sp>
        <p:nvSpPr>
          <p:cNvPr id="5" name="Rectangle 3"/>
          <p:cNvSpPr txBox="1">
            <a:spLocks noChangeArrowheads="1"/>
          </p:cNvSpPr>
          <p:nvPr/>
        </p:nvSpPr>
        <p:spPr bwMode="auto">
          <a:xfrm>
            <a:off x="533400" y="1792560"/>
            <a:ext cx="3962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使用特定的电磁频段传输无线波形信号</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lvl="0" indent="-287338" fontAlgn="base">
              <a:spcBef>
                <a:spcPct val="20000"/>
              </a:spcBef>
              <a:spcAft>
                <a:spcPct val="0"/>
              </a:spcAft>
              <a:buClr>
                <a:schemeClr val="folHlink"/>
              </a:buClr>
              <a:buSzPct val="60000"/>
              <a:buFont typeface="Wingdings" pitchFamily="2" charset="2"/>
              <a:buChar char="n"/>
            </a:pPr>
            <a:r>
              <a:rPr kumimoji="0" lang="zh-CN" altLang="en-US" sz="2400" b="0" i="0" u="none" strike="noStrike" kern="0" cap="none" spc="0" normalizeH="0" baseline="0" noProof="0" dirty="0">
                <a:ln>
                  <a:noFill/>
                </a:ln>
                <a:solidFill>
                  <a:schemeClr val="tx1"/>
                </a:solidFill>
                <a:effectLst/>
                <a:uLnTx/>
                <a:uFillTx/>
                <a:latin typeface="+mn-ea"/>
                <a:cs typeface="+mn-cs"/>
              </a:rPr>
              <a:t>没有有形的</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线</a:t>
            </a:r>
            <a:r>
              <a:rPr kumimoji="0" lang="en-US" altLang="zh-CN" sz="2400" b="0" i="0" u="none" strike="noStrike" kern="0" cap="none" spc="0" normalizeH="0" baseline="0" noProof="0" dirty="0">
                <a:ln>
                  <a:noFill/>
                </a:ln>
                <a:solidFill>
                  <a:schemeClr val="tx1"/>
                </a:solidFill>
                <a:effectLst/>
                <a:uLnTx/>
                <a:uFillTx/>
                <a:latin typeface="+mn-ea"/>
                <a:cs typeface="+mn-cs"/>
              </a:rPr>
              <a:t>”</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双向传输</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latin typeface="+mn-ea"/>
              </a:rPr>
              <a:t>受环境影响大</a:t>
            </a:r>
            <a:r>
              <a:rPr kumimoji="0" lang="en-US" altLang="zh-CN" sz="2400" b="0" i="0" u="none" strike="noStrike" kern="0" cap="none" spc="0" normalizeH="0" baseline="0" noProof="0" dirty="0">
                <a:ln>
                  <a:noFill/>
                </a:ln>
                <a:solidFill>
                  <a:schemeClr val="tx1"/>
                </a:solidFill>
                <a:effectLst/>
                <a:uLnTx/>
                <a:uFillTx/>
                <a:latin typeface="+mn-ea"/>
                <a:cs typeface="+mn-cs"/>
              </a:rPr>
              <a:t>:</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反射</a:t>
            </a:r>
            <a:r>
              <a:rPr kumimoji="0" lang="en-US" altLang="zh-CN" sz="2400" b="0" i="0" u="none" strike="noStrike" kern="0" cap="none" spc="0" normalizeH="0" baseline="0" noProof="0" dirty="0">
                <a:ln>
                  <a:noFill/>
                </a:ln>
                <a:solidFill>
                  <a:schemeClr val="tx1"/>
                </a:solidFill>
                <a:effectLst/>
                <a:uLnTx/>
                <a:uFillTx/>
                <a:latin typeface="+mn-ea"/>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障碍物</a:t>
            </a:r>
            <a:endParaRPr kumimoji="0" lang="en-US" altLang="zh-CN" sz="24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干扰</a:t>
            </a:r>
            <a:endParaRPr kumimoji="0" lang="en-US" altLang="zh-CN" sz="24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en-US" altLang="zh-CN" sz="2400" kern="0" dirty="0">
                <a:latin typeface="+mn-ea"/>
              </a:rPr>
              <a:t>…</a:t>
            </a:r>
            <a:endParaRPr kumimoji="0" lang="en-US" altLang="zh-CN" sz="2400" b="0" i="0" u="none" strike="noStrike" kern="0" cap="none" spc="0" normalizeH="0" baseline="0" noProof="0" dirty="0">
              <a:ln>
                <a:noFill/>
              </a:ln>
              <a:solidFill>
                <a:schemeClr val="tx1"/>
              </a:solidFill>
              <a:effectLst/>
              <a:uLnTx/>
              <a:uFillTx/>
              <a:latin typeface="+mn-ea"/>
            </a:endParaRPr>
          </a:p>
        </p:txBody>
      </p:sp>
      <p:sp>
        <p:nvSpPr>
          <p:cNvPr id="6" name="Rectangle 4"/>
          <p:cNvSpPr>
            <a:spLocks noChangeArrowheads="1"/>
          </p:cNvSpPr>
          <p:nvPr/>
        </p:nvSpPr>
        <p:spPr bwMode="auto">
          <a:xfrm>
            <a:off x="4686300" y="1646659"/>
            <a:ext cx="4062164" cy="343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pitchFamily="2" charset="2"/>
              <a:buNone/>
            </a:pPr>
            <a:r>
              <a:rPr lang="zh-CN" altLang="en-US" sz="2800" dirty="0">
                <a:solidFill>
                  <a:srgbClr val="CC0000"/>
                </a:solidFill>
                <a:latin typeface="+mn-ea"/>
              </a:rPr>
              <a:t>无线链路的类型：</a:t>
            </a:r>
            <a:endParaRPr lang="en-US" altLang="zh-CN" dirty="0">
              <a:solidFill>
                <a:srgbClr val="CC0000"/>
              </a:solidFill>
              <a:latin typeface="+mn-ea"/>
            </a:endParaRPr>
          </a:p>
          <a:p>
            <a:pPr marL="342900" indent="-342900">
              <a:spcBef>
                <a:spcPct val="20000"/>
              </a:spcBef>
              <a:buClr>
                <a:srgbClr val="000099"/>
              </a:buClr>
              <a:buSzPct val="100000"/>
              <a:buFont typeface="Wingdings" pitchFamily="2" charset="2"/>
              <a:buChar char="§"/>
            </a:pPr>
            <a:r>
              <a:rPr lang="zh-CN" altLang="en-US" sz="2200" dirty="0">
                <a:solidFill>
                  <a:srgbClr val="000099"/>
                </a:solidFill>
                <a:latin typeface="+mn-ea"/>
              </a:rPr>
              <a:t>地面微波</a:t>
            </a:r>
            <a:endParaRPr lang="en-US" altLang="zh-CN" sz="2200" dirty="0">
              <a:solidFill>
                <a:srgbClr val="000099"/>
              </a:solidFill>
              <a:latin typeface="+mn-ea"/>
            </a:endParaRPr>
          </a:p>
          <a:p>
            <a:pPr marL="682625" lvl="1" indent="-225425">
              <a:spcBef>
                <a:spcPct val="20000"/>
              </a:spcBef>
              <a:buClr>
                <a:srgbClr val="000099"/>
              </a:buClr>
              <a:buFont typeface="Arial" pitchFamily="34" charset="0"/>
              <a:buChar char="•"/>
            </a:pPr>
            <a:r>
              <a:rPr lang="en-US" altLang="zh-CN" sz="2200" dirty="0">
                <a:latin typeface="+mn-ea"/>
              </a:rPr>
              <a:t>45 Mbps</a:t>
            </a:r>
            <a:r>
              <a:rPr lang="zh-CN" altLang="en-US" sz="2200" dirty="0">
                <a:latin typeface="+mn-ea"/>
              </a:rPr>
              <a:t>信道</a:t>
            </a:r>
            <a:endParaRPr lang="en-US" altLang="zh-CN" sz="2200" dirty="0">
              <a:latin typeface="+mn-ea"/>
            </a:endParaRPr>
          </a:p>
          <a:p>
            <a:pPr marL="342900" indent="-342900">
              <a:spcBef>
                <a:spcPct val="20000"/>
              </a:spcBef>
              <a:buClr>
                <a:srgbClr val="000099"/>
              </a:buClr>
              <a:buSzPct val="100000"/>
              <a:buFont typeface="Wingdings" pitchFamily="2" charset="2"/>
              <a:buChar char="§"/>
            </a:pPr>
            <a:r>
              <a:rPr lang="zh-CN" altLang="en-US" sz="2200" dirty="0">
                <a:solidFill>
                  <a:schemeClr val="tx2"/>
                </a:solidFill>
                <a:latin typeface="+mn-ea"/>
              </a:rPr>
              <a:t>无线局域网</a:t>
            </a:r>
            <a:r>
              <a:rPr lang="en-US" altLang="zh-CN" sz="2200" dirty="0">
                <a:latin typeface="+mn-ea"/>
              </a:rPr>
              <a:t>(</a:t>
            </a:r>
            <a:r>
              <a:rPr lang="zh-CN" altLang="en-US" sz="2200" dirty="0">
                <a:latin typeface="+mn-ea"/>
              </a:rPr>
              <a:t>例如</a:t>
            </a:r>
            <a:r>
              <a:rPr lang="en-US" altLang="zh-CN" sz="2200" dirty="0">
                <a:latin typeface="+mn-ea"/>
              </a:rPr>
              <a:t>, </a:t>
            </a:r>
            <a:r>
              <a:rPr lang="en-US" altLang="zh-CN" sz="2200" dirty="0" err="1">
                <a:latin typeface="+mn-ea"/>
              </a:rPr>
              <a:t>WiFi</a:t>
            </a:r>
            <a:r>
              <a:rPr lang="en-US" altLang="zh-CN" sz="2200" dirty="0">
                <a:latin typeface="+mn-ea"/>
              </a:rPr>
              <a:t>)</a:t>
            </a:r>
          </a:p>
          <a:p>
            <a:pPr marL="682625" lvl="1" indent="-225425">
              <a:spcBef>
                <a:spcPct val="20000"/>
              </a:spcBef>
              <a:buClr>
                <a:srgbClr val="000099"/>
              </a:buClr>
              <a:buFont typeface="Arial" pitchFamily="34" charset="0"/>
              <a:buChar char="•"/>
            </a:pPr>
            <a:r>
              <a:rPr lang="en-US" altLang="zh-CN" sz="2200" dirty="0">
                <a:latin typeface="+mn-ea"/>
              </a:rPr>
              <a:t>54 Mbps</a:t>
            </a:r>
          </a:p>
          <a:p>
            <a:pPr marL="342900" indent="-342900">
              <a:spcBef>
                <a:spcPct val="20000"/>
              </a:spcBef>
              <a:buClr>
                <a:srgbClr val="000099"/>
              </a:buClr>
              <a:buSzPct val="100000"/>
              <a:buFont typeface="Wingdings" pitchFamily="2" charset="2"/>
              <a:buChar char="§"/>
            </a:pPr>
            <a:r>
              <a:rPr lang="zh-CN" altLang="en-US" sz="2200" dirty="0">
                <a:solidFill>
                  <a:srgbClr val="000099"/>
                </a:solidFill>
                <a:latin typeface="+mn-ea"/>
              </a:rPr>
              <a:t>广域</a:t>
            </a:r>
            <a:r>
              <a:rPr lang="en-US" altLang="zh-CN" sz="2200" dirty="0">
                <a:latin typeface="+mn-ea"/>
              </a:rPr>
              <a:t> (</a:t>
            </a:r>
            <a:r>
              <a:rPr lang="zh-CN" altLang="en-US" sz="2200" dirty="0">
                <a:latin typeface="+mn-ea"/>
              </a:rPr>
              <a:t>例如，蜂窝网络</a:t>
            </a:r>
            <a:r>
              <a:rPr lang="en-US" altLang="zh-CN" sz="2200" dirty="0">
                <a:latin typeface="+mn-ea"/>
              </a:rPr>
              <a:t>)</a:t>
            </a:r>
          </a:p>
          <a:p>
            <a:pPr marL="682625" lvl="1" indent="-225425">
              <a:spcBef>
                <a:spcPct val="20000"/>
              </a:spcBef>
              <a:buClr>
                <a:srgbClr val="000099"/>
              </a:buClr>
              <a:buFont typeface="Arial" pitchFamily="34" charset="0"/>
              <a:buChar char="•"/>
            </a:pPr>
            <a:r>
              <a:rPr lang="en-US" altLang="zh-CN" sz="2200" dirty="0">
                <a:latin typeface="+mn-ea"/>
              </a:rPr>
              <a:t>4G </a:t>
            </a:r>
            <a:r>
              <a:rPr lang="zh-CN" altLang="en-US" sz="2200" dirty="0">
                <a:latin typeface="+mn-ea"/>
              </a:rPr>
              <a:t>蜂窝</a:t>
            </a:r>
            <a:r>
              <a:rPr lang="en-US" altLang="zh-CN" sz="2200" dirty="0">
                <a:latin typeface="+mn-ea"/>
              </a:rPr>
              <a:t>: 10 Mbps</a:t>
            </a:r>
          </a:p>
          <a:p>
            <a:pPr marL="342900" indent="-342900">
              <a:spcBef>
                <a:spcPct val="20000"/>
              </a:spcBef>
              <a:buClr>
                <a:srgbClr val="000099"/>
              </a:buClr>
              <a:buSzPct val="100000"/>
              <a:buFont typeface="Wingdings" pitchFamily="2" charset="2"/>
              <a:buChar char="§"/>
            </a:pPr>
            <a:r>
              <a:rPr lang="zh-CN" altLang="en-US" sz="2200" dirty="0">
                <a:solidFill>
                  <a:srgbClr val="000099"/>
                </a:solidFill>
                <a:latin typeface="+mn-ea"/>
              </a:rPr>
              <a:t>卫星</a:t>
            </a:r>
            <a:endParaRPr lang="en-US" altLang="zh-CN" sz="2200" dirty="0">
              <a:solidFill>
                <a:srgbClr val="000099"/>
              </a:solidFill>
              <a:latin typeface="+mn-ea"/>
            </a:endParaRPr>
          </a:p>
          <a:p>
            <a:pPr marL="682625" lvl="1" indent="-225425">
              <a:spcBef>
                <a:spcPct val="20000"/>
              </a:spcBef>
              <a:buClr>
                <a:srgbClr val="000099"/>
              </a:buClr>
              <a:buFont typeface="Arial" pitchFamily="34" charset="0"/>
              <a:buChar char="•"/>
            </a:pPr>
            <a:r>
              <a:rPr lang="zh-CN" altLang="en-US" sz="2200" dirty="0">
                <a:latin typeface="+mn-ea"/>
              </a:rPr>
              <a:t>单个信道</a:t>
            </a:r>
            <a:r>
              <a:rPr lang="en-US" altLang="zh-CN" sz="2200" dirty="0">
                <a:latin typeface="+mn-ea"/>
              </a:rPr>
              <a:t>Kbps</a:t>
            </a:r>
            <a:r>
              <a:rPr lang="zh-CN" altLang="en-US" sz="2200" dirty="0">
                <a:latin typeface="+mn-ea"/>
              </a:rPr>
              <a:t>到</a:t>
            </a:r>
            <a:r>
              <a:rPr lang="en-US" altLang="zh-CN" sz="2200" dirty="0">
                <a:latin typeface="+mn-ea"/>
              </a:rPr>
              <a:t>45Mbps</a:t>
            </a:r>
          </a:p>
          <a:p>
            <a:pPr marL="682625" lvl="1" indent="-225425">
              <a:spcBef>
                <a:spcPct val="20000"/>
              </a:spcBef>
              <a:buClr>
                <a:srgbClr val="000099"/>
              </a:buClr>
              <a:buFont typeface="Arial" pitchFamily="34" charset="0"/>
              <a:buChar char="•"/>
            </a:pPr>
            <a:r>
              <a:rPr lang="zh-CN" altLang="en-US" sz="2200" dirty="0">
                <a:latin typeface="+mn-ea"/>
              </a:rPr>
              <a:t>高达</a:t>
            </a:r>
            <a:r>
              <a:rPr lang="en-US" altLang="zh-CN" sz="2200" dirty="0">
                <a:latin typeface="+mn-ea"/>
              </a:rPr>
              <a:t>270 </a:t>
            </a:r>
            <a:r>
              <a:rPr lang="zh-CN" altLang="en-US" sz="2200" dirty="0">
                <a:latin typeface="+mn-ea"/>
              </a:rPr>
              <a:t>毫秒端到端时延</a:t>
            </a:r>
            <a:endParaRPr lang="en-US" altLang="zh-CN" sz="2200" dirty="0">
              <a:latin typeface="+mn-ea"/>
            </a:endParaRPr>
          </a:p>
          <a:p>
            <a:pPr marL="682625" lvl="1" indent="-225425">
              <a:spcBef>
                <a:spcPct val="20000"/>
              </a:spcBef>
              <a:buClr>
                <a:srgbClr val="000099"/>
              </a:buClr>
              <a:buFont typeface="Arial" pitchFamily="34" charset="0"/>
              <a:buChar char="•"/>
            </a:pPr>
            <a:r>
              <a:rPr lang="zh-CN" altLang="en-US" sz="2200" dirty="0">
                <a:latin typeface="+mn-ea"/>
              </a:rPr>
              <a:t>分为低轨卫星和地球同步轨道卫星</a:t>
            </a:r>
            <a:endParaRPr lang="en-US" altLang="zh-CN" sz="2200" dirty="0">
              <a:latin typeface="+mn-ea"/>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solidFill>
                  <a:srgbClr val="C00000"/>
                </a:solidFill>
              </a:rPr>
              <a:t>1.3 </a:t>
            </a:r>
            <a:r>
              <a:rPr lang="zh-CN" altLang="en-US" sz="2800" dirty="0">
                <a:solidFill>
                  <a:srgbClr val="C00000"/>
                </a:solidFill>
              </a:rPr>
              <a:t>网络核心</a:t>
            </a:r>
            <a:endParaRPr lang="en-US" altLang="zh-CN" sz="2800" dirty="0">
              <a:solidFill>
                <a:srgbClr val="C00000"/>
              </a:solidFill>
            </a:endParaRPr>
          </a:p>
          <a:p>
            <a:pPr lvl="1"/>
            <a:r>
              <a:rPr lang="zh-CN" altLang="en-US" sz="2400" dirty="0">
                <a:solidFill>
                  <a:srgbClr val="C00000"/>
                </a:solidFill>
              </a:rPr>
              <a:t>分组交换、电路交换、网络结构</a:t>
            </a:r>
            <a:endParaRPr lang="en-US" altLang="zh-CN" sz="2400" dirty="0">
              <a:solidFill>
                <a:srgbClr val="C00000"/>
              </a:solidFill>
            </a:endParaRPr>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26</a:t>
            </a:fld>
            <a:endParaRPr lang="zh-CN" alt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网络核心</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27</a:t>
            </a:fld>
            <a:endParaRPr lang="zh-CN" altLang="en-US"/>
          </a:p>
        </p:txBody>
      </p:sp>
      <p:sp>
        <p:nvSpPr>
          <p:cNvPr id="5" name="Rectangle 3"/>
          <p:cNvSpPr txBox="1">
            <a:spLocks noChangeArrowheads="1"/>
          </p:cNvSpPr>
          <p:nvPr/>
        </p:nvSpPr>
        <p:spPr bwMode="auto">
          <a:xfrm>
            <a:off x="430212" y="1670050"/>
            <a:ext cx="4501827"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路由器互连组成</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分组交换</a:t>
            </a:r>
            <a:r>
              <a:rPr lang="zh-CN" altLang="en-US" sz="2400" kern="0" dirty="0">
                <a:solidFill>
                  <a:srgbClr val="CC0000"/>
                </a:solidFill>
                <a:latin typeface="+mn-ea"/>
              </a:rPr>
              <a:t>：主机将应用层产生的消息分割为数据包（分组）</a:t>
            </a:r>
            <a:endParaRPr kumimoji="0" lang="en-US" altLang="zh-CN" sz="2400" b="0" i="1" u="none" strike="noStrike" kern="0" cap="none" spc="0" normalizeH="0" baseline="0" noProof="0" dirty="0">
              <a:ln>
                <a:noFill/>
              </a:ln>
              <a:solidFill>
                <a:srgbClr val="CC0000"/>
              </a:solidFill>
              <a:effectLst/>
              <a:uLnTx/>
              <a:uFillTx/>
              <a:latin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将数据包从源到目的地路径上的一个路由器转发到下一个路由器，直至到达终点</a:t>
            </a:r>
            <a:endParaRPr kumimoji="0" lang="en-US" altLang="zh-CN" sz="2400" b="0" i="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每个数据包在链路上使用该链路的全部带宽传输</a:t>
            </a:r>
            <a:endParaRPr kumimoji="0" lang="en-US" altLang="zh-CN" sz="2400" b="0" i="0" u="none" strike="noStrike" kern="0" cap="none" spc="0" normalizeH="0" baseline="0" noProof="0" dirty="0">
              <a:ln>
                <a:noFill/>
              </a:ln>
              <a:solidFill>
                <a:schemeClr val="tx1"/>
              </a:solidFill>
              <a:effectLst/>
              <a:uLnTx/>
              <a:uFillTx/>
              <a:latin typeface="+mn-ea"/>
            </a:endParaRPr>
          </a:p>
        </p:txBody>
      </p:sp>
      <p:sp>
        <p:nvSpPr>
          <p:cNvPr id="6"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7" name="Group 638"/>
          <p:cNvGrpSpPr>
            <a:grpSpLocks/>
          </p:cNvGrpSpPr>
          <p:nvPr/>
        </p:nvGrpSpPr>
        <p:grpSpPr bwMode="auto">
          <a:xfrm>
            <a:off x="5370513" y="3048000"/>
            <a:ext cx="1458912" cy="933450"/>
            <a:chOff x="2889" y="1631"/>
            <a:chExt cx="980" cy="743"/>
          </a:xfrm>
        </p:grpSpPr>
        <p:sp>
          <p:nvSpPr>
            <p:cNvPr id="8" name="Rectangle 639"/>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zh-CN"/>
            </a:p>
          </p:txBody>
        </p:sp>
        <p:sp>
          <p:nvSpPr>
            <p:cNvPr id="9" name="AutoShape 640"/>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w="9525">
            <a:noFill/>
            <a:round/>
            <a:headEnd/>
            <a:tailEnd/>
          </a:ln>
        </p:spPr>
        <p:txBody>
          <a:bodyPr/>
          <a:lstStyle/>
          <a:p>
            <a:endParaRPr lang="zh-CN" altLang="en-US"/>
          </a:p>
        </p:txBody>
      </p:sp>
      <p:sp>
        <p:nvSpPr>
          <p:cNvPr id="11" name="Line 642"/>
          <p:cNvSpPr>
            <a:spLocks noChangeShapeType="1"/>
          </p:cNvSpPr>
          <p:nvPr/>
        </p:nvSpPr>
        <p:spPr bwMode="auto">
          <a:xfrm rot="16200000">
            <a:off x="7845425" y="5162551"/>
            <a:ext cx="523875" cy="139700"/>
          </a:xfrm>
          <a:prstGeom prst="line">
            <a:avLst/>
          </a:prstGeom>
          <a:noFill/>
          <a:ln w="12700">
            <a:solidFill>
              <a:schemeClr val="bg2"/>
            </a:solidFill>
            <a:round/>
            <a:headEnd/>
            <a:tailEnd/>
          </a:ln>
        </p:spPr>
        <p:txBody>
          <a:bodyPr wrap="none" anchor="ctr"/>
          <a:lstStyle/>
          <a:p>
            <a:endParaRPr lang="zh-CN" altLang="en-US"/>
          </a:p>
        </p:txBody>
      </p:sp>
      <p:sp>
        <p:nvSpPr>
          <p:cNvPr id="12"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44"/>
          <p:cNvSpPr>
            <a:spLocks noChangeShapeType="1"/>
          </p:cNvSpPr>
          <p:nvPr/>
        </p:nvSpPr>
        <p:spPr bwMode="auto">
          <a:xfrm rot="16200000">
            <a:off x="8177213" y="5119688"/>
            <a:ext cx="0" cy="114300"/>
          </a:xfrm>
          <a:prstGeom prst="line">
            <a:avLst/>
          </a:prstGeom>
          <a:noFill/>
          <a:ln w="12700">
            <a:solidFill>
              <a:schemeClr val="bg2"/>
            </a:solidFill>
            <a:round/>
            <a:headEnd/>
            <a:tailEnd/>
          </a:ln>
        </p:spPr>
        <p:txBody>
          <a:bodyPr wrap="none" anchor="ctr"/>
          <a:lstStyle/>
          <a:p>
            <a:endParaRPr lang="zh-CN" altLang="en-US"/>
          </a:p>
        </p:txBody>
      </p:sp>
      <p:sp>
        <p:nvSpPr>
          <p:cNvPr id="14" name="Line 646"/>
          <p:cNvSpPr>
            <a:spLocks noChangeShapeType="1"/>
          </p:cNvSpPr>
          <p:nvPr/>
        </p:nvSpPr>
        <p:spPr bwMode="auto">
          <a:xfrm>
            <a:off x="6100763" y="4776788"/>
            <a:ext cx="212725" cy="98425"/>
          </a:xfrm>
          <a:prstGeom prst="line">
            <a:avLst/>
          </a:prstGeom>
          <a:noFill/>
          <a:ln w="9525">
            <a:solidFill>
              <a:schemeClr val="bg2"/>
            </a:solidFill>
            <a:round/>
            <a:headEnd/>
            <a:tailEnd/>
          </a:ln>
        </p:spPr>
        <p:txBody>
          <a:bodyPr/>
          <a:lstStyle/>
          <a:p>
            <a:endParaRPr lang="zh-CN" altLang="en-US"/>
          </a:p>
        </p:txBody>
      </p:sp>
      <p:sp>
        <p:nvSpPr>
          <p:cNvPr id="15" name="Line 647"/>
          <p:cNvSpPr>
            <a:spLocks noChangeShapeType="1"/>
          </p:cNvSpPr>
          <p:nvPr/>
        </p:nvSpPr>
        <p:spPr bwMode="auto">
          <a:xfrm flipV="1">
            <a:off x="5842000" y="5040313"/>
            <a:ext cx="390525" cy="73025"/>
          </a:xfrm>
          <a:prstGeom prst="line">
            <a:avLst/>
          </a:prstGeom>
          <a:noFill/>
          <a:ln w="9525">
            <a:solidFill>
              <a:schemeClr val="bg2"/>
            </a:solidFill>
            <a:round/>
            <a:headEnd/>
            <a:tailEnd/>
          </a:ln>
        </p:spPr>
        <p:txBody>
          <a:bodyPr/>
          <a:lstStyle/>
          <a:p>
            <a:endParaRPr lang="zh-CN" altLang="en-US"/>
          </a:p>
        </p:txBody>
      </p:sp>
      <p:sp>
        <p:nvSpPr>
          <p:cNvPr id="16" name="Line 650"/>
          <p:cNvSpPr>
            <a:spLocks noChangeShapeType="1"/>
          </p:cNvSpPr>
          <p:nvPr/>
        </p:nvSpPr>
        <p:spPr bwMode="auto">
          <a:xfrm flipH="1">
            <a:off x="6267450" y="5087938"/>
            <a:ext cx="103188" cy="184150"/>
          </a:xfrm>
          <a:prstGeom prst="line">
            <a:avLst/>
          </a:prstGeom>
          <a:noFill/>
          <a:ln w="9525">
            <a:solidFill>
              <a:schemeClr val="bg2"/>
            </a:solidFill>
            <a:round/>
            <a:headEnd/>
            <a:tailEnd/>
          </a:ln>
        </p:spPr>
        <p:txBody>
          <a:bodyPr/>
          <a:lstStyle/>
          <a:p>
            <a:endParaRPr lang="zh-CN" altLang="en-US"/>
          </a:p>
        </p:txBody>
      </p:sp>
      <p:sp>
        <p:nvSpPr>
          <p:cNvPr id="17"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p:spPr>
        <p:txBody>
          <a:bodyPr/>
          <a:lstStyle/>
          <a:p>
            <a:endParaRPr lang="zh-CN" altLang="en-US"/>
          </a:p>
        </p:txBody>
      </p:sp>
      <p:sp>
        <p:nvSpPr>
          <p:cNvPr id="18" name="Line 652"/>
          <p:cNvSpPr>
            <a:spLocks noChangeShapeType="1"/>
          </p:cNvSpPr>
          <p:nvPr/>
        </p:nvSpPr>
        <p:spPr bwMode="auto">
          <a:xfrm>
            <a:off x="6743700" y="5056188"/>
            <a:ext cx="503238" cy="269875"/>
          </a:xfrm>
          <a:prstGeom prst="line">
            <a:avLst/>
          </a:prstGeom>
          <a:noFill/>
          <a:ln w="9525">
            <a:solidFill>
              <a:schemeClr val="bg2"/>
            </a:solidFill>
            <a:round/>
            <a:headEnd/>
            <a:tailEnd/>
          </a:ln>
        </p:spPr>
        <p:txBody>
          <a:bodyPr/>
          <a:lstStyle/>
          <a:p>
            <a:endParaRPr lang="zh-CN" altLang="en-US"/>
          </a:p>
        </p:txBody>
      </p:sp>
      <p:sp>
        <p:nvSpPr>
          <p:cNvPr id="19" name="Line 654"/>
          <p:cNvSpPr>
            <a:spLocks noChangeShapeType="1"/>
          </p:cNvSpPr>
          <p:nvPr/>
        </p:nvSpPr>
        <p:spPr bwMode="auto">
          <a:xfrm>
            <a:off x="6046788" y="3582988"/>
            <a:ext cx="234950" cy="74612"/>
          </a:xfrm>
          <a:prstGeom prst="line">
            <a:avLst/>
          </a:prstGeom>
          <a:noFill/>
          <a:ln w="9525">
            <a:solidFill>
              <a:schemeClr val="bg2"/>
            </a:solidFill>
            <a:round/>
            <a:headEnd/>
            <a:tailEnd/>
          </a:ln>
        </p:spPr>
        <p:txBody>
          <a:bodyPr/>
          <a:lstStyle/>
          <a:p>
            <a:endParaRPr lang="zh-CN" altLang="en-US"/>
          </a:p>
        </p:txBody>
      </p:sp>
      <p:sp>
        <p:nvSpPr>
          <p:cNvPr id="20" name="Line 655"/>
          <p:cNvSpPr>
            <a:spLocks noChangeShapeType="1"/>
          </p:cNvSpPr>
          <p:nvPr/>
        </p:nvSpPr>
        <p:spPr bwMode="auto">
          <a:xfrm flipV="1">
            <a:off x="5891213" y="3736975"/>
            <a:ext cx="168275" cy="3175"/>
          </a:xfrm>
          <a:prstGeom prst="line">
            <a:avLst/>
          </a:prstGeom>
          <a:noFill/>
          <a:ln w="9525">
            <a:solidFill>
              <a:schemeClr val="bg2"/>
            </a:solidFill>
            <a:round/>
            <a:headEnd/>
            <a:tailEnd/>
          </a:ln>
        </p:spPr>
        <p:txBody>
          <a:bodyPr/>
          <a:lstStyle/>
          <a:p>
            <a:endParaRPr lang="zh-CN" altLang="en-US"/>
          </a:p>
        </p:txBody>
      </p:sp>
      <p:grpSp>
        <p:nvGrpSpPr>
          <p:cNvPr id="21" name="Group 656"/>
          <p:cNvGrpSpPr>
            <a:grpSpLocks/>
          </p:cNvGrpSpPr>
          <p:nvPr/>
        </p:nvGrpSpPr>
        <p:grpSpPr bwMode="auto">
          <a:xfrm>
            <a:off x="5611813" y="3503613"/>
            <a:ext cx="506412" cy="352425"/>
            <a:chOff x="2967" y="478"/>
            <a:chExt cx="788" cy="625"/>
          </a:xfrm>
        </p:grpSpPr>
        <p:pic>
          <p:nvPicPr>
            <p:cNvPr id="22" name="Picture 657"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23" name="Picture 658"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sp>
        <p:nvSpPr>
          <p:cNvPr id="24" name="Freeform 659"/>
          <p:cNvSpPr>
            <a:spLocks/>
          </p:cNvSpPr>
          <p:nvPr/>
        </p:nvSpPr>
        <p:spPr bwMode="auto">
          <a:xfrm>
            <a:off x="6919913" y="3476625"/>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25" name="Freeform 660"/>
          <p:cNvSpPr>
            <a:spLocks/>
          </p:cNvSpPr>
          <p:nvPr/>
        </p:nvSpPr>
        <p:spPr bwMode="auto">
          <a:xfrm>
            <a:off x="6883400" y="2128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w="9525">
            <a:noFill/>
            <a:round/>
            <a:headEnd/>
            <a:tailEnd/>
          </a:ln>
        </p:spPr>
        <p:txBody>
          <a:bodyPr/>
          <a:lstStyle/>
          <a:p>
            <a:endParaRPr lang="zh-CN" altLang="en-US"/>
          </a:p>
        </p:txBody>
      </p:sp>
      <p:sp>
        <p:nvSpPr>
          <p:cNvPr id="26" name="Line 661"/>
          <p:cNvSpPr>
            <a:spLocks noChangeShapeType="1"/>
          </p:cNvSpPr>
          <p:nvPr/>
        </p:nvSpPr>
        <p:spPr bwMode="auto">
          <a:xfrm>
            <a:off x="7396163" y="3816350"/>
            <a:ext cx="163512" cy="120650"/>
          </a:xfrm>
          <a:prstGeom prst="line">
            <a:avLst/>
          </a:prstGeom>
          <a:noFill/>
          <a:ln w="9525">
            <a:solidFill>
              <a:srgbClr val="FF0000"/>
            </a:solidFill>
            <a:round/>
            <a:headEnd/>
            <a:tailEnd/>
          </a:ln>
        </p:spPr>
        <p:txBody>
          <a:bodyPr/>
          <a:lstStyle/>
          <a:p>
            <a:endParaRPr lang="zh-CN" altLang="en-US"/>
          </a:p>
        </p:txBody>
      </p:sp>
      <p:sp>
        <p:nvSpPr>
          <p:cNvPr id="27" name="Line 662"/>
          <p:cNvSpPr>
            <a:spLocks noChangeShapeType="1"/>
          </p:cNvSpPr>
          <p:nvPr/>
        </p:nvSpPr>
        <p:spPr bwMode="auto">
          <a:xfrm>
            <a:off x="7493000" y="3736975"/>
            <a:ext cx="279400" cy="0"/>
          </a:xfrm>
          <a:prstGeom prst="line">
            <a:avLst/>
          </a:prstGeom>
          <a:noFill/>
          <a:ln w="9525">
            <a:solidFill>
              <a:srgbClr val="FF0000"/>
            </a:solidFill>
            <a:round/>
            <a:headEnd/>
            <a:tailEnd/>
          </a:ln>
        </p:spPr>
        <p:txBody>
          <a:bodyPr/>
          <a:lstStyle/>
          <a:p>
            <a:endParaRPr lang="zh-CN" altLang="en-US"/>
          </a:p>
        </p:txBody>
      </p:sp>
      <p:sp>
        <p:nvSpPr>
          <p:cNvPr id="28"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p:spPr>
        <p:txBody>
          <a:bodyPr/>
          <a:lstStyle/>
          <a:p>
            <a:endParaRPr lang="zh-CN" altLang="en-US"/>
          </a:p>
        </p:txBody>
      </p:sp>
      <p:sp>
        <p:nvSpPr>
          <p:cNvPr id="29" name="Line 664"/>
          <p:cNvSpPr>
            <a:spLocks noChangeShapeType="1"/>
          </p:cNvSpPr>
          <p:nvPr/>
        </p:nvSpPr>
        <p:spPr bwMode="auto">
          <a:xfrm>
            <a:off x="6723063" y="2590800"/>
            <a:ext cx="509587" cy="3175"/>
          </a:xfrm>
          <a:prstGeom prst="line">
            <a:avLst/>
          </a:prstGeom>
          <a:noFill/>
          <a:ln w="9525">
            <a:solidFill>
              <a:srgbClr val="FF0000"/>
            </a:solidFill>
            <a:round/>
            <a:headEnd/>
            <a:tailEnd/>
          </a:ln>
        </p:spPr>
        <p:txBody>
          <a:bodyPr/>
          <a:lstStyle/>
          <a:p>
            <a:endParaRPr lang="zh-CN" altLang="en-US"/>
          </a:p>
        </p:txBody>
      </p:sp>
      <p:sp>
        <p:nvSpPr>
          <p:cNvPr id="30" name="Line 665"/>
          <p:cNvSpPr>
            <a:spLocks noChangeShapeType="1"/>
          </p:cNvSpPr>
          <p:nvPr/>
        </p:nvSpPr>
        <p:spPr bwMode="auto">
          <a:xfrm>
            <a:off x="7358063" y="4700588"/>
            <a:ext cx="390525" cy="184150"/>
          </a:xfrm>
          <a:prstGeom prst="line">
            <a:avLst/>
          </a:prstGeom>
          <a:noFill/>
          <a:ln w="9525">
            <a:solidFill>
              <a:schemeClr val="bg2"/>
            </a:solidFill>
            <a:round/>
            <a:headEnd/>
            <a:tailEnd/>
          </a:ln>
        </p:spPr>
        <p:txBody>
          <a:bodyPr/>
          <a:lstStyle/>
          <a:p>
            <a:endParaRPr lang="zh-CN" altLang="en-US"/>
          </a:p>
        </p:txBody>
      </p:sp>
      <p:sp>
        <p:nvSpPr>
          <p:cNvPr id="31" name="Line 666"/>
          <p:cNvSpPr>
            <a:spLocks noChangeShapeType="1"/>
          </p:cNvSpPr>
          <p:nvPr/>
        </p:nvSpPr>
        <p:spPr bwMode="auto">
          <a:xfrm flipV="1">
            <a:off x="6737350" y="4687888"/>
            <a:ext cx="322263" cy="198437"/>
          </a:xfrm>
          <a:prstGeom prst="line">
            <a:avLst/>
          </a:prstGeom>
          <a:noFill/>
          <a:ln w="9525">
            <a:solidFill>
              <a:schemeClr val="bg2"/>
            </a:solidFill>
            <a:round/>
            <a:headEnd/>
            <a:tailEnd/>
          </a:ln>
        </p:spPr>
        <p:txBody>
          <a:bodyPr/>
          <a:lstStyle/>
          <a:p>
            <a:endParaRPr lang="zh-CN" altLang="en-US"/>
          </a:p>
        </p:txBody>
      </p:sp>
      <p:sp>
        <p:nvSpPr>
          <p:cNvPr id="32" name="Line 667"/>
          <p:cNvSpPr>
            <a:spLocks noChangeShapeType="1"/>
          </p:cNvSpPr>
          <p:nvPr/>
        </p:nvSpPr>
        <p:spPr bwMode="auto">
          <a:xfrm flipV="1">
            <a:off x="6780213" y="4979988"/>
            <a:ext cx="971550" cy="0"/>
          </a:xfrm>
          <a:prstGeom prst="line">
            <a:avLst/>
          </a:prstGeom>
          <a:noFill/>
          <a:ln w="9525">
            <a:solidFill>
              <a:schemeClr val="bg2"/>
            </a:solidFill>
            <a:round/>
            <a:headEnd/>
            <a:tailEnd/>
          </a:ln>
        </p:spPr>
        <p:txBody>
          <a:bodyPr/>
          <a:lstStyle/>
          <a:p>
            <a:endParaRPr lang="zh-CN" altLang="en-US"/>
          </a:p>
        </p:txBody>
      </p:sp>
      <p:sp>
        <p:nvSpPr>
          <p:cNvPr id="33" name="Line 668"/>
          <p:cNvSpPr>
            <a:spLocks noChangeShapeType="1"/>
          </p:cNvSpPr>
          <p:nvPr/>
        </p:nvSpPr>
        <p:spPr bwMode="auto">
          <a:xfrm flipV="1">
            <a:off x="7577138" y="2495550"/>
            <a:ext cx="123825" cy="87313"/>
          </a:xfrm>
          <a:prstGeom prst="line">
            <a:avLst/>
          </a:prstGeom>
          <a:noFill/>
          <a:ln w="9525">
            <a:solidFill>
              <a:srgbClr val="FF0000"/>
            </a:solidFill>
            <a:round/>
            <a:headEnd/>
            <a:tailEnd/>
          </a:ln>
        </p:spPr>
        <p:txBody>
          <a:bodyPr/>
          <a:lstStyle/>
          <a:p>
            <a:endParaRPr lang="zh-CN" altLang="en-US"/>
          </a:p>
        </p:txBody>
      </p:sp>
      <p:sp>
        <p:nvSpPr>
          <p:cNvPr id="34" name="Line 669"/>
          <p:cNvSpPr>
            <a:spLocks noChangeShapeType="1"/>
          </p:cNvSpPr>
          <p:nvPr/>
        </p:nvSpPr>
        <p:spPr bwMode="auto">
          <a:xfrm>
            <a:off x="7405688" y="2668588"/>
            <a:ext cx="0" cy="82550"/>
          </a:xfrm>
          <a:prstGeom prst="line">
            <a:avLst/>
          </a:prstGeom>
          <a:noFill/>
          <a:ln w="9525">
            <a:solidFill>
              <a:srgbClr val="FF0000"/>
            </a:solidFill>
            <a:round/>
            <a:headEnd/>
            <a:tailEnd/>
          </a:ln>
        </p:spPr>
        <p:txBody>
          <a:bodyPr/>
          <a:lstStyle/>
          <a:p>
            <a:endParaRPr lang="zh-CN" altLang="en-US"/>
          </a:p>
        </p:txBody>
      </p:sp>
      <p:sp>
        <p:nvSpPr>
          <p:cNvPr id="35"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p:spPr>
        <p:txBody>
          <a:bodyPr/>
          <a:lstStyle/>
          <a:p>
            <a:endParaRPr lang="zh-CN" altLang="en-US"/>
          </a:p>
        </p:txBody>
      </p:sp>
      <p:sp>
        <p:nvSpPr>
          <p:cNvPr id="36" name="Line 671"/>
          <p:cNvSpPr>
            <a:spLocks noChangeShapeType="1"/>
          </p:cNvSpPr>
          <p:nvPr/>
        </p:nvSpPr>
        <p:spPr bwMode="auto">
          <a:xfrm>
            <a:off x="7942263" y="2563813"/>
            <a:ext cx="0" cy="196850"/>
          </a:xfrm>
          <a:prstGeom prst="line">
            <a:avLst/>
          </a:prstGeom>
          <a:noFill/>
          <a:ln w="9525">
            <a:solidFill>
              <a:srgbClr val="FF0000"/>
            </a:solidFill>
            <a:round/>
            <a:headEnd/>
            <a:tailEnd/>
          </a:ln>
        </p:spPr>
        <p:txBody>
          <a:bodyPr/>
          <a:lstStyle/>
          <a:p>
            <a:endParaRPr lang="zh-CN" altLang="en-US"/>
          </a:p>
        </p:txBody>
      </p:sp>
      <p:sp>
        <p:nvSpPr>
          <p:cNvPr id="37" name="Line 672"/>
          <p:cNvSpPr>
            <a:spLocks noChangeShapeType="1"/>
          </p:cNvSpPr>
          <p:nvPr/>
        </p:nvSpPr>
        <p:spPr bwMode="auto">
          <a:xfrm>
            <a:off x="7596188" y="2870200"/>
            <a:ext cx="188912" cy="0"/>
          </a:xfrm>
          <a:prstGeom prst="line">
            <a:avLst/>
          </a:prstGeom>
          <a:noFill/>
          <a:ln w="9525">
            <a:solidFill>
              <a:srgbClr val="FF0000"/>
            </a:solidFill>
            <a:round/>
            <a:headEnd/>
            <a:tailEnd/>
          </a:ln>
        </p:spPr>
        <p:txBody>
          <a:bodyPr/>
          <a:lstStyle/>
          <a:p>
            <a:endParaRPr lang="zh-CN" altLang="en-US"/>
          </a:p>
        </p:txBody>
      </p:sp>
      <p:sp>
        <p:nvSpPr>
          <p:cNvPr id="38" name="Line 673"/>
          <p:cNvSpPr>
            <a:spLocks noChangeShapeType="1"/>
          </p:cNvSpPr>
          <p:nvPr/>
        </p:nvSpPr>
        <p:spPr bwMode="auto">
          <a:xfrm>
            <a:off x="8150225" y="2860675"/>
            <a:ext cx="177800" cy="0"/>
          </a:xfrm>
          <a:prstGeom prst="line">
            <a:avLst/>
          </a:prstGeom>
          <a:noFill/>
          <a:ln w="9525">
            <a:solidFill>
              <a:srgbClr val="FF0000"/>
            </a:solidFill>
            <a:round/>
            <a:headEnd/>
            <a:tailEnd/>
          </a:ln>
        </p:spPr>
        <p:txBody>
          <a:bodyPr/>
          <a:lstStyle/>
          <a:p>
            <a:endParaRPr lang="zh-CN" altLang="en-US"/>
          </a:p>
        </p:txBody>
      </p:sp>
      <p:sp>
        <p:nvSpPr>
          <p:cNvPr id="39" name="Line 674"/>
          <p:cNvSpPr>
            <a:spLocks noChangeShapeType="1"/>
          </p:cNvSpPr>
          <p:nvPr/>
        </p:nvSpPr>
        <p:spPr bwMode="auto">
          <a:xfrm flipH="1">
            <a:off x="7299325" y="2936875"/>
            <a:ext cx="98425" cy="704850"/>
          </a:xfrm>
          <a:prstGeom prst="line">
            <a:avLst/>
          </a:prstGeom>
          <a:noFill/>
          <a:ln w="9525">
            <a:solidFill>
              <a:srgbClr val="FF0000"/>
            </a:solidFill>
            <a:round/>
            <a:headEnd/>
            <a:tailEnd/>
          </a:ln>
        </p:spPr>
        <p:txBody>
          <a:bodyPr/>
          <a:lstStyle/>
          <a:p>
            <a:endParaRPr lang="zh-CN" altLang="en-US"/>
          </a:p>
        </p:txBody>
      </p:sp>
      <p:sp>
        <p:nvSpPr>
          <p:cNvPr id="40"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p:spPr>
        <p:txBody>
          <a:bodyPr/>
          <a:lstStyle/>
          <a:p>
            <a:endParaRPr lang="zh-CN" altLang="en-US"/>
          </a:p>
        </p:txBody>
      </p:sp>
      <p:sp>
        <p:nvSpPr>
          <p:cNvPr id="41"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p:spPr>
        <p:txBody>
          <a:bodyPr/>
          <a:lstStyle/>
          <a:p>
            <a:endParaRPr lang="zh-CN" altLang="en-US"/>
          </a:p>
        </p:txBody>
      </p:sp>
      <p:sp>
        <p:nvSpPr>
          <p:cNvPr id="42"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p:spPr>
        <p:txBody>
          <a:bodyPr/>
          <a:lstStyle/>
          <a:p>
            <a:endParaRPr lang="zh-CN" altLang="en-US"/>
          </a:p>
        </p:txBody>
      </p:sp>
      <p:grpSp>
        <p:nvGrpSpPr>
          <p:cNvPr id="43" name="Group 678"/>
          <p:cNvGrpSpPr>
            <a:grpSpLocks/>
          </p:cNvGrpSpPr>
          <p:nvPr/>
        </p:nvGrpSpPr>
        <p:grpSpPr bwMode="auto">
          <a:xfrm>
            <a:off x="6053138" y="1846263"/>
            <a:ext cx="468312" cy="620712"/>
            <a:chOff x="1653" y="3023"/>
            <a:chExt cx="622" cy="911"/>
          </a:xfrm>
        </p:grpSpPr>
        <p:sp>
          <p:nvSpPr>
            <p:cNvPr id="44" name="Line 270"/>
            <p:cNvSpPr>
              <a:spLocks noChangeShapeType="1"/>
            </p:cNvSpPr>
            <p:nvPr/>
          </p:nvSpPr>
          <p:spPr bwMode="auto">
            <a:xfrm flipH="1">
              <a:off x="1766" y="3287"/>
              <a:ext cx="188" cy="586"/>
            </a:xfrm>
            <a:prstGeom prst="line">
              <a:avLst/>
            </a:prstGeom>
            <a:noFill/>
            <a:ln w="19050">
              <a:solidFill>
                <a:srgbClr val="808080"/>
              </a:solidFill>
              <a:round/>
              <a:headEnd/>
              <a:tailEnd/>
            </a:ln>
          </p:spPr>
          <p:txBody>
            <a:bodyPr wrap="none"/>
            <a:lstStyle/>
            <a:p>
              <a:endParaRPr lang="zh-CN" altLang="en-US"/>
            </a:p>
          </p:txBody>
        </p:sp>
        <p:sp>
          <p:nvSpPr>
            <p:cNvPr id="45" name="Line 271"/>
            <p:cNvSpPr>
              <a:spLocks noChangeShapeType="1"/>
            </p:cNvSpPr>
            <p:nvPr/>
          </p:nvSpPr>
          <p:spPr bwMode="auto">
            <a:xfrm>
              <a:off x="1954" y="3287"/>
              <a:ext cx="188" cy="583"/>
            </a:xfrm>
            <a:prstGeom prst="line">
              <a:avLst/>
            </a:prstGeom>
            <a:noFill/>
            <a:ln w="19050">
              <a:solidFill>
                <a:srgbClr val="808080"/>
              </a:solidFill>
              <a:round/>
              <a:headEnd/>
              <a:tailEnd/>
            </a:ln>
          </p:spPr>
          <p:txBody>
            <a:bodyPr wrap="none"/>
            <a:lstStyle/>
            <a:p>
              <a:endParaRPr lang="zh-CN" altLang="en-US"/>
            </a:p>
          </p:txBody>
        </p:sp>
        <p:sp>
          <p:nvSpPr>
            <p:cNvPr id="46" name="Line 272"/>
            <p:cNvSpPr>
              <a:spLocks noChangeShapeType="1"/>
            </p:cNvSpPr>
            <p:nvPr/>
          </p:nvSpPr>
          <p:spPr bwMode="auto">
            <a:xfrm>
              <a:off x="1766" y="3870"/>
              <a:ext cx="188" cy="64"/>
            </a:xfrm>
            <a:prstGeom prst="line">
              <a:avLst/>
            </a:prstGeom>
            <a:noFill/>
            <a:ln w="19050">
              <a:solidFill>
                <a:srgbClr val="808080"/>
              </a:solidFill>
              <a:round/>
              <a:headEnd/>
              <a:tailEnd/>
            </a:ln>
          </p:spPr>
          <p:txBody>
            <a:bodyPr wrap="none"/>
            <a:lstStyle/>
            <a:p>
              <a:endParaRPr lang="zh-CN" altLang="en-US"/>
            </a:p>
          </p:txBody>
        </p:sp>
        <p:sp>
          <p:nvSpPr>
            <p:cNvPr id="47" name="Line 273"/>
            <p:cNvSpPr>
              <a:spLocks noChangeShapeType="1"/>
            </p:cNvSpPr>
            <p:nvPr/>
          </p:nvSpPr>
          <p:spPr bwMode="auto">
            <a:xfrm flipH="1">
              <a:off x="1954" y="3870"/>
              <a:ext cx="188" cy="64"/>
            </a:xfrm>
            <a:prstGeom prst="line">
              <a:avLst/>
            </a:prstGeom>
            <a:noFill/>
            <a:ln w="19050">
              <a:solidFill>
                <a:srgbClr val="808080"/>
              </a:solidFill>
              <a:round/>
              <a:headEnd/>
              <a:tailEnd/>
            </a:ln>
          </p:spPr>
          <p:txBody>
            <a:bodyPr wrap="none"/>
            <a:lstStyle/>
            <a:p>
              <a:endParaRPr lang="zh-CN" altLang="en-US"/>
            </a:p>
          </p:txBody>
        </p:sp>
        <p:sp>
          <p:nvSpPr>
            <p:cNvPr id="48" name="Line 274"/>
            <p:cNvSpPr>
              <a:spLocks noChangeShapeType="1"/>
            </p:cNvSpPr>
            <p:nvPr/>
          </p:nvSpPr>
          <p:spPr bwMode="auto">
            <a:xfrm>
              <a:off x="1954" y="3300"/>
              <a:ext cx="0" cy="634"/>
            </a:xfrm>
            <a:prstGeom prst="line">
              <a:avLst/>
            </a:prstGeom>
            <a:noFill/>
            <a:ln w="19050">
              <a:solidFill>
                <a:srgbClr val="808080"/>
              </a:solidFill>
              <a:round/>
              <a:headEnd/>
              <a:tailEnd/>
            </a:ln>
          </p:spPr>
          <p:txBody>
            <a:bodyPr wrap="none"/>
            <a:lstStyle/>
            <a:p>
              <a:endParaRPr lang="zh-CN" altLang="en-US"/>
            </a:p>
          </p:txBody>
        </p:sp>
        <p:sp>
          <p:nvSpPr>
            <p:cNvPr id="49" name="Line 275"/>
            <p:cNvSpPr>
              <a:spLocks noChangeShapeType="1"/>
            </p:cNvSpPr>
            <p:nvPr/>
          </p:nvSpPr>
          <p:spPr bwMode="auto">
            <a:xfrm flipV="1">
              <a:off x="1766" y="3810"/>
              <a:ext cx="188" cy="63"/>
            </a:xfrm>
            <a:prstGeom prst="line">
              <a:avLst/>
            </a:prstGeom>
            <a:noFill/>
            <a:ln w="19050">
              <a:solidFill>
                <a:srgbClr val="808080"/>
              </a:solidFill>
              <a:round/>
              <a:headEnd/>
              <a:tailEnd/>
            </a:ln>
          </p:spPr>
          <p:txBody>
            <a:bodyPr wrap="none"/>
            <a:lstStyle/>
            <a:p>
              <a:endParaRPr lang="zh-CN" altLang="en-US"/>
            </a:p>
          </p:txBody>
        </p:sp>
        <p:sp>
          <p:nvSpPr>
            <p:cNvPr id="50" name="Line 276"/>
            <p:cNvSpPr>
              <a:spLocks noChangeShapeType="1"/>
            </p:cNvSpPr>
            <p:nvPr/>
          </p:nvSpPr>
          <p:spPr bwMode="auto">
            <a:xfrm flipH="1" flipV="1">
              <a:off x="1954" y="3810"/>
              <a:ext cx="188" cy="60"/>
            </a:xfrm>
            <a:prstGeom prst="line">
              <a:avLst/>
            </a:prstGeom>
            <a:noFill/>
            <a:ln w="19050">
              <a:solidFill>
                <a:srgbClr val="808080"/>
              </a:solidFill>
              <a:round/>
              <a:headEnd/>
              <a:tailEnd/>
            </a:ln>
          </p:spPr>
          <p:txBody>
            <a:bodyPr wrap="none"/>
            <a:lstStyle/>
            <a:p>
              <a:endParaRPr lang="zh-CN" altLang="en-US"/>
            </a:p>
          </p:txBody>
        </p:sp>
        <p:sp>
          <p:nvSpPr>
            <p:cNvPr id="51" name="Line 277"/>
            <p:cNvSpPr>
              <a:spLocks noChangeShapeType="1"/>
            </p:cNvSpPr>
            <p:nvPr/>
          </p:nvSpPr>
          <p:spPr bwMode="auto">
            <a:xfrm>
              <a:off x="1846" y="3618"/>
              <a:ext cx="108" cy="48"/>
            </a:xfrm>
            <a:prstGeom prst="line">
              <a:avLst/>
            </a:prstGeom>
            <a:noFill/>
            <a:ln w="19050">
              <a:solidFill>
                <a:srgbClr val="808080"/>
              </a:solidFill>
              <a:round/>
              <a:headEnd/>
              <a:tailEnd/>
            </a:ln>
          </p:spPr>
          <p:txBody>
            <a:bodyPr wrap="none"/>
            <a:lstStyle/>
            <a:p>
              <a:endParaRPr lang="zh-CN" altLang="en-US"/>
            </a:p>
          </p:txBody>
        </p:sp>
        <p:sp>
          <p:nvSpPr>
            <p:cNvPr id="52" name="Line 278"/>
            <p:cNvSpPr>
              <a:spLocks noChangeShapeType="1"/>
            </p:cNvSpPr>
            <p:nvPr/>
          </p:nvSpPr>
          <p:spPr bwMode="auto">
            <a:xfrm flipV="1">
              <a:off x="1954" y="3618"/>
              <a:ext cx="114" cy="48"/>
            </a:xfrm>
            <a:prstGeom prst="line">
              <a:avLst/>
            </a:prstGeom>
            <a:noFill/>
            <a:ln w="19050">
              <a:solidFill>
                <a:srgbClr val="808080"/>
              </a:solidFill>
              <a:round/>
              <a:headEnd/>
              <a:tailEnd/>
            </a:ln>
          </p:spPr>
          <p:txBody>
            <a:bodyPr wrap="none"/>
            <a:lstStyle/>
            <a:p>
              <a:endParaRPr lang="zh-CN" altLang="en-US"/>
            </a:p>
          </p:txBody>
        </p:sp>
        <p:sp>
          <p:nvSpPr>
            <p:cNvPr id="53" name="Line 279"/>
            <p:cNvSpPr>
              <a:spLocks noChangeShapeType="1"/>
            </p:cNvSpPr>
            <p:nvPr/>
          </p:nvSpPr>
          <p:spPr bwMode="auto">
            <a:xfrm>
              <a:off x="1810" y="3704"/>
              <a:ext cx="139" cy="65"/>
            </a:xfrm>
            <a:prstGeom prst="line">
              <a:avLst/>
            </a:prstGeom>
            <a:noFill/>
            <a:ln w="19050">
              <a:solidFill>
                <a:srgbClr val="808080"/>
              </a:solidFill>
              <a:round/>
              <a:headEnd/>
              <a:tailEnd/>
            </a:ln>
          </p:spPr>
          <p:txBody>
            <a:bodyPr wrap="none"/>
            <a:lstStyle/>
            <a:p>
              <a:endParaRPr lang="zh-CN" altLang="en-US"/>
            </a:p>
          </p:txBody>
        </p:sp>
        <p:sp>
          <p:nvSpPr>
            <p:cNvPr id="54" name="Line 280"/>
            <p:cNvSpPr>
              <a:spLocks noChangeShapeType="1"/>
            </p:cNvSpPr>
            <p:nvPr/>
          </p:nvSpPr>
          <p:spPr bwMode="auto">
            <a:xfrm flipV="1">
              <a:off x="1954" y="3717"/>
              <a:ext cx="140" cy="57"/>
            </a:xfrm>
            <a:prstGeom prst="line">
              <a:avLst/>
            </a:prstGeom>
            <a:noFill/>
            <a:ln w="19050">
              <a:solidFill>
                <a:srgbClr val="808080"/>
              </a:solidFill>
              <a:round/>
              <a:headEnd/>
              <a:tailEnd/>
            </a:ln>
          </p:spPr>
          <p:txBody>
            <a:bodyPr wrap="none"/>
            <a:lstStyle/>
            <a:p>
              <a:endParaRPr lang="zh-CN" altLang="en-US"/>
            </a:p>
          </p:txBody>
        </p:sp>
        <p:sp>
          <p:nvSpPr>
            <p:cNvPr id="55" name="Line 281"/>
            <p:cNvSpPr>
              <a:spLocks noChangeShapeType="1"/>
            </p:cNvSpPr>
            <p:nvPr/>
          </p:nvSpPr>
          <p:spPr bwMode="auto">
            <a:xfrm flipV="1">
              <a:off x="1954" y="3530"/>
              <a:ext cx="72" cy="24"/>
            </a:xfrm>
            <a:prstGeom prst="line">
              <a:avLst/>
            </a:prstGeom>
            <a:noFill/>
            <a:ln w="19050">
              <a:solidFill>
                <a:srgbClr val="808080"/>
              </a:solidFill>
              <a:round/>
              <a:headEnd/>
              <a:tailEnd/>
            </a:ln>
          </p:spPr>
          <p:txBody>
            <a:bodyPr wrap="none"/>
            <a:lstStyle/>
            <a:p>
              <a:endParaRPr lang="zh-CN" altLang="en-US"/>
            </a:p>
          </p:txBody>
        </p:sp>
        <p:sp>
          <p:nvSpPr>
            <p:cNvPr id="56" name="Line 282"/>
            <p:cNvSpPr>
              <a:spLocks noChangeShapeType="1"/>
            </p:cNvSpPr>
            <p:nvPr/>
          </p:nvSpPr>
          <p:spPr bwMode="auto">
            <a:xfrm flipV="1">
              <a:off x="1954" y="3409"/>
              <a:ext cx="45" cy="18"/>
            </a:xfrm>
            <a:prstGeom prst="line">
              <a:avLst/>
            </a:prstGeom>
            <a:noFill/>
            <a:ln w="19050">
              <a:solidFill>
                <a:srgbClr val="808080"/>
              </a:solidFill>
              <a:round/>
              <a:headEnd/>
              <a:tailEnd/>
            </a:ln>
          </p:spPr>
          <p:txBody>
            <a:bodyPr wrap="none"/>
            <a:lstStyle/>
            <a:p>
              <a:endParaRPr lang="zh-CN" altLang="en-US"/>
            </a:p>
          </p:txBody>
        </p:sp>
        <p:sp>
          <p:nvSpPr>
            <p:cNvPr id="57" name="Line 283"/>
            <p:cNvSpPr>
              <a:spLocks noChangeShapeType="1"/>
            </p:cNvSpPr>
            <p:nvPr/>
          </p:nvSpPr>
          <p:spPr bwMode="auto">
            <a:xfrm>
              <a:off x="1873" y="3522"/>
              <a:ext cx="87" cy="32"/>
            </a:xfrm>
            <a:prstGeom prst="line">
              <a:avLst/>
            </a:prstGeom>
            <a:noFill/>
            <a:ln w="19050">
              <a:solidFill>
                <a:srgbClr val="808080"/>
              </a:solidFill>
              <a:round/>
              <a:headEnd/>
              <a:tailEnd/>
            </a:ln>
          </p:spPr>
          <p:txBody>
            <a:bodyPr wrap="none"/>
            <a:lstStyle/>
            <a:p>
              <a:endParaRPr lang="zh-CN" altLang="en-US"/>
            </a:p>
          </p:txBody>
        </p:sp>
        <p:sp>
          <p:nvSpPr>
            <p:cNvPr id="58" name="Line 284"/>
            <p:cNvSpPr>
              <a:spLocks noChangeShapeType="1"/>
            </p:cNvSpPr>
            <p:nvPr/>
          </p:nvSpPr>
          <p:spPr bwMode="auto">
            <a:xfrm>
              <a:off x="1912" y="3404"/>
              <a:ext cx="50" cy="31"/>
            </a:xfrm>
            <a:prstGeom prst="line">
              <a:avLst/>
            </a:prstGeom>
            <a:noFill/>
            <a:ln w="19050">
              <a:solidFill>
                <a:srgbClr val="808080"/>
              </a:solidFill>
              <a:round/>
              <a:headEnd/>
              <a:tailEnd/>
            </a:ln>
          </p:spPr>
          <p:txBody>
            <a:bodyPr wrap="none"/>
            <a:lstStyle/>
            <a:p>
              <a:endParaRPr lang="zh-CN" altLang="en-US"/>
            </a:p>
          </p:txBody>
        </p:sp>
        <p:sp>
          <p:nvSpPr>
            <p:cNvPr id="59"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p>
              <a:endParaRPr lang="zh-CN" altLang="zh-CN"/>
            </a:p>
          </p:txBody>
        </p:sp>
        <p:pic>
          <p:nvPicPr>
            <p:cNvPr id="60" name="Picture 695" descr="cell_tower_radiation_gray"/>
            <p:cNvPicPr>
              <a:picLocks noChangeAspect="1" noChangeArrowheads="1"/>
            </p:cNvPicPr>
            <p:nvPr/>
          </p:nvPicPr>
          <p:blipFill>
            <a:blip r:embed="rId4" cstate="print"/>
            <a:srcRect/>
            <a:stretch>
              <a:fillRect/>
            </a:stretch>
          </p:blipFill>
          <p:spPr bwMode="auto">
            <a:xfrm>
              <a:off x="1653" y="3023"/>
              <a:ext cx="622" cy="503"/>
            </a:xfrm>
            <a:prstGeom prst="rect">
              <a:avLst/>
            </a:prstGeom>
            <a:noFill/>
            <a:ln w="9525">
              <a:noFill/>
              <a:miter lim="800000"/>
              <a:headEnd/>
              <a:tailEnd/>
            </a:ln>
          </p:spPr>
        </p:pic>
      </p:grpSp>
      <p:grpSp>
        <p:nvGrpSpPr>
          <p:cNvPr id="61" name="Group 696"/>
          <p:cNvGrpSpPr>
            <a:grpSpLocks/>
          </p:cNvGrpSpPr>
          <p:nvPr/>
        </p:nvGrpSpPr>
        <p:grpSpPr bwMode="auto">
          <a:xfrm>
            <a:off x="6289675" y="2406650"/>
            <a:ext cx="454025" cy="254000"/>
            <a:chOff x="3843" y="1516"/>
            <a:chExt cx="286" cy="160"/>
          </a:xfrm>
        </p:grpSpPr>
        <p:sp>
          <p:nvSpPr>
            <p:cNvPr id="62" name="Line 697"/>
            <p:cNvSpPr>
              <a:spLocks noChangeShapeType="1"/>
            </p:cNvSpPr>
            <p:nvPr/>
          </p:nvSpPr>
          <p:spPr bwMode="auto">
            <a:xfrm>
              <a:off x="3843" y="1516"/>
              <a:ext cx="96" cy="60"/>
            </a:xfrm>
            <a:prstGeom prst="line">
              <a:avLst/>
            </a:prstGeom>
            <a:noFill/>
            <a:ln w="9525">
              <a:solidFill>
                <a:srgbClr val="969696"/>
              </a:solidFill>
              <a:round/>
              <a:headEnd/>
              <a:tailEnd/>
            </a:ln>
          </p:spPr>
          <p:txBody>
            <a:bodyPr/>
            <a:lstStyle/>
            <a:p>
              <a:endParaRPr lang="zh-CN" altLang="en-US"/>
            </a:p>
          </p:txBody>
        </p:sp>
        <p:sp>
          <p:nvSpPr>
            <p:cNvPr id="63"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4"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5"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6" name="Group 701"/>
            <p:cNvGrpSpPr>
              <a:grpSpLocks/>
            </p:cNvGrpSpPr>
            <p:nvPr/>
          </p:nvGrpSpPr>
          <p:grpSpPr bwMode="auto">
            <a:xfrm>
              <a:off x="3932" y="1587"/>
              <a:ext cx="138" cy="33"/>
              <a:chOff x="2468" y="1332"/>
              <a:chExt cx="310" cy="60"/>
            </a:xfrm>
          </p:grpSpPr>
          <p:sp>
            <p:nvSpPr>
              <p:cNvPr id="69"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0"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 name="Line 704"/>
            <p:cNvSpPr>
              <a:spLocks noChangeShapeType="1"/>
            </p:cNvSpPr>
            <p:nvPr/>
          </p:nvSpPr>
          <p:spPr bwMode="auto">
            <a:xfrm>
              <a:off x="3884" y="1602"/>
              <a:ext cx="0" cy="47"/>
            </a:xfrm>
            <a:prstGeom prst="line">
              <a:avLst/>
            </a:prstGeom>
            <a:noFill/>
            <a:ln w="9525">
              <a:solidFill>
                <a:schemeClr val="bg2"/>
              </a:solidFill>
              <a:round/>
              <a:headEnd/>
              <a:tailEnd/>
            </a:ln>
          </p:spPr>
          <p:txBody>
            <a:bodyPr/>
            <a:lstStyle/>
            <a:p>
              <a:endParaRPr lang="zh-CN" altLang="en-US"/>
            </a:p>
          </p:txBody>
        </p:sp>
        <p:sp>
          <p:nvSpPr>
            <p:cNvPr id="68" name="Line 705"/>
            <p:cNvSpPr>
              <a:spLocks noChangeShapeType="1"/>
            </p:cNvSpPr>
            <p:nvPr/>
          </p:nvSpPr>
          <p:spPr bwMode="auto">
            <a:xfrm>
              <a:off x="4127" y="1604"/>
              <a:ext cx="0" cy="46"/>
            </a:xfrm>
            <a:prstGeom prst="line">
              <a:avLst/>
            </a:prstGeom>
            <a:noFill/>
            <a:ln w="9525">
              <a:solidFill>
                <a:schemeClr val="bg2"/>
              </a:solidFill>
              <a:round/>
              <a:headEnd/>
              <a:tailEnd/>
            </a:ln>
          </p:spPr>
          <p:txBody>
            <a:bodyPr/>
            <a:lstStyle/>
            <a:p>
              <a:endParaRPr lang="zh-CN" altLang="en-US"/>
            </a:p>
          </p:txBody>
        </p:sp>
      </p:grpSp>
      <p:grpSp>
        <p:nvGrpSpPr>
          <p:cNvPr id="71" name="Group 706"/>
          <p:cNvGrpSpPr>
            <a:grpSpLocks/>
          </p:cNvGrpSpPr>
          <p:nvPr/>
        </p:nvGrpSpPr>
        <p:grpSpPr bwMode="auto">
          <a:xfrm>
            <a:off x="7202488" y="2493963"/>
            <a:ext cx="390525" cy="174625"/>
            <a:chOff x="4334" y="1470"/>
            <a:chExt cx="246" cy="107"/>
          </a:xfrm>
        </p:grpSpPr>
        <p:sp>
          <p:nvSpPr>
            <p:cNvPr id="7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7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75" name="Group 710"/>
            <p:cNvGrpSpPr>
              <a:grpSpLocks/>
            </p:cNvGrpSpPr>
            <p:nvPr/>
          </p:nvGrpSpPr>
          <p:grpSpPr bwMode="auto">
            <a:xfrm>
              <a:off x="4383" y="1488"/>
              <a:ext cx="138" cy="33"/>
              <a:chOff x="2468" y="1332"/>
              <a:chExt cx="310" cy="60"/>
            </a:xfrm>
          </p:grpSpPr>
          <p:sp>
            <p:nvSpPr>
              <p:cNvPr id="78"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9"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 name="Line 71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 name="Line 71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80" name="Group 715"/>
          <p:cNvGrpSpPr>
            <a:grpSpLocks/>
          </p:cNvGrpSpPr>
          <p:nvPr/>
        </p:nvGrpSpPr>
        <p:grpSpPr bwMode="auto">
          <a:xfrm>
            <a:off x="7213600" y="2757488"/>
            <a:ext cx="390525" cy="174625"/>
            <a:chOff x="4334" y="1470"/>
            <a:chExt cx="246" cy="107"/>
          </a:xfrm>
        </p:grpSpPr>
        <p:sp>
          <p:nvSpPr>
            <p:cNvPr id="8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8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8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84" name="Group 719"/>
            <p:cNvGrpSpPr>
              <a:grpSpLocks/>
            </p:cNvGrpSpPr>
            <p:nvPr/>
          </p:nvGrpSpPr>
          <p:grpSpPr bwMode="auto">
            <a:xfrm>
              <a:off x="4383" y="1488"/>
              <a:ext cx="138" cy="33"/>
              <a:chOff x="2468" y="1332"/>
              <a:chExt cx="310" cy="60"/>
            </a:xfrm>
          </p:grpSpPr>
          <p:sp>
            <p:nvSpPr>
              <p:cNvPr id="87"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8"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5" name="Line 72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86" name="Line 72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89" name="Group 724"/>
          <p:cNvGrpSpPr>
            <a:grpSpLocks/>
          </p:cNvGrpSpPr>
          <p:nvPr/>
        </p:nvGrpSpPr>
        <p:grpSpPr bwMode="auto">
          <a:xfrm>
            <a:off x="7762875" y="2759075"/>
            <a:ext cx="390525" cy="174625"/>
            <a:chOff x="4334" y="1470"/>
            <a:chExt cx="246" cy="107"/>
          </a:xfrm>
        </p:grpSpPr>
        <p:sp>
          <p:nvSpPr>
            <p:cNvPr id="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93" name="Group 728"/>
            <p:cNvGrpSpPr>
              <a:grpSpLocks/>
            </p:cNvGrpSpPr>
            <p:nvPr/>
          </p:nvGrpSpPr>
          <p:grpSpPr bwMode="auto">
            <a:xfrm>
              <a:off x="4383" y="1488"/>
              <a:ext cx="138" cy="33"/>
              <a:chOff x="2468" y="1332"/>
              <a:chExt cx="310" cy="60"/>
            </a:xfrm>
          </p:grpSpPr>
          <p:sp>
            <p:nvSpPr>
              <p:cNvPr id="96"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97"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94" name="Line 73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95" name="Line 73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98" name="Group 733"/>
          <p:cNvGrpSpPr>
            <a:grpSpLocks/>
          </p:cNvGrpSpPr>
          <p:nvPr/>
        </p:nvGrpSpPr>
        <p:grpSpPr bwMode="auto">
          <a:xfrm>
            <a:off x="7689850" y="2393950"/>
            <a:ext cx="390525" cy="174625"/>
            <a:chOff x="4334" y="1470"/>
            <a:chExt cx="246" cy="107"/>
          </a:xfrm>
        </p:grpSpPr>
        <p:sp>
          <p:nvSpPr>
            <p:cNvPr id="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02" name="Group 737"/>
            <p:cNvGrpSpPr>
              <a:grpSpLocks/>
            </p:cNvGrpSpPr>
            <p:nvPr/>
          </p:nvGrpSpPr>
          <p:grpSpPr bwMode="auto">
            <a:xfrm>
              <a:off x="4383" y="1488"/>
              <a:ext cx="138" cy="33"/>
              <a:chOff x="2468" y="1332"/>
              <a:chExt cx="310" cy="60"/>
            </a:xfrm>
          </p:grpSpPr>
          <p:sp>
            <p:nvSpPr>
              <p:cNvPr id="105"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06"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3" name="Line 740"/>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04" name="Line 741"/>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107" name="Line 751"/>
          <p:cNvSpPr>
            <a:spLocks noChangeShapeType="1"/>
          </p:cNvSpPr>
          <p:nvPr/>
        </p:nvSpPr>
        <p:spPr bwMode="auto">
          <a:xfrm>
            <a:off x="6427788" y="3743325"/>
            <a:ext cx="679450" cy="0"/>
          </a:xfrm>
          <a:prstGeom prst="line">
            <a:avLst/>
          </a:prstGeom>
          <a:noFill/>
          <a:ln w="9525">
            <a:solidFill>
              <a:srgbClr val="FF0000"/>
            </a:solidFill>
            <a:round/>
            <a:headEnd/>
            <a:tailEnd/>
          </a:ln>
        </p:spPr>
        <p:txBody>
          <a:bodyPr/>
          <a:lstStyle/>
          <a:p>
            <a:endParaRPr lang="zh-CN" altLang="en-US"/>
          </a:p>
        </p:txBody>
      </p:sp>
      <p:grpSp>
        <p:nvGrpSpPr>
          <p:cNvPr id="108" name="Group 761"/>
          <p:cNvGrpSpPr>
            <a:grpSpLocks/>
          </p:cNvGrpSpPr>
          <p:nvPr/>
        </p:nvGrpSpPr>
        <p:grpSpPr bwMode="auto">
          <a:xfrm>
            <a:off x="7591425" y="4806950"/>
            <a:ext cx="622300" cy="244475"/>
            <a:chOff x="4334" y="1470"/>
            <a:chExt cx="246" cy="107"/>
          </a:xfrm>
        </p:grpSpPr>
        <p:sp>
          <p:nvSpPr>
            <p:cNvPr id="1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12" name="Group 765"/>
            <p:cNvGrpSpPr>
              <a:grpSpLocks/>
            </p:cNvGrpSpPr>
            <p:nvPr/>
          </p:nvGrpSpPr>
          <p:grpSpPr bwMode="auto">
            <a:xfrm>
              <a:off x="4383" y="1488"/>
              <a:ext cx="138" cy="33"/>
              <a:chOff x="2468" y="1332"/>
              <a:chExt cx="310" cy="60"/>
            </a:xfrm>
          </p:grpSpPr>
          <p:sp>
            <p:nvSpPr>
              <p:cNvPr id="11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3" name="Line 76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14" name="Line 76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17" name="Group 770"/>
          <p:cNvGrpSpPr>
            <a:grpSpLocks/>
          </p:cNvGrpSpPr>
          <p:nvPr/>
        </p:nvGrpSpPr>
        <p:grpSpPr bwMode="auto">
          <a:xfrm>
            <a:off x="6965950" y="4508500"/>
            <a:ext cx="622300" cy="244475"/>
            <a:chOff x="4334" y="1470"/>
            <a:chExt cx="246" cy="107"/>
          </a:xfrm>
        </p:grpSpPr>
        <p:sp>
          <p:nvSpPr>
            <p:cNvPr id="1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1" name="Group 774"/>
            <p:cNvGrpSpPr>
              <a:grpSpLocks/>
            </p:cNvGrpSpPr>
            <p:nvPr/>
          </p:nvGrpSpPr>
          <p:grpSpPr bwMode="auto">
            <a:xfrm>
              <a:off x="4383" y="1488"/>
              <a:ext cx="138" cy="33"/>
              <a:chOff x="2468" y="1332"/>
              <a:chExt cx="310" cy="60"/>
            </a:xfrm>
          </p:grpSpPr>
          <p:sp>
            <p:nvSpPr>
              <p:cNvPr id="124"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5"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2" name="Line 77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3" name="Line 77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26" name="Group 779"/>
          <p:cNvGrpSpPr>
            <a:grpSpLocks/>
          </p:cNvGrpSpPr>
          <p:nvPr/>
        </p:nvGrpSpPr>
        <p:grpSpPr bwMode="auto">
          <a:xfrm>
            <a:off x="6242050" y="4851400"/>
            <a:ext cx="622300" cy="244475"/>
            <a:chOff x="4334" y="1470"/>
            <a:chExt cx="246" cy="107"/>
          </a:xfrm>
        </p:grpSpPr>
        <p:sp>
          <p:nvSpPr>
            <p:cNvPr id="1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30" name="Group 783"/>
            <p:cNvGrpSpPr>
              <a:grpSpLocks/>
            </p:cNvGrpSpPr>
            <p:nvPr/>
          </p:nvGrpSpPr>
          <p:grpSpPr bwMode="auto">
            <a:xfrm>
              <a:off x="4383" y="1488"/>
              <a:ext cx="138" cy="33"/>
              <a:chOff x="2468" y="1332"/>
              <a:chExt cx="310" cy="60"/>
            </a:xfrm>
          </p:grpSpPr>
          <p:sp>
            <p:nvSpPr>
              <p:cNvPr id="133"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4"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1" name="Line 78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32" name="Line 78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35" name="Group 788"/>
          <p:cNvGrpSpPr>
            <a:grpSpLocks/>
          </p:cNvGrpSpPr>
          <p:nvPr/>
        </p:nvGrpSpPr>
        <p:grpSpPr bwMode="auto">
          <a:xfrm>
            <a:off x="6051550" y="3644900"/>
            <a:ext cx="390525" cy="171450"/>
            <a:chOff x="4334" y="1470"/>
            <a:chExt cx="246" cy="107"/>
          </a:xfrm>
        </p:grpSpPr>
        <p:sp>
          <p:nvSpPr>
            <p:cNvPr id="13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3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3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39" name="Group 792"/>
            <p:cNvGrpSpPr>
              <a:grpSpLocks/>
            </p:cNvGrpSpPr>
            <p:nvPr/>
          </p:nvGrpSpPr>
          <p:grpSpPr bwMode="auto">
            <a:xfrm>
              <a:off x="4383" y="1488"/>
              <a:ext cx="138" cy="33"/>
              <a:chOff x="2468" y="1332"/>
              <a:chExt cx="310" cy="60"/>
            </a:xfrm>
          </p:grpSpPr>
          <p:sp>
            <p:nvSpPr>
              <p:cNvPr id="142"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43"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0" name="Line 79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141" name="Line 79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144" name="Group 797"/>
          <p:cNvGrpSpPr>
            <a:grpSpLocks/>
          </p:cNvGrpSpPr>
          <p:nvPr/>
        </p:nvGrpSpPr>
        <p:grpSpPr bwMode="auto">
          <a:xfrm>
            <a:off x="7161213" y="5005388"/>
            <a:ext cx="446087" cy="422275"/>
            <a:chOff x="5072" y="3611"/>
            <a:chExt cx="459" cy="380"/>
          </a:xfrm>
        </p:grpSpPr>
        <p:grpSp>
          <p:nvGrpSpPr>
            <p:cNvPr id="145" name="Group 798"/>
            <p:cNvGrpSpPr>
              <a:grpSpLocks/>
            </p:cNvGrpSpPr>
            <p:nvPr/>
          </p:nvGrpSpPr>
          <p:grpSpPr bwMode="auto">
            <a:xfrm>
              <a:off x="5144" y="3611"/>
              <a:ext cx="387" cy="99"/>
              <a:chOff x="5030" y="2639"/>
              <a:chExt cx="387" cy="99"/>
            </a:xfrm>
          </p:grpSpPr>
          <p:sp>
            <p:nvSpPr>
              <p:cNvPr id="147"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48"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49"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50"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51"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52"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53"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54"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55"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56"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57"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58"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146" name="Picture 811" descr="access_point_stylized_gray_small"/>
            <p:cNvPicPr>
              <a:picLocks noChangeAspect="1" noChangeArrowheads="1"/>
            </p:cNvPicPr>
            <p:nvPr/>
          </p:nvPicPr>
          <p:blipFill>
            <a:blip r:embed="rId5" cstate="print"/>
            <a:srcRect/>
            <a:stretch>
              <a:fillRect/>
            </a:stretch>
          </p:blipFill>
          <p:spPr bwMode="auto">
            <a:xfrm>
              <a:off x="5072" y="3642"/>
              <a:ext cx="430" cy="349"/>
            </a:xfrm>
            <a:prstGeom prst="rect">
              <a:avLst/>
            </a:prstGeom>
            <a:noFill/>
            <a:ln w="9525">
              <a:noFill/>
              <a:miter lim="800000"/>
              <a:headEnd/>
              <a:tailEnd/>
            </a:ln>
          </p:spPr>
        </p:pic>
      </p:grpSp>
      <p:grpSp>
        <p:nvGrpSpPr>
          <p:cNvPr id="159" name="Group 812"/>
          <p:cNvGrpSpPr>
            <a:grpSpLocks/>
          </p:cNvGrpSpPr>
          <p:nvPr/>
        </p:nvGrpSpPr>
        <p:grpSpPr bwMode="auto">
          <a:xfrm>
            <a:off x="5638800" y="3509963"/>
            <a:ext cx="398463" cy="358775"/>
            <a:chOff x="5072" y="3611"/>
            <a:chExt cx="459" cy="380"/>
          </a:xfrm>
        </p:grpSpPr>
        <p:grpSp>
          <p:nvGrpSpPr>
            <p:cNvPr id="160" name="Group 813"/>
            <p:cNvGrpSpPr>
              <a:grpSpLocks/>
            </p:cNvGrpSpPr>
            <p:nvPr/>
          </p:nvGrpSpPr>
          <p:grpSpPr bwMode="auto">
            <a:xfrm>
              <a:off x="5144" y="3611"/>
              <a:ext cx="387" cy="99"/>
              <a:chOff x="5030" y="2639"/>
              <a:chExt cx="387" cy="99"/>
            </a:xfrm>
          </p:grpSpPr>
          <p:sp>
            <p:nvSpPr>
              <p:cNvPr id="162"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63"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64"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65"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66"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67"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68"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69"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70"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71"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72"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73"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161" name="Picture 826" descr="access_point_stylized_gray_small"/>
            <p:cNvPicPr>
              <a:picLocks noChangeAspect="1" noChangeArrowheads="1"/>
            </p:cNvPicPr>
            <p:nvPr/>
          </p:nvPicPr>
          <p:blipFill>
            <a:blip r:embed="rId5" cstate="print"/>
            <a:srcRect/>
            <a:stretch>
              <a:fillRect/>
            </a:stretch>
          </p:blipFill>
          <p:spPr bwMode="auto">
            <a:xfrm>
              <a:off x="5072" y="3642"/>
              <a:ext cx="430" cy="349"/>
            </a:xfrm>
            <a:prstGeom prst="rect">
              <a:avLst/>
            </a:prstGeom>
            <a:noFill/>
            <a:ln w="9525">
              <a:noFill/>
              <a:miter lim="800000"/>
              <a:headEnd/>
              <a:tailEnd/>
            </a:ln>
          </p:spPr>
        </p:pic>
      </p:grpSp>
      <p:sp>
        <p:nvSpPr>
          <p:cNvPr id="174"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175" name="Group 828"/>
          <p:cNvGrpSpPr>
            <a:grpSpLocks/>
          </p:cNvGrpSpPr>
          <p:nvPr/>
        </p:nvGrpSpPr>
        <p:grpSpPr bwMode="auto">
          <a:xfrm>
            <a:off x="5254625" y="2038350"/>
            <a:ext cx="504825" cy="401638"/>
            <a:chOff x="2896" y="396"/>
            <a:chExt cx="1848" cy="1887"/>
          </a:xfrm>
        </p:grpSpPr>
        <p:pic>
          <p:nvPicPr>
            <p:cNvPr id="176" name="Picture 829"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177"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78" name="Picture 831"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179"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180"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181"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82"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183"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84"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185"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186"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7"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188"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189"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190"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191"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192"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193"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194"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195"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196"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197"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198" name="Picture 851"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199" name="Group 852"/>
          <p:cNvGrpSpPr>
            <a:grpSpLocks/>
          </p:cNvGrpSpPr>
          <p:nvPr/>
        </p:nvGrpSpPr>
        <p:grpSpPr bwMode="auto">
          <a:xfrm>
            <a:off x="5537200" y="3054350"/>
            <a:ext cx="504825" cy="401638"/>
            <a:chOff x="2896" y="396"/>
            <a:chExt cx="1848" cy="1887"/>
          </a:xfrm>
        </p:grpSpPr>
        <p:pic>
          <p:nvPicPr>
            <p:cNvPr id="200" name="Picture 853"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201"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02" name="Picture 855"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203"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204"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205"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06"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207"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08"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209"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210"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11"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212"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13"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214"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15"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216"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17"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218"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219"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220"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221"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222" name="Picture 875"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223" name="Group 876"/>
          <p:cNvGrpSpPr>
            <a:grpSpLocks/>
          </p:cNvGrpSpPr>
          <p:nvPr/>
        </p:nvGrpSpPr>
        <p:grpSpPr bwMode="auto">
          <a:xfrm>
            <a:off x="6959600" y="5495925"/>
            <a:ext cx="504825" cy="401638"/>
            <a:chOff x="2896" y="396"/>
            <a:chExt cx="1848" cy="1887"/>
          </a:xfrm>
        </p:grpSpPr>
        <p:pic>
          <p:nvPicPr>
            <p:cNvPr id="224" name="Picture 877"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225"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26" name="Picture 879"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227"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228"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229"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30"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231"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32"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233"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234"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35"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236"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37"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238"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39"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240"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41"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242"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243"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244"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245"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246" name="Picture 899"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247" name="Group 900"/>
          <p:cNvGrpSpPr>
            <a:grpSpLocks/>
          </p:cNvGrpSpPr>
          <p:nvPr/>
        </p:nvGrpSpPr>
        <p:grpSpPr bwMode="auto">
          <a:xfrm>
            <a:off x="7378700" y="5524500"/>
            <a:ext cx="504825" cy="401638"/>
            <a:chOff x="2896" y="396"/>
            <a:chExt cx="1848" cy="1887"/>
          </a:xfrm>
        </p:grpSpPr>
        <p:pic>
          <p:nvPicPr>
            <p:cNvPr id="248" name="Picture 901"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249"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0" name="Picture 903"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251"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252"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253"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54"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255"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56"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257"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258"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59"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260"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61"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262"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63"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264"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65"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266"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267"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268"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269"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270" name="Picture 923"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271" name="Group 924"/>
          <p:cNvGrpSpPr>
            <a:grpSpLocks/>
          </p:cNvGrpSpPr>
          <p:nvPr/>
        </p:nvGrpSpPr>
        <p:grpSpPr bwMode="auto">
          <a:xfrm>
            <a:off x="5349875" y="1590675"/>
            <a:ext cx="617538" cy="387350"/>
            <a:chOff x="2920" y="972"/>
            <a:chExt cx="389" cy="244"/>
          </a:xfrm>
        </p:grpSpPr>
        <p:grpSp>
          <p:nvGrpSpPr>
            <p:cNvPr id="272" name="Group 925"/>
            <p:cNvGrpSpPr>
              <a:grpSpLocks/>
            </p:cNvGrpSpPr>
            <p:nvPr/>
          </p:nvGrpSpPr>
          <p:grpSpPr bwMode="auto">
            <a:xfrm>
              <a:off x="3085" y="1027"/>
              <a:ext cx="102" cy="189"/>
              <a:chOff x="3436" y="1504"/>
              <a:chExt cx="393" cy="942"/>
            </a:xfrm>
          </p:grpSpPr>
          <p:pic>
            <p:nvPicPr>
              <p:cNvPr id="274" name="Picture 926" descr="iphone_stylized_small"/>
              <p:cNvPicPr>
                <a:picLocks noChangeAspect="1" noChangeArrowheads="1"/>
              </p:cNvPicPr>
              <p:nvPr/>
            </p:nvPicPr>
            <p:blipFill>
              <a:blip r:embed="rId9" cstate="print"/>
              <a:srcRect/>
              <a:stretch>
                <a:fillRect/>
              </a:stretch>
            </p:blipFill>
            <p:spPr bwMode="auto">
              <a:xfrm>
                <a:off x="3436" y="1504"/>
                <a:ext cx="393" cy="942"/>
              </a:xfrm>
              <a:prstGeom prst="rect">
                <a:avLst/>
              </a:prstGeom>
              <a:noFill/>
              <a:ln w="9525">
                <a:noFill/>
                <a:miter lim="800000"/>
                <a:headEnd/>
                <a:tailEnd/>
              </a:ln>
            </p:spPr>
          </p:pic>
          <p:sp>
            <p:nvSpPr>
              <p:cNvPr id="275"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w="9525">
                <a:noFill/>
                <a:round/>
                <a:headEnd/>
                <a:tailEnd/>
              </a:ln>
            </p:spPr>
            <p:txBody>
              <a:bodyPr/>
              <a:lstStyle/>
              <a:p>
                <a:endParaRPr lang="zh-CN" altLang="en-US"/>
              </a:p>
            </p:txBody>
          </p:sp>
          <p:grpSp>
            <p:nvGrpSpPr>
              <p:cNvPr id="276" name="Group 928"/>
              <p:cNvGrpSpPr>
                <a:grpSpLocks/>
              </p:cNvGrpSpPr>
              <p:nvPr/>
            </p:nvGrpSpPr>
            <p:grpSpPr bwMode="auto">
              <a:xfrm>
                <a:off x="3511" y="1689"/>
                <a:ext cx="289" cy="576"/>
                <a:chOff x="3511" y="1689"/>
                <a:chExt cx="289" cy="576"/>
              </a:xfrm>
            </p:grpSpPr>
            <p:sp>
              <p:nvSpPr>
                <p:cNvPr id="277"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278"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279"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280"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281"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p>
                  <a:endParaRPr lang="zh-CN" altLang="zh-CN"/>
                </a:p>
              </p:txBody>
            </p:sp>
            <p:sp>
              <p:nvSpPr>
                <p:cNvPr id="282"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p>
                  <a:endParaRPr lang="zh-CN" altLang="zh-CN"/>
                </a:p>
              </p:txBody>
            </p:sp>
            <p:sp>
              <p:nvSpPr>
                <p:cNvPr id="283"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273" name="Picture 936" descr="grayed_radiation"/>
            <p:cNvPicPr>
              <a:picLocks noChangeAspect="1" noChangeArrowheads="1"/>
            </p:cNvPicPr>
            <p:nvPr/>
          </p:nvPicPr>
          <p:blipFill>
            <a:blip r:embed="rId10" cstate="print"/>
            <a:srcRect/>
            <a:stretch>
              <a:fillRect/>
            </a:stretch>
          </p:blipFill>
          <p:spPr bwMode="auto">
            <a:xfrm>
              <a:off x="2920" y="972"/>
              <a:ext cx="389" cy="142"/>
            </a:xfrm>
            <a:prstGeom prst="rect">
              <a:avLst/>
            </a:prstGeom>
            <a:noFill/>
            <a:ln w="9525">
              <a:noFill/>
              <a:miter lim="800000"/>
              <a:headEnd/>
              <a:tailEnd/>
            </a:ln>
          </p:spPr>
        </p:pic>
      </p:grpSp>
      <p:pic>
        <p:nvPicPr>
          <p:cNvPr id="284" name="Picture 937" descr="car_grayed"/>
          <p:cNvPicPr>
            <a:picLocks noChangeAspect="1" noChangeArrowheads="1"/>
          </p:cNvPicPr>
          <p:nvPr/>
        </p:nvPicPr>
        <p:blipFill>
          <a:blip r:embed="rId11" cstate="print"/>
          <a:srcRect/>
          <a:stretch>
            <a:fillRect/>
          </a:stretch>
        </p:blipFill>
        <p:spPr bwMode="auto">
          <a:xfrm>
            <a:off x="6446838" y="1670050"/>
            <a:ext cx="754062" cy="193675"/>
          </a:xfrm>
          <a:prstGeom prst="rect">
            <a:avLst/>
          </a:prstGeom>
          <a:noFill/>
          <a:ln w="9525">
            <a:noFill/>
            <a:miter lim="800000"/>
            <a:headEnd/>
            <a:tailEnd/>
          </a:ln>
        </p:spPr>
      </p:pic>
      <p:grpSp>
        <p:nvGrpSpPr>
          <p:cNvPr id="285" name="Group 938"/>
          <p:cNvGrpSpPr>
            <a:grpSpLocks/>
          </p:cNvGrpSpPr>
          <p:nvPr/>
        </p:nvGrpSpPr>
        <p:grpSpPr bwMode="auto">
          <a:xfrm>
            <a:off x="5662613" y="4538663"/>
            <a:ext cx="463550" cy="398462"/>
            <a:chOff x="3987" y="-51"/>
            <a:chExt cx="1252" cy="983"/>
          </a:xfrm>
        </p:grpSpPr>
        <p:pic>
          <p:nvPicPr>
            <p:cNvPr id="286" name="Picture 939"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87"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88" name="Group 941"/>
          <p:cNvGrpSpPr>
            <a:grpSpLocks/>
          </p:cNvGrpSpPr>
          <p:nvPr/>
        </p:nvGrpSpPr>
        <p:grpSpPr bwMode="auto">
          <a:xfrm>
            <a:off x="5500688" y="4938713"/>
            <a:ext cx="463550" cy="398462"/>
            <a:chOff x="3987" y="-51"/>
            <a:chExt cx="1252" cy="983"/>
          </a:xfrm>
        </p:grpSpPr>
        <p:pic>
          <p:nvPicPr>
            <p:cNvPr id="289" name="Picture 942"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9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91" name="Group 944"/>
          <p:cNvGrpSpPr>
            <a:grpSpLocks/>
          </p:cNvGrpSpPr>
          <p:nvPr/>
        </p:nvGrpSpPr>
        <p:grpSpPr bwMode="auto">
          <a:xfrm>
            <a:off x="5957888" y="5186363"/>
            <a:ext cx="463550" cy="398462"/>
            <a:chOff x="3987" y="-51"/>
            <a:chExt cx="1252" cy="983"/>
          </a:xfrm>
        </p:grpSpPr>
        <p:pic>
          <p:nvPicPr>
            <p:cNvPr id="292" name="Picture 945"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93"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94" name="Group 947"/>
          <p:cNvGrpSpPr>
            <a:grpSpLocks/>
          </p:cNvGrpSpPr>
          <p:nvPr/>
        </p:nvGrpSpPr>
        <p:grpSpPr bwMode="auto">
          <a:xfrm>
            <a:off x="6396038" y="5224463"/>
            <a:ext cx="463550" cy="398462"/>
            <a:chOff x="3987" y="-51"/>
            <a:chExt cx="1252" cy="983"/>
          </a:xfrm>
        </p:grpSpPr>
        <p:pic>
          <p:nvPicPr>
            <p:cNvPr id="295" name="Picture 948"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9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97" name="Group 950"/>
          <p:cNvGrpSpPr>
            <a:grpSpLocks/>
          </p:cNvGrpSpPr>
          <p:nvPr/>
        </p:nvGrpSpPr>
        <p:grpSpPr bwMode="auto">
          <a:xfrm>
            <a:off x="8186738" y="5014913"/>
            <a:ext cx="249237" cy="555625"/>
            <a:chOff x="1115" y="2770"/>
            <a:chExt cx="589" cy="1034"/>
          </a:xfrm>
        </p:grpSpPr>
        <p:sp>
          <p:nvSpPr>
            <p:cNvPr id="298"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99"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p>
          </p:txBody>
        </p:sp>
        <p:sp>
          <p:nvSpPr>
            <p:cNvPr id="300"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01"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02"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03" name="Group 956"/>
            <p:cNvGrpSpPr>
              <a:grpSpLocks/>
            </p:cNvGrpSpPr>
            <p:nvPr/>
          </p:nvGrpSpPr>
          <p:grpSpPr bwMode="auto">
            <a:xfrm>
              <a:off x="1367" y="2873"/>
              <a:ext cx="240" cy="63"/>
              <a:chOff x="614" y="2568"/>
              <a:chExt cx="725" cy="139"/>
            </a:xfrm>
          </p:grpSpPr>
          <p:sp>
            <p:nvSpPr>
              <p:cNvPr id="328" name="AutoShape 957"/>
              <p:cNvSpPr>
                <a:spLocks noChangeArrowheads="1"/>
              </p:cNvSpPr>
              <p:nvPr/>
            </p:nvSpPr>
            <p:spPr bwMode="auto">
              <a:xfrm>
                <a:off x="612" y="2569"/>
                <a:ext cx="725" cy="137"/>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9" name="AutoShape 958"/>
              <p:cNvSpPr>
                <a:spLocks noChangeArrowheads="1"/>
              </p:cNvSpPr>
              <p:nvPr/>
            </p:nvSpPr>
            <p:spPr bwMode="auto">
              <a:xfrm>
                <a:off x="623" y="2582"/>
                <a:ext cx="691" cy="104"/>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04"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05" name="Group 960"/>
            <p:cNvGrpSpPr>
              <a:grpSpLocks/>
            </p:cNvGrpSpPr>
            <p:nvPr/>
          </p:nvGrpSpPr>
          <p:grpSpPr bwMode="auto">
            <a:xfrm>
              <a:off x="1366" y="3014"/>
              <a:ext cx="240" cy="58"/>
              <a:chOff x="614" y="2568"/>
              <a:chExt cx="725" cy="139"/>
            </a:xfrm>
          </p:grpSpPr>
          <p:sp>
            <p:nvSpPr>
              <p:cNvPr id="326" name="AutoShape 961"/>
              <p:cNvSpPr>
                <a:spLocks noChangeArrowheads="1"/>
              </p:cNvSpPr>
              <p:nvPr/>
            </p:nvSpPr>
            <p:spPr bwMode="auto">
              <a:xfrm>
                <a:off x="615" y="2571"/>
                <a:ext cx="725" cy="135"/>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7" name="AutoShape 962"/>
              <p:cNvSpPr>
                <a:spLocks noChangeArrowheads="1"/>
              </p:cNvSpPr>
              <p:nvPr/>
            </p:nvSpPr>
            <p:spPr bwMode="auto">
              <a:xfrm>
                <a:off x="626" y="2585"/>
                <a:ext cx="691" cy="106"/>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06"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sp>
          <p:nvSpPr>
            <p:cNvPr id="307"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08" name="Group 965"/>
            <p:cNvGrpSpPr>
              <a:grpSpLocks/>
            </p:cNvGrpSpPr>
            <p:nvPr/>
          </p:nvGrpSpPr>
          <p:grpSpPr bwMode="auto">
            <a:xfrm>
              <a:off x="1361" y="3287"/>
              <a:ext cx="240" cy="65"/>
              <a:chOff x="614" y="2568"/>
              <a:chExt cx="725" cy="139"/>
            </a:xfrm>
          </p:grpSpPr>
          <p:sp>
            <p:nvSpPr>
              <p:cNvPr id="324" name="AutoShape 966"/>
              <p:cNvSpPr>
                <a:spLocks noChangeArrowheads="1"/>
              </p:cNvSpPr>
              <p:nvPr/>
            </p:nvSpPr>
            <p:spPr bwMode="auto">
              <a:xfrm>
                <a:off x="619" y="2568"/>
                <a:ext cx="725" cy="139"/>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5" name="AutoShape 967"/>
              <p:cNvSpPr>
                <a:spLocks noChangeArrowheads="1"/>
              </p:cNvSpPr>
              <p:nvPr/>
            </p:nvSpPr>
            <p:spPr bwMode="auto">
              <a:xfrm>
                <a:off x="630" y="2587"/>
                <a:ext cx="691" cy="101"/>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09"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310" name="Group 969"/>
            <p:cNvGrpSpPr>
              <a:grpSpLocks/>
            </p:cNvGrpSpPr>
            <p:nvPr/>
          </p:nvGrpSpPr>
          <p:grpSpPr bwMode="auto">
            <a:xfrm>
              <a:off x="1363" y="3158"/>
              <a:ext cx="240" cy="60"/>
              <a:chOff x="614" y="2568"/>
              <a:chExt cx="725" cy="139"/>
            </a:xfrm>
          </p:grpSpPr>
          <p:sp>
            <p:nvSpPr>
              <p:cNvPr id="322" name="AutoShape 970"/>
              <p:cNvSpPr>
                <a:spLocks noChangeArrowheads="1"/>
              </p:cNvSpPr>
              <p:nvPr/>
            </p:nvSpPr>
            <p:spPr bwMode="auto">
              <a:xfrm>
                <a:off x="613" y="2566"/>
                <a:ext cx="725" cy="144"/>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3" name="AutoShape 971"/>
              <p:cNvSpPr>
                <a:spLocks noChangeArrowheads="1"/>
              </p:cNvSpPr>
              <p:nvPr/>
            </p:nvSpPr>
            <p:spPr bwMode="auto">
              <a:xfrm>
                <a:off x="624" y="2579"/>
                <a:ext cx="691" cy="110"/>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11"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12"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13"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314"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15"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316"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17"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18"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19"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endParaRPr>
            </a:p>
          </p:txBody>
        </p:sp>
        <p:sp>
          <p:nvSpPr>
            <p:cNvPr id="320"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21"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grpSp>
        <p:nvGrpSpPr>
          <p:cNvPr id="330" name="Group 983"/>
          <p:cNvGrpSpPr>
            <a:grpSpLocks/>
          </p:cNvGrpSpPr>
          <p:nvPr/>
        </p:nvGrpSpPr>
        <p:grpSpPr bwMode="auto">
          <a:xfrm>
            <a:off x="7900988" y="5224463"/>
            <a:ext cx="230187" cy="498475"/>
            <a:chOff x="1115" y="2770"/>
            <a:chExt cx="589" cy="1034"/>
          </a:xfrm>
        </p:grpSpPr>
        <p:sp>
          <p:nvSpPr>
            <p:cNvPr id="33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33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p>
          </p:txBody>
        </p:sp>
        <p:sp>
          <p:nvSpPr>
            <p:cNvPr id="33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3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3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36" name="Group 989"/>
            <p:cNvGrpSpPr>
              <a:grpSpLocks/>
            </p:cNvGrpSpPr>
            <p:nvPr/>
          </p:nvGrpSpPr>
          <p:grpSpPr bwMode="auto">
            <a:xfrm>
              <a:off x="1367" y="2873"/>
              <a:ext cx="240" cy="63"/>
              <a:chOff x="614" y="2568"/>
              <a:chExt cx="725" cy="139"/>
            </a:xfrm>
          </p:grpSpPr>
          <p:sp>
            <p:nvSpPr>
              <p:cNvPr id="361" name="AutoShape 990"/>
              <p:cNvSpPr>
                <a:spLocks noChangeArrowheads="1"/>
              </p:cNvSpPr>
              <p:nvPr/>
            </p:nvSpPr>
            <p:spPr bwMode="auto">
              <a:xfrm>
                <a:off x="614" y="2566"/>
                <a:ext cx="724" cy="138"/>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62" name="AutoShape 991"/>
              <p:cNvSpPr>
                <a:spLocks noChangeArrowheads="1"/>
              </p:cNvSpPr>
              <p:nvPr/>
            </p:nvSpPr>
            <p:spPr bwMode="auto">
              <a:xfrm>
                <a:off x="626" y="2581"/>
                <a:ext cx="699" cy="109"/>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3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38" name="Group 993"/>
            <p:cNvGrpSpPr>
              <a:grpSpLocks/>
            </p:cNvGrpSpPr>
            <p:nvPr/>
          </p:nvGrpSpPr>
          <p:grpSpPr bwMode="auto">
            <a:xfrm>
              <a:off x="1366" y="3014"/>
              <a:ext cx="240" cy="58"/>
              <a:chOff x="614" y="2568"/>
              <a:chExt cx="725" cy="139"/>
            </a:xfrm>
          </p:grpSpPr>
          <p:sp>
            <p:nvSpPr>
              <p:cNvPr id="359" name="AutoShape 994"/>
              <p:cNvSpPr>
                <a:spLocks noChangeArrowheads="1"/>
              </p:cNvSpPr>
              <p:nvPr/>
            </p:nvSpPr>
            <p:spPr bwMode="auto">
              <a:xfrm>
                <a:off x="617" y="2567"/>
                <a:ext cx="724" cy="142"/>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60" name="AutoShape 995"/>
              <p:cNvSpPr>
                <a:spLocks noChangeArrowheads="1"/>
              </p:cNvSpPr>
              <p:nvPr/>
            </p:nvSpPr>
            <p:spPr bwMode="auto">
              <a:xfrm>
                <a:off x="629" y="2583"/>
                <a:ext cx="699" cy="110"/>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3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sp>
          <p:nvSpPr>
            <p:cNvPr id="34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41" name="Group 998"/>
            <p:cNvGrpSpPr>
              <a:grpSpLocks/>
            </p:cNvGrpSpPr>
            <p:nvPr/>
          </p:nvGrpSpPr>
          <p:grpSpPr bwMode="auto">
            <a:xfrm>
              <a:off x="1361" y="3287"/>
              <a:ext cx="240" cy="65"/>
              <a:chOff x="614" y="2568"/>
              <a:chExt cx="725" cy="139"/>
            </a:xfrm>
          </p:grpSpPr>
          <p:sp>
            <p:nvSpPr>
              <p:cNvPr id="357" name="AutoShape 999"/>
              <p:cNvSpPr>
                <a:spLocks noChangeArrowheads="1"/>
              </p:cNvSpPr>
              <p:nvPr/>
            </p:nvSpPr>
            <p:spPr bwMode="auto">
              <a:xfrm>
                <a:off x="619" y="2568"/>
                <a:ext cx="724" cy="141"/>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58" name="AutoShape 1000"/>
              <p:cNvSpPr>
                <a:spLocks noChangeArrowheads="1"/>
              </p:cNvSpPr>
              <p:nvPr/>
            </p:nvSpPr>
            <p:spPr bwMode="auto">
              <a:xfrm>
                <a:off x="632" y="2582"/>
                <a:ext cx="699" cy="113"/>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4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343" name="Group 1002"/>
            <p:cNvGrpSpPr>
              <a:grpSpLocks/>
            </p:cNvGrpSpPr>
            <p:nvPr/>
          </p:nvGrpSpPr>
          <p:grpSpPr bwMode="auto">
            <a:xfrm>
              <a:off x="1363" y="3158"/>
              <a:ext cx="240" cy="60"/>
              <a:chOff x="614" y="2568"/>
              <a:chExt cx="725" cy="139"/>
            </a:xfrm>
          </p:grpSpPr>
          <p:sp>
            <p:nvSpPr>
              <p:cNvPr id="355" name="AutoShape 1003"/>
              <p:cNvSpPr>
                <a:spLocks noChangeArrowheads="1"/>
              </p:cNvSpPr>
              <p:nvPr/>
            </p:nvSpPr>
            <p:spPr bwMode="auto">
              <a:xfrm>
                <a:off x="613" y="2569"/>
                <a:ext cx="724" cy="137"/>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56" name="AutoShape 1004"/>
              <p:cNvSpPr>
                <a:spLocks noChangeArrowheads="1"/>
              </p:cNvSpPr>
              <p:nvPr/>
            </p:nvSpPr>
            <p:spPr bwMode="auto">
              <a:xfrm>
                <a:off x="626" y="2585"/>
                <a:ext cx="699" cy="107"/>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4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4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4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34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4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34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5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5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5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endParaRPr>
            </a:p>
          </p:txBody>
        </p:sp>
        <p:sp>
          <p:nvSpPr>
            <p:cNvPr id="35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5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grpSp>
        <p:nvGrpSpPr>
          <p:cNvPr id="363" name="Group 1070"/>
          <p:cNvGrpSpPr>
            <a:grpSpLocks/>
          </p:cNvGrpSpPr>
          <p:nvPr/>
        </p:nvGrpSpPr>
        <p:grpSpPr bwMode="auto">
          <a:xfrm>
            <a:off x="7202488" y="2486025"/>
            <a:ext cx="392112" cy="180975"/>
            <a:chOff x="4655" y="2464"/>
            <a:chExt cx="319" cy="132"/>
          </a:xfrm>
        </p:grpSpPr>
        <p:grpSp>
          <p:nvGrpSpPr>
            <p:cNvPr id="364" name="Group 1071"/>
            <p:cNvGrpSpPr>
              <a:grpSpLocks/>
            </p:cNvGrpSpPr>
            <p:nvPr/>
          </p:nvGrpSpPr>
          <p:grpSpPr bwMode="auto">
            <a:xfrm>
              <a:off x="4660" y="2464"/>
              <a:ext cx="310" cy="130"/>
              <a:chOff x="4334" y="1470"/>
              <a:chExt cx="246" cy="107"/>
            </a:xfrm>
          </p:grpSpPr>
          <p:sp>
            <p:nvSpPr>
              <p:cNvPr id="3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76" name="Group 1075"/>
              <p:cNvGrpSpPr>
                <a:grpSpLocks/>
              </p:cNvGrpSpPr>
              <p:nvPr/>
            </p:nvGrpSpPr>
            <p:grpSpPr bwMode="auto">
              <a:xfrm>
                <a:off x="4383" y="1488"/>
                <a:ext cx="138" cy="33"/>
                <a:chOff x="2468" y="1332"/>
                <a:chExt cx="310" cy="60"/>
              </a:xfrm>
            </p:grpSpPr>
            <p:sp>
              <p:nvSpPr>
                <p:cNvPr id="37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7" name="Line 107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78" name="Line 1079"/>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6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6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6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68" name="Group 1083"/>
            <p:cNvGrpSpPr>
              <a:grpSpLocks/>
            </p:cNvGrpSpPr>
            <p:nvPr/>
          </p:nvGrpSpPr>
          <p:grpSpPr bwMode="auto">
            <a:xfrm>
              <a:off x="4719" y="2486"/>
              <a:ext cx="179" cy="41"/>
              <a:chOff x="2468" y="1332"/>
              <a:chExt cx="310" cy="60"/>
            </a:xfrm>
          </p:grpSpPr>
          <p:sp>
            <p:nvSpPr>
              <p:cNvPr id="37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37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369" name="Line 1086"/>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70" name="Line 1087"/>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grpSp>
        <p:nvGrpSpPr>
          <p:cNvPr id="381" name="Group 1088"/>
          <p:cNvGrpSpPr>
            <a:grpSpLocks/>
          </p:cNvGrpSpPr>
          <p:nvPr/>
        </p:nvGrpSpPr>
        <p:grpSpPr bwMode="auto">
          <a:xfrm>
            <a:off x="7205663" y="2752725"/>
            <a:ext cx="407987" cy="180975"/>
            <a:chOff x="4655" y="2464"/>
            <a:chExt cx="319" cy="132"/>
          </a:xfrm>
        </p:grpSpPr>
        <p:grpSp>
          <p:nvGrpSpPr>
            <p:cNvPr id="382" name="Group 1089"/>
            <p:cNvGrpSpPr>
              <a:grpSpLocks/>
            </p:cNvGrpSpPr>
            <p:nvPr/>
          </p:nvGrpSpPr>
          <p:grpSpPr bwMode="auto">
            <a:xfrm>
              <a:off x="4660" y="2464"/>
              <a:ext cx="310" cy="130"/>
              <a:chOff x="4334" y="1470"/>
              <a:chExt cx="246" cy="107"/>
            </a:xfrm>
          </p:grpSpPr>
          <p:sp>
            <p:nvSpPr>
              <p:cNvPr id="3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94" name="Group 1093"/>
              <p:cNvGrpSpPr>
                <a:grpSpLocks/>
              </p:cNvGrpSpPr>
              <p:nvPr/>
            </p:nvGrpSpPr>
            <p:grpSpPr bwMode="auto">
              <a:xfrm>
                <a:off x="4383" y="1488"/>
                <a:ext cx="138" cy="33"/>
                <a:chOff x="2468" y="1332"/>
                <a:chExt cx="310" cy="60"/>
              </a:xfrm>
            </p:grpSpPr>
            <p:sp>
              <p:nvSpPr>
                <p:cNvPr id="397"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98"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95" name="Line 109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96" name="Line 1097"/>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8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8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8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86" name="Group 1101"/>
            <p:cNvGrpSpPr>
              <a:grpSpLocks/>
            </p:cNvGrpSpPr>
            <p:nvPr/>
          </p:nvGrpSpPr>
          <p:grpSpPr bwMode="auto">
            <a:xfrm>
              <a:off x="4719" y="2486"/>
              <a:ext cx="179" cy="41"/>
              <a:chOff x="2468" y="1332"/>
              <a:chExt cx="310" cy="60"/>
            </a:xfrm>
          </p:grpSpPr>
          <p:sp>
            <p:nvSpPr>
              <p:cNvPr id="389"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390"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387" name="Line 1104"/>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88" name="Line 1105"/>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399" name="Group 1106"/>
          <p:cNvGrpSpPr>
            <a:grpSpLocks/>
          </p:cNvGrpSpPr>
          <p:nvPr/>
        </p:nvGrpSpPr>
        <p:grpSpPr bwMode="auto">
          <a:xfrm>
            <a:off x="7758113" y="2749550"/>
            <a:ext cx="407987" cy="180975"/>
            <a:chOff x="4655" y="2464"/>
            <a:chExt cx="319" cy="132"/>
          </a:xfrm>
        </p:grpSpPr>
        <p:grpSp>
          <p:nvGrpSpPr>
            <p:cNvPr id="400" name="Group 1107"/>
            <p:cNvGrpSpPr>
              <a:grpSpLocks/>
            </p:cNvGrpSpPr>
            <p:nvPr/>
          </p:nvGrpSpPr>
          <p:grpSpPr bwMode="auto">
            <a:xfrm>
              <a:off x="4660" y="2464"/>
              <a:ext cx="310" cy="130"/>
              <a:chOff x="4334" y="1470"/>
              <a:chExt cx="246" cy="107"/>
            </a:xfrm>
          </p:grpSpPr>
          <p:sp>
            <p:nvSpPr>
              <p:cNvPr id="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12" name="Group 1111"/>
              <p:cNvGrpSpPr>
                <a:grpSpLocks/>
              </p:cNvGrpSpPr>
              <p:nvPr/>
            </p:nvGrpSpPr>
            <p:grpSpPr bwMode="auto">
              <a:xfrm>
                <a:off x="4383" y="1488"/>
                <a:ext cx="138" cy="33"/>
                <a:chOff x="2468" y="1332"/>
                <a:chExt cx="310" cy="60"/>
              </a:xfrm>
            </p:grpSpPr>
            <p:sp>
              <p:nvSpPr>
                <p:cNvPr id="41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1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13" name="Line 111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414" name="Line 111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40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40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404" name="Group 1119"/>
            <p:cNvGrpSpPr>
              <a:grpSpLocks/>
            </p:cNvGrpSpPr>
            <p:nvPr/>
          </p:nvGrpSpPr>
          <p:grpSpPr bwMode="auto">
            <a:xfrm>
              <a:off x="4719" y="2486"/>
              <a:ext cx="179" cy="41"/>
              <a:chOff x="2468" y="1332"/>
              <a:chExt cx="310" cy="60"/>
            </a:xfrm>
          </p:grpSpPr>
          <p:sp>
            <p:nvSpPr>
              <p:cNvPr id="40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40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405" name="Line 1122"/>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406" name="Line 1123"/>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417" name="Group 1124"/>
          <p:cNvGrpSpPr>
            <a:grpSpLocks/>
          </p:cNvGrpSpPr>
          <p:nvPr/>
        </p:nvGrpSpPr>
        <p:grpSpPr bwMode="auto">
          <a:xfrm>
            <a:off x="7688263" y="2390775"/>
            <a:ext cx="392112" cy="180975"/>
            <a:chOff x="4655" y="2464"/>
            <a:chExt cx="319" cy="132"/>
          </a:xfrm>
        </p:grpSpPr>
        <p:grpSp>
          <p:nvGrpSpPr>
            <p:cNvPr id="418" name="Group 1125"/>
            <p:cNvGrpSpPr>
              <a:grpSpLocks/>
            </p:cNvGrpSpPr>
            <p:nvPr/>
          </p:nvGrpSpPr>
          <p:grpSpPr bwMode="auto">
            <a:xfrm>
              <a:off x="4660" y="2464"/>
              <a:ext cx="310" cy="130"/>
              <a:chOff x="4334" y="1470"/>
              <a:chExt cx="246" cy="107"/>
            </a:xfrm>
          </p:grpSpPr>
          <p:sp>
            <p:nvSpPr>
              <p:cNvPr id="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30" name="Group 1129"/>
              <p:cNvGrpSpPr>
                <a:grpSpLocks/>
              </p:cNvGrpSpPr>
              <p:nvPr/>
            </p:nvGrpSpPr>
            <p:grpSpPr bwMode="auto">
              <a:xfrm>
                <a:off x="4383" y="1488"/>
                <a:ext cx="138" cy="33"/>
                <a:chOff x="2468" y="1332"/>
                <a:chExt cx="310" cy="60"/>
              </a:xfrm>
            </p:grpSpPr>
            <p:sp>
              <p:nvSpPr>
                <p:cNvPr id="433"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34"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31" name="Line 113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432" name="Line 113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41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42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422" name="Group 1137"/>
            <p:cNvGrpSpPr>
              <a:grpSpLocks/>
            </p:cNvGrpSpPr>
            <p:nvPr/>
          </p:nvGrpSpPr>
          <p:grpSpPr bwMode="auto">
            <a:xfrm>
              <a:off x="4719" y="2486"/>
              <a:ext cx="179" cy="41"/>
              <a:chOff x="2468" y="1332"/>
              <a:chExt cx="310" cy="60"/>
            </a:xfrm>
          </p:grpSpPr>
          <p:sp>
            <p:nvSpPr>
              <p:cNvPr id="425"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426"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423" name="Line 1140"/>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424" name="Line 1141"/>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grpSp>
        <p:nvGrpSpPr>
          <p:cNvPr id="435" name="Group 7"/>
          <p:cNvGrpSpPr>
            <a:grpSpLocks/>
          </p:cNvGrpSpPr>
          <p:nvPr/>
        </p:nvGrpSpPr>
        <p:grpSpPr bwMode="auto">
          <a:xfrm>
            <a:off x="6219825" y="4837113"/>
            <a:ext cx="628650" cy="276225"/>
            <a:chOff x="4786435" y="6027638"/>
            <a:chExt cx="748703" cy="417782"/>
          </a:xfrm>
        </p:grpSpPr>
        <p:sp>
          <p:nvSpPr>
            <p:cNvPr id="436"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37"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38"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39"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0"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1"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2"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3" name="Straight Connector 525"/>
            <p:cNvCxnSpPr>
              <a:cxnSpLocks noChangeShapeType="1"/>
              <a:endCxn id="43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444"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445" name="Group 5"/>
          <p:cNvGrpSpPr>
            <a:grpSpLocks/>
          </p:cNvGrpSpPr>
          <p:nvPr/>
        </p:nvGrpSpPr>
        <p:grpSpPr bwMode="auto">
          <a:xfrm>
            <a:off x="7683500" y="2387600"/>
            <a:ext cx="409575" cy="222250"/>
            <a:chOff x="2213011" y="6015083"/>
            <a:chExt cx="745177" cy="407107"/>
          </a:xfrm>
        </p:grpSpPr>
        <p:sp>
          <p:nvSpPr>
            <p:cNvPr id="446"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47"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48"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49"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0"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51"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52"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3" name="Straight Connector 535"/>
            <p:cNvCxnSpPr>
              <a:cxnSpLocks noChangeShapeType="1"/>
              <a:endCxn id="44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54"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55" name="Group 542"/>
          <p:cNvGrpSpPr>
            <a:grpSpLocks/>
          </p:cNvGrpSpPr>
          <p:nvPr/>
        </p:nvGrpSpPr>
        <p:grpSpPr bwMode="auto">
          <a:xfrm>
            <a:off x="7751763" y="2738438"/>
            <a:ext cx="411162" cy="220662"/>
            <a:chOff x="2213011" y="6015083"/>
            <a:chExt cx="745177" cy="407107"/>
          </a:xfrm>
        </p:grpSpPr>
        <p:sp>
          <p:nvSpPr>
            <p:cNvPr id="456"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57"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58"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59"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0"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61"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62"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63" name="Straight Connector 550"/>
            <p:cNvCxnSpPr>
              <a:cxnSpLocks noChangeShapeType="1"/>
              <a:endCxn id="45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64"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65" name="Group 552"/>
          <p:cNvGrpSpPr>
            <a:grpSpLocks/>
          </p:cNvGrpSpPr>
          <p:nvPr/>
        </p:nvGrpSpPr>
        <p:grpSpPr bwMode="auto">
          <a:xfrm>
            <a:off x="7200900" y="2743200"/>
            <a:ext cx="411163" cy="220663"/>
            <a:chOff x="2213011" y="6015083"/>
            <a:chExt cx="745177" cy="407107"/>
          </a:xfrm>
        </p:grpSpPr>
        <p:sp>
          <p:nvSpPr>
            <p:cNvPr id="466"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67"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68"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69"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0"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71"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72"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73" name="Straight Connector 560"/>
            <p:cNvCxnSpPr>
              <a:cxnSpLocks noChangeShapeType="1"/>
              <a:endCxn id="46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74"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75" name="Group 562"/>
          <p:cNvGrpSpPr>
            <a:grpSpLocks/>
          </p:cNvGrpSpPr>
          <p:nvPr/>
        </p:nvGrpSpPr>
        <p:grpSpPr bwMode="auto">
          <a:xfrm>
            <a:off x="7188200" y="2473325"/>
            <a:ext cx="409575" cy="220663"/>
            <a:chOff x="2213011" y="6015083"/>
            <a:chExt cx="745177" cy="407107"/>
          </a:xfrm>
        </p:grpSpPr>
        <p:sp>
          <p:nvSpPr>
            <p:cNvPr id="476"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77"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78"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79"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81"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82"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83" name="Straight Connector 570"/>
            <p:cNvCxnSpPr>
              <a:cxnSpLocks noChangeShapeType="1"/>
              <a:endCxn id="47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84"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85" name="Group 572"/>
          <p:cNvGrpSpPr>
            <a:grpSpLocks/>
          </p:cNvGrpSpPr>
          <p:nvPr/>
        </p:nvGrpSpPr>
        <p:grpSpPr bwMode="auto">
          <a:xfrm>
            <a:off x="7085013" y="3622675"/>
            <a:ext cx="411162" cy="220663"/>
            <a:chOff x="2213011" y="6015083"/>
            <a:chExt cx="745177" cy="407107"/>
          </a:xfrm>
        </p:grpSpPr>
        <p:sp>
          <p:nvSpPr>
            <p:cNvPr id="486"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7"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88"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9"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91"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92"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93" name="Straight Connector 580"/>
            <p:cNvCxnSpPr>
              <a:cxnSpLocks noChangeShapeType="1"/>
              <a:endCxn id="48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94"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95" name="Group 582"/>
          <p:cNvGrpSpPr>
            <a:grpSpLocks/>
          </p:cNvGrpSpPr>
          <p:nvPr/>
        </p:nvGrpSpPr>
        <p:grpSpPr bwMode="auto">
          <a:xfrm>
            <a:off x="7753350" y="3636963"/>
            <a:ext cx="411163" cy="220662"/>
            <a:chOff x="2213011" y="6015083"/>
            <a:chExt cx="745177" cy="407107"/>
          </a:xfrm>
        </p:grpSpPr>
        <p:sp>
          <p:nvSpPr>
            <p:cNvPr id="496"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97"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8"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99"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01"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02"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03" name="Straight Connector 590"/>
            <p:cNvCxnSpPr>
              <a:cxnSpLocks noChangeShapeType="1"/>
              <a:endCxn id="49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04"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505" name="Group 592"/>
          <p:cNvGrpSpPr>
            <a:grpSpLocks/>
          </p:cNvGrpSpPr>
          <p:nvPr/>
        </p:nvGrpSpPr>
        <p:grpSpPr bwMode="auto">
          <a:xfrm>
            <a:off x="7454900" y="3903663"/>
            <a:ext cx="411163" cy="222250"/>
            <a:chOff x="2213011" y="6015083"/>
            <a:chExt cx="745177" cy="407107"/>
          </a:xfrm>
        </p:grpSpPr>
        <p:sp>
          <p:nvSpPr>
            <p:cNvPr id="506"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7"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08"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9"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0"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11"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12"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13" name="Straight Connector 600"/>
            <p:cNvCxnSpPr>
              <a:cxnSpLocks noChangeShapeType="1"/>
              <a:endCxn id="50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14"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515" name="Group 604"/>
          <p:cNvGrpSpPr>
            <a:grpSpLocks/>
          </p:cNvGrpSpPr>
          <p:nvPr/>
        </p:nvGrpSpPr>
        <p:grpSpPr bwMode="auto">
          <a:xfrm>
            <a:off x="6962775" y="4495800"/>
            <a:ext cx="627063" cy="276225"/>
            <a:chOff x="4786435" y="6027638"/>
            <a:chExt cx="748703" cy="417782"/>
          </a:xfrm>
        </p:grpSpPr>
        <p:sp>
          <p:nvSpPr>
            <p:cNvPr id="51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1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1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1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23" name="Straight Connector 612"/>
            <p:cNvCxnSpPr>
              <a:cxnSpLocks noChangeShapeType="1"/>
              <a:endCxn id="51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2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525" name="Group 614"/>
          <p:cNvGrpSpPr>
            <a:grpSpLocks/>
          </p:cNvGrpSpPr>
          <p:nvPr/>
        </p:nvGrpSpPr>
        <p:grpSpPr bwMode="auto">
          <a:xfrm>
            <a:off x="7581900" y="4792663"/>
            <a:ext cx="627063" cy="276225"/>
            <a:chOff x="4786435" y="6027638"/>
            <a:chExt cx="748703" cy="417782"/>
          </a:xfrm>
        </p:grpSpPr>
        <p:sp>
          <p:nvSpPr>
            <p:cNvPr id="52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2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2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2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33" name="Straight Connector 622"/>
            <p:cNvCxnSpPr>
              <a:cxnSpLocks noChangeShapeType="1"/>
              <a:endCxn id="52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3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535" name="Group 624"/>
          <p:cNvGrpSpPr>
            <a:grpSpLocks/>
          </p:cNvGrpSpPr>
          <p:nvPr/>
        </p:nvGrpSpPr>
        <p:grpSpPr bwMode="auto">
          <a:xfrm>
            <a:off x="6048375" y="3622675"/>
            <a:ext cx="442913" cy="219075"/>
            <a:chOff x="4786435" y="6027638"/>
            <a:chExt cx="748703" cy="417782"/>
          </a:xfrm>
        </p:grpSpPr>
        <p:sp>
          <p:nvSpPr>
            <p:cNvPr id="53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3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3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3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3" name="Straight Connector 632"/>
            <p:cNvCxnSpPr>
              <a:cxnSpLocks noChangeShapeType="1"/>
              <a:endCxn id="53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4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545" name="Group 634"/>
          <p:cNvGrpSpPr>
            <a:grpSpLocks/>
          </p:cNvGrpSpPr>
          <p:nvPr/>
        </p:nvGrpSpPr>
        <p:grpSpPr bwMode="auto">
          <a:xfrm>
            <a:off x="6350000" y="2482850"/>
            <a:ext cx="442913" cy="219075"/>
            <a:chOff x="4786435" y="6027638"/>
            <a:chExt cx="748703" cy="417782"/>
          </a:xfrm>
        </p:grpSpPr>
        <p:sp>
          <p:nvSpPr>
            <p:cNvPr id="54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4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4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4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5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5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53" name="Straight Connector 642"/>
            <p:cNvCxnSpPr>
              <a:cxnSpLocks noChangeShapeType="1"/>
              <a:endCxn id="54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5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分组交换：存储</a:t>
            </a:r>
            <a:r>
              <a:rPr lang="en-US" altLang="zh-CN" dirty="0"/>
              <a:t>-</a:t>
            </a:r>
            <a:r>
              <a:rPr lang="zh-CN" altLang="en-US" dirty="0"/>
              <a:t>转发</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28</a:t>
            </a:fld>
            <a:endParaRPr lang="zh-CN" altLang="en-US"/>
          </a:p>
        </p:txBody>
      </p:sp>
      <p:sp>
        <p:nvSpPr>
          <p:cNvPr id="5" name="TextBox 4"/>
          <p:cNvSpPr txBox="1"/>
          <p:nvPr/>
        </p:nvSpPr>
        <p:spPr>
          <a:xfrm>
            <a:off x="882650" y="3254052"/>
            <a:ext cx="415498" cy="369332"/>
          </a:xfrm>
          <a:prstGeom prst="rect">
            <a:avLst/>
          </a:prstGeom>
          <a:noFill/>
        </p:spPr>
        <p:txBody>
          <a:bodyPr wrap="none">
            <a:spAutoFit/>
          </a:bodyPr>
          <a:lstStyle/>
          <a:p>
            <a:pPr eaLnBrk="1" fontAlgn="auto" hangingPunct="1">
              <a:spcBef>
                <a:spcPts val="0"/>
              </a:spcBef>
              <a:spcAft>
                <a:spcPts val="0"/>
              </a:spcAft>
              <a:defRPr/>
            </a:pPr>
            <a:r>
              <a:rPr lang="zh-CN" altLang="en-US" sz="1800" kern="0" dirty="0">
                <a:solidFill>
                  <a:prstClr val="black"/>
                </a:solidFill>
                <a:latin typeface="Calibri"/>
                <a:ea typeface="+mn-ea"/>
              </a:rPr>
              <a:t>源</a:t>
            </a:r>
            <a:endParaRPr lang="en-US" sz="1800" kern="0" dirty="0">
              <a:solidFill>
                <a:prstClr val="black"/>
              </a:solidFill>
              <a:latin typeface="Calibri"/>
              <a:ea typeface="+mn-ea"/>
            </a:endParaRPr>
          </a:p>
        </p:txBody>
      </p:sp>
      <p:grpSp>
        <p:nvGrpSpPr>
          <p:cNvPr id="6" name="Group 41"/>
          <p:cNvGrpSpPr>
            <a:grpSpLocks/>
          </p:cNvGrpSpPr>
          <p:nvPr/>
        </p:nvGrpSpPr>
        <p:grpSpPr bwMode="auto">
          <a:xfrm>
            <a:off x="1630363" y="3342952"/>
            <a:ext cx="1057275" cy="420688"/>
            <a:chOff x="1816230" y="6118900"/>
            <a:chExt cx="1843339" cy="739100"/>
          </a:xfrm>
        </p:grpSpPr>
        <p:pic>
          <p:nvPicPr>
            <p:cNvPr id="7" name="Picture 8"/>
            <p:cNvPicPr>
              <a:picLocks noChangeAspect="1" noChangeArrowheads="1"/>
            </p:cNvPicPr>
            <p:nvPr/>
          </p:nvPicPr>
          <p:blipFill>
            <a:blip r:embed="rId2" cstate="print"/>
            <a:srcRect/>
            <a:stretch>
              <a:fillRect/>
            </a:stretch>
          </p:blipFill>
          <p:spPr bwMode="auto">
            <a:xfrm>
              <a:off x="1816230" y="6144002"/>
              <a:ext cx="1843339" cy="713998"/>
            </a:xfrm>
            <a:prstGeom prst="rect">
              <a:avLst/>
            </a:prstGeom>
            <a:noFill/>
            <a:ln w="9525">
              <a:noFill/>
              <a:miter lim="800000"/>
              <a:headEnd/>
              <a:tailEnd/>
            </a:ln>
          </p:spPr>
        </p:pic>
        <p:sp>
          <p:nvSpPr>
            <p:cNvPr id="8"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endParaRPr lang="zh-CN" altLang="zh-CN" sz="1800">
                <a:solidFill>
                  <a:srgbClr val="FFFFFF"/>
                </a:solidFill>
                <a:latin typeface="Calibri" pitchFamily="34" charset="0"/>
              </a:endParaRPr>
            </a:p>
          </p:txBody>
        </p:sp>
      </p:grpSp>
      <p:cxnSp>
        <p:nvCxnSpPr>
          <p:cNvPr id="9" name="Straight Connector 42"/>
          <p:cNvCxnSpPr>
            <a:cxnSpLocks noChangeShapeType="1"/>
          </p:cNvCxnSpPr>
          <p:nvPr/>
        </p:nvCxnSpPr>
        <p:spPr bwMode="auto">
          <a:xfrm flipV="1">
            <a:off x="2576513" y="3449315"/>
            <a:ext cx="1738312" cy="0"/>
          </a:xfrm>
          <a:prstGeom prst="line">
            <a:avLst/>
          </a:prstGeom>
          <a:noFill/>
          <a:ln w="19050">
            <a:solidFill>
              <a:srgbClr val="000000"/>
            </a:solidFill>
            <a:round/>
            <a:headEnd/>
            <a:tailEnd/>
          </a:ln>
        </p:spPr>
      </p:cxnSp>
      <p:grpSp>
        <p:nvGrpSpPr>
          <p:cNvPr id="10" name="Group 43"/>
          <p:cNvGrpSpPr>
            <a:grpSpLocks/>
          </p:cNvGrpSpPr>
          <p:nvPr/>
        </p:nvGrpSpPr>
        <p:grpSpPr bwMode="auto">
          <a:xfrm>
            <a:off x="3922713" y="3261990"/>
            <a:ext cx="1058862" cy="384175"/>
            <a:chOff x="5142253" y="5649029"/>
            <a:chExt cx="1304545" cy="695633"/>
          </a:xfrm>
        </p:grpSpPr>
        <p:grpSp>
          <p:nvGrpSpPr>
            <p:cNvPr id="11" name="Group 92"/>
            <p:cNvGrpSpPr>
              <a:grpSpLocks/>
            </p:cNvGrpSpPr>
            <p:nvPr/>
          </p:nvGrpSpPr>
          <p:grpSpPr bwMode="auto">
            <a:xfrm>
              <a:off x="5147271" y="5649029"/>
              <a:ext cx="1276350" cy="695633"/>
              <a:chOff x="4981575" y="5851547"/>
              <a:chExt cx="1276350" cy="695633"/>
            </a:xfrm>
          </p:grpSpPr>
          <p:pic>
            <p:nvPicPr>
              <p:cNvPr id="14" name="Picture 95"/>
              <p:cNvPicPr>
                <a:picLocks noChangeAspect="1"/>
              </p:cNvPicPr>
              <p:nvPr/>
            </p:nvPicPr>
            <p:blipFill>
              <a:blip r:embed="rId3" cstate="print"/>
              <a:srcRect/>
              <a:stretch>
                <a:fillRect/>
              </a:stretch>
            </p:blipFill>
            <p:spPr bwMode="auto">
              <a:xfrm>
                <a:off x="4981575" y="5944151"/>
                <a:ext cx="1276350" cy="603029"/>
              </a:xfrm>
              <a:prstGeom prst="rect">
                <a:avLst/>
              </a:prstGeom>
              <a:noFill/>
              <a:ln w="9525">
                <a:noFill/>
                <a:miter lim="800000"/>
                <a:headEnd/>
                <a:tailEnd/>
              </a:ln>
            </p:spPr>
          </p:pic>
          <p:sp>
            <p:nvSpPr>
              <p:cNvPr id="15" name="Rectangle 96"/>
              <p:cNvSpPr>
                <a:spLocks noChangeArrowheads="1"/>
              </p:cNvSpPr>
              <p:nvPr/>
            </p:nvSpPr>
            <p:spPr bwMode="auto">
              <a:xfrm>
                <a:off x="6065959" y="6205112"/>
                <a:ext cx="44985" cy="224212"/>
              </a:xfrm>
              <a:prstGeom prst="rect">
                <a:avLst/>
              </a:prstGeom>
              <a:solidFill>
                <a:srgbClr val="BFBFB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16" name="Rectangle 97"/>
              <p:cNvSpPr>
                <a:spLocks noChangeArrowheads="1"/>
              </p:cNvSpPr>
              <p:nvPr/>
            </p:nvSpPr>
            <p:spPr bwMode="auto">
              <a:xfrm>
                <a:off x="5178008" y="6228108"/>
                <a:ext cx="62587" cy="224212"/>
              </a:xfrm>
              <a:prstGeom prst="rect">
                <a:avLst/>
              </a:prstGeom>
              <a:solidFill>
                <a:srgbClr val="BFBFB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17" name="Oval 98"/>
              <p:cNvSpPr>
                <a:spLocks noChangeArrowheads="1"/>
              </p:cNvSpPr>
              <p:nvPr/>
            </p:nvSpPr>
            <p:spPr bwMode="auto">
              <a:xfrm>
                <a:off x="5023497" y="5851547"/>
                <a:ext cx="1196974" cy="494417"/>
              </a:xfrm>
              <a:prstGeom prst="ellipse">
                <a:avLst/>
              </a:prstGeom>
              <a:solidFill>
                <a:srgbClr val="EAEAEA"/>
              </a:solidFill>
              <a:ln w="25400">
                <a:noFill/>
                <a:round/>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12" name="Rectangle 93"/>
            <p:cNvSpPr>
              <a:spLocks noChangeArrowheads="1"/>
            </p:cNvSpPr>
            <p:nvPr/>
          </p:nvSpPr>
          <p:spPr bwMode="auto">
            <a:xfrm>
              <a:off x="6360741" y="5695021"/>
              <a:ext cx="86057" cy="126479"/>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13" name="Rectangle 94"/>
            <p:cNvSpPr>
              <a:spLocks noChangeArrowheads="1"/>
            </p:cNvSpPr>
            <p:nvPr/>
          </p:nvSpPr>
          <p:spPr bwMode="auto">
            <a:xfrm>
              <a:off x="5142253" y="5700770"/>
              <a:ext cx="86057" cy="126479"/>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grpSp>
        <p:nvGrpSpPr>
          <p:cNvPr id="18" name="Group 44"/>
          <p:cNvGrpSpPr>
            <a:grpSpLocks/>
          </p:cNvGrpSpPr>
          <p:nvPr/>
        </p:nvGrpSpPr>
        <p:grpSpPr bwMode="auto">
          <a:xfrm>
            <a:off x="3876675" y="2182490"/>
            <a:ext cx="1092200" cy="303212"/>
            <a:chOff x="5128542" y="4838701"/>
            <a:chExt cx="1300833" cy="530211"/>
          </a:xfrm>
        </p:grpSpPr>
        <p:pic>
          <p:nvPicPr>
            <p:cNvPr id="19" name="Picture 2"/>
            <p:cNvPicPr>
              <a:picLocks noChangeAspect="1" noChangeArrowheads="1"/>
            </p:cNvPicPr>
            <p:nvPr/>
          </p:nvPicPr>
          <p:blipFill>
            <a:blip r:embed="rId4" cstate="print"/>
            <a:srcRect/>
            <a:stretch>
              <a:fillRect/>
            </a:stretch>
          </p:blipFill>
          <p:spPr bwMode="auto">
            <a:xfrm>
              <a:off x="5128542" y="4838701"/>
              <a:ext cx="1300833" cy="491347"/>
            </a:xfrm>
            <a:prstGeom prst="rect">
              <a:avLst/>
            </a:prstGeom>
            <a:noFill/>
            <a:ln w="9525">
              <a:noFill/>
              <a:miter lim="800000"/>
              <a:headEnd/>
              <a:tailEnd/>
            </a:ln>
          </p:spPr>
        </p:pic>
        <p:sp>
          <p:nvSpPr>
            <p:cNvPr id="20" name="Rectangle 90"/>
            <p:cNvSpPr>
              <a:spLocks noChangeArrowheads="1"/>
            </p:cNvSpPr>
            <p:nvPr/>
          </p:nvSpPr>
          <p:spPr bwMode="auto">
            <a:xfrm>
              <a:off x="6327275" y="5219009"/>
              <a:ext cx="86974" cy="127695"/>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21" name="Rectangle 91"/>
            <p:cNvSpPr>
              <a:spLocks noChangeArrowheads="1"/>
            </p:cNvSpPr>
            <p:nvPr/>
          </p:nvSpPr>
          <p:spPr bwMode="auto">
            <a:xfrm>
              <a:off x="5158794" y="5241217"/>
              <a:ext cx="86974" cy="127695"/>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grpSp>
        <p:nvGrpSpPr>
          <p:cNvPr id="22" name="Group 45"/>
          <p:cNvGrpSpPr>
            <a:grpSpLocks/>
          </p:cNvGrpSpPr>
          <p:nvPr/>
        </p:nvGrpSpPr>
        <p:grpSpPr bwMode="auto">
          <a:xfrm>
            <a:off x="1735138" y="1771327"/>
            <a:ext cx="1150937" cy="730250"/>
            <a:chOff x="2387973" y="4309243"/>
            <a:chExt cx="1771787" cy="1282262"/>
          </a:xfrm>
        </p:grpSpPr>
        <p:pic>
          <p:nvPicPr>
            <p:cNvPr id="23" name="Picture 9"/>
            <p:cNvPicPr>
              <a:picLocks noChangeAspect="1" noChangeArrowheads="1"/>
            </p:cNvPicPr>
            <p:nvPr/>
          </p:nvPicPr>
          <p:blipFill>
            <a:blip r:embed="rId5" cstate="print"/>
            <a:srcRect/>
            <a:stretch>
              <a:fillRect/>
            </a:stretch>
          </p:blipFill>
          <p:spPr bwMode="auto">
            <a:xfrm>
              <a:off x="2583481" y="4309243"/>
              <a:ext cx="1285463" cy="1282262"/>
            </a:xfrm>
            <a:prstGeom prst="rect">
              <a:avLst/>
            </a:prstGeom>
            <a:noFill/>
            <a:ln w="9525">
              <a:noFill/>
              <a:miter lim="800000"/>
              <a:headEnd/>
              <a:tailEnd/>
            </a:ln>
          </p:spPr>
        </p:pic>
        <p:sp>
          <p:nvSpPr>
            <p:cNvPr id="24"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p>
              <a:pPr algn="ctr" eaLnBrk="1" hangingPunct="1"/>
              <a:endParaRPr lang="zh-CN" altLang="zh-CN" sz="1800">
                <a:solidFill>
                  <a:srgbClr val="FFFFFF"/>
                </a:solidFill>
                <a:latin typeface="Calibri" pitchFamily="34" charset="0"/>
              </a:endParaRPr>
            </a:p>
          </p:txBody>
        </p:sp>
      </p:grpSp>
      <p:sp>
        <p:nvSpPr>
          <p:cNvPr id="25" name="TextBox 24"/>
          <p:cNvSpPr txBox="1"/>
          <p:nvPr/>
        </p:nvSpPr>
        <p:spPr>
          <a:xfrm>
            <a:off x="2935288" y="3482652"/>
            <a:ext cx="1144865" cy="369332"/>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a:t>
            </a:r>
            <a:r>
              <a:rPr lang="zh-CN" altLang="en-US" sz="1800" kern="0" dirty="0">
                <a:solidFill>
                  <a:prstClr val="black"/>
                </a:solidFill>
                <a:latin typeface="Calibri"/>
                <a:ea typeface="+mn-ea"/>
              </a:rPr>
              <a:t>比特</a:t>
            </a:r>
            <a:r>
              <a:rPr lang="en-US" altLang="zh-CN" sz="1800" kern="0" dirty="0">
                <a:solidFill>
                  <a:prstClr val="black"/>
                </a:solidFill>
                <a:latin typeface="Calibri"/>
                <a:ea typeface="+mn-ea"/>
              </a:rPr>
              <a:t>/</a:t>
            </a:r>
            <a:r>
              <a:rPr lang="zh-CN" altLang="en-US" sz="1800" kern="0" dirty="0">
                <a:solidFill>
                  <a:prstClr val="black"/>
                </a:solidFill>
                <a:latin typeface="Calibri"/>
                <a:ea typeface="+mn-ea"/>
              </a:rPr>
              <a:t>秒</a:t>
            </a:r>
            <a:endParaRPr lang="en-US" sz="1800" kern="0" dirty="0">
              <a:solidFill>
                <a:prstClr val="black"/>
              </a:solidFill>
              <a:latin typeface="Calibri"/>
              <a:ea typeface="+mn-ea"/>
            </a:endParaRPr>
          </a:p>
        </p:txBody>
      </p:sp>
      <p:cxnSp>
        <p:nvCxnSpPr>
          <p:cNvPr id="26" name="Straight Connector 47"/>
          <p:cNvCxnSpPr>
            <a:cxnSpLocks noChangeShapeType="1"/>
          </p:cNvCxnSpPr>
          <p:nvPr/>
        </p:nvCxnSpPr>
        <p:spPr bwMode="auto">
          <a:xfrm flipV="1">
            <a:off x="4967288" y="3454077"/>
            <a:ext cx="1738312" cy="0"/>
          </a:xfrm>
          <a:prstGeom prst="line">
            <a:avLst/>
          </a:prstGeom>
          <a:noFill/>
          <a:ln w="19050">
            <a:solidFill>
              <a:srgbClr val="000000"/>
            </a:solidFill>
            <a:round/>
            <a:headEnd/>
            <a:tailEnd/>
          </a:ln>
        </p:spPr>
      </p:cxnSp>
      <p:sp>
        <p:nvSpPr>
          <p:cNvPr id="27" name="TextBox 26"/>
          <p:cNvSpPr txBox="1"/>
          <p:nvPr/>
        </p:nvSpPr>
        <p:spPr>
          <a:xfrm>
            <a:off x="7427913" y="3352477"/>
            <a:ext cx="877163" cy="369332"/>
          </a:xfrm>
          <a:prstGeom prst="rect">
            <a:avLst/>
          </a:prstGeom>
          <a:noFill/>
        </p:spPr>
        <p:txBody>
          <a:bodyPr wrap="none">
            <a:spAutoFit/>
          </a:bodyPr>
          <a:lstStyle/>
          <a:p>
            <a:pPr eaLnBrk="1" fontAlgn="auto" hangingPunct="1">
              <a:spcBef>
                <a:spcPts val="0"/>
              </a:spcBef>
              <a:spcAft>
                <a:spcPts val="0"/>
              </a:spcAft>
              <a:defRPr/>
            </a:pPr>
            <a:r>
              <a:rPr lang="zh-CN" altLang="en-US" sz="1800" kern="0" dirty="0">
                <a:solidFill>
                  <a:prstClr val="black"/>
                </a:solidFill>
                <a:latin typeface="Calibri"/>
                <a:ea typeface="+mn-ea"/>
              </a:rPr>
              <a:t>目的地</a:t>
            </a:r>
            <a:endParaRPr lang="en-US" sz="1800" kern="0" dirty="0">
              <a:solidFill>
                <a:prstClr val="black"/>
              </a:solidFill>
              <a:latin typeface="Calibri"/>
              <a:ea typeface="+mn-ea"/>
            </a:endParaRPr>
          </a:p>
        </p:txBody>
      </p:sp>
      <p:sp>
        <p:nvSpPr>
          <p:cNvPr id="28" name="TextBox 52"/>
          <p:cNvSpPr txBox="1">
            <a:spLocks noChangeArrowheads="1"/>
          </p:cNvSpPr>
          <p:nvPr/>
        </p:nvSpPr>
        <p:spPr bwMode="auto">
          <a:xfrm>
            <a:off x="2395538" y="3149277"/>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1</a:t>
            </a:r>
          </a:p>
        </p:txBody>
      </p:sp>
      <p:sp>
        <p:nvSpPr>
          <p:cNvPr id="29" name="TextBox 53"/>
          <p:cNvSpPr txBox="1">
            <a:spLocks noChangeArrowheads="1"/>
          </p:cNvSpPr>
          <p:nvPr/>
        </p:nvSpPr>
        <p:spPr bwMode="auto">
          <a:xfrm>
            <a:off x="2198688" y="3155627"/>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2</a:t>
            </a:r>
          </a:p>
        </p:txBody>
      </p:sp>
      <p:sp>
        <p:nvSpPr>
          <p:cNvPr id="30" name="TextBox 54"/>
          <p:cNvSpPr txBox="1">
            <a:spLocks noChangeArrowheads="1"/>
          </p:cNvSpPr>
          <p:nvPr/>
        </p:nvSpPr>
        <p:spPr bwMode="auto">
          <a:xfrm>
            <a:off x="2011363" y="3152452"/>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3</a:t>
            </a:r>
          </a:p>
        </p:txBody>
      </p:sp>
      <p:grpSp>
        <p:nvGrpSpPr>
          <p:cNvPr id="31" name="Group 55"/>
          <p:cNvGrpSpPr>
            <a:grpSpLocks/>
          </p:cNvGrpSpPr>
          <p:nvPr/>
        </p:nvGrpSpPr>
        <p:grpSpPr bwMode="auto">
          <a:xfrm>
            <a:off x="1744663" y="2447602"/>
            <a:ext cx="2935287" cy="841375"/>
            <a:chOff x="593766" y="5264055"/>
            <a:chExt cx="3597129" cy="1011695"/>
          </a:xfrm>
        </p:grpSpPr>
        <p:grpSp>
          <p:nvGrpSpPr>
            <p:cNvPr id="32" name="Group 56"/>
            <p:cNvGrpSpPr>
              <a:grpSpLocks/>
            </p:cNvGrpSpPr>
            <p:nvPr/>
          </p:nvGrpSpPr>
          <p:grpSpPr bwMode="auto">
            <a:xfrm>
              <a:off x="3527077" y="5264055"/>
              <a:ext cx="617671" cy="927313"/>
              <a:chOff x="2105936" y="5387204"/>
              <a:chExt cx="617671" cy="927313"/>
            </a:xfrm>
          </p:grpSpPr>
          <p:sp>
            <p:nvSpPr>
              <p:cNvPr id="53" name="Rectangle 77"/>
              <p:cNvSpPr>
                <a:spLocks noChangeArrowheads="1"/>
              </p:cNvSpPr>
              <p:nvPr/>
            </p:nvSpPr>
            <p:spPr bwMode="auto">
              <a:xfrm>
                <a:off x="2577155" y="6049578"/>
                <a:ext cx="140072" cy="265331"/>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54"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55"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56"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cxnSp>
            <p:nvCxnSpPr>
              <p:cNvPr id="57" name="Straight Connector 81"/>
              <p:cNvCxnSpPr>
                <a:cxnSpLocks noChangeShapeType="1"/>
                <a:stCxn id="56" idx="0"/>
              </p:cNvCxnSpPr>
              <p:nvPr/>
            </p:nvCxnSpPr>
            <p:spPr bwMode="auto">
              <a:xfrm>
                <a:off x="2118270" y="5410651"/>
                <a:ext cx="446379" cy="311112"/>
              </a:xfrm>
              <a:prstGeom prst="line">
                <a:avLst/>
              </a:prstGeom>
              <a:noFill/>
              <a:ln w="12700">
                <a:solidFill>
                  <a:srgbClr val="000000"/>
                </a:solidFill>
                <a:prstDash val="sysDash"/>
                <a:round/>
                <a:headEnd/>
                <a:tailEnd/>
              </a:ln>
            </p:spPr>
          </p:cxnSp>
          <p:cxnSp>
            <p:nvCxnSpPr>
              <p:cNvPr id="58" name="Straight Connector 82"/>
              <p:cNvCxnSpPr>
                <a:cxnSpLocks noChangeShapeType="1"/>
                <a:endCxn id="56" idx="4"/>
              </p:cNvCxnSpPr>
              <p:nvPr/>
            </p:nvCxnSpPr>
            <p:spPr bwMode="auto">
              <a:xfrm flipV="1">
                <a:off x="2567354" y="5719058"/>
                <a:ext cx="140677" cy="2705"/>
              </a:xfrm>
              <a:prstGeom prst="line">
                <a:avLst/>
              </a:prstGeom>
              <a:noFill/>
              <a:ln w="12700">
                <a:solidFill>
                  <a:srgbClr val="000000"/>
                </a:solidFill>
                <a:prstDash val="sysDash"/>
                <a:round/>
                <a:headEnd/>
                <a:tailEnd/>
              </a:ln>
            </p:spPr>
          </p:cxnSp>
          <p:cxnSp>
            <p:nvCxnSpPr>
              <p:cNvPr id="59" name="Straight Connector 83"/>
              <p:cNvCxnSpPr>
                <a:cxnSpLocks noChangeShapeType="1"/>
                <a:endCxn id="56" idx="2"/>
              </p:cNvCxnSpPr>
              <p:nvPr/>
            </p:nvCxnSpPr>
            <p:spPr bwMode="auto">
              <a:xfrm flipH="1">
                <a:off x="2570059" y="5721763"/>
                <a:ext cx="2705" cy="321934"/>
              </a:xfrm>
              <a:prstGeom prst="line">
                <a:avLst/>
              </a:prstGeom>
              <a:noFill/>
              <a:ln w="12700">
                <a:solidFill>
                  <a:srgbClr val="000000"/>
                </a:solidFill>
                <a:prstDash val="sysDash"/>
                <a:round/>
                <a:headEnd/>
                <a:tailEnd/>
              </a:ln>
            </p:spPr>
          </p:cxnSp>
          <p:cxnSp>
            <p:nvCxnSpPr>
              <p:cNvPr id="60"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p:spPr>
          </p:cxnSp>
        </p:grpSp>
        <p:grpSp>
          <p:nvGrpSpPr>
            <p:cNvPr id="33" name="Group 57"/>
            <p:cNvGrpSpPr>
              <a:grpSpLocks/>
            </p:cNvGrpSpPr>
            <p:nvPr/>
          </p:nvGrpSpPr>
          <p:grpSpPr bwMode="auto">
            <a:xfrm>
              <a:off x="1326802" y="5273580"/>
              <a:ext cx="617671" cy="927313"/>
              <a:chOff x="2105936" y="5387204"/>
              <a:chExt cx="617671" cy="927313"/>
            </a:xfrm>
          </p:grpSpPr>
          <p:sp>
            <p:nvSpPr>
              <p:cNvPr id="45"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6"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7" name="Rectangle 71"/>
              <p:cNvSpPr>
                <a:spLocks noChangeArrowheads="1"/>
              </p:cNvSpPr>
              <p:nvPr/>
            </p:nvSpPr>
            <p:spPr bwMode="auto">
              <a:xfrm>
                <a:off x="2577131" y="6049598"/>
                <a:ext cx="140072" cy="265332"/>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48"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cxnSp>
            <p:nvCxnSpPr>
              <p:cNvPr id="49" name="Straight Connector 73"/>
              <p:cNvCxnSpPr>
                <a:cxnSpLocks noChangeShapeType="1"/>
                <a:stCxn id="48" idx="0"/>
              </p:cNvCxnSpPr>
              <p:nvPr/>
            </p:nvCxnSpPr>
            <p:spPr bwMode="auto">
              <a:xfrm>
                <a:off x="2118270" y="5410651"/>
                <a:ext cx="446379" cy="311112"/>
              </a:xfrm>
              <a:prstGeom prst="line">
                <a:avLst/>
              </a:prstGeom>
              <a:noFill/>
              <a:ln w="12700">
                <a:solidFill>
                  <a:srgbClr val="000000"/>
                </a:solidFill>
                <a:prstDash val="sysDash"/>
                <a:round/>
                <a:headEnd/>
                <a:tailEnd/>
              </a:ln>
            </p:spPr>
          </p:cxnSp>
          <p:cxnSp>
            <p:nvCxnSpPr>
              <p:cNvPr id="50" name="Straight Connector 74"/>
              <p:cNvCxnSpPr>
                <a:cxnSpLocks noChangeShapeType="1"/>
                <a:endCxn id="48" idx="4"/>
              </p:cNvCxnSpPr>
              <p:nvPr/>
            </p:nvCxnSpPr>
            <p:spPr bwMode="auto">
              <a:xfrm flipV="1">
                <a:off x="2567354" y="5719058"/>
                <a:ext cx="140677" cy="2705"/>
              </a:xfrm>
              <a:prstGeom prst="line">
                <a:avLst/>
              </a:prstGeom>
              <a:noFill/>
              <a:ln w="12700">
                <a:solidFill>
                  <a:srgbClr val="000000"/>
                </a:solidFill>
                <a:prstDash val="sysDash"/>
                <a:round/>
                <a:headEnd/>
                <a:tailEnd/>
              </a:ln>
            </p:spPr>
          </p:cxnSp>
          <p:cxnSp>
            <p:nvCxnSpPr>
              <p:cNvPr id="51" name="Straight Connector 75"/>
              <p:cNvCxnSpPr>
                <a:cxnSpLocks noChangeShapeType="1"/>
                <a:endCxn id="48" idx="2"/>
              </p:cNvCxnSpPr>
              <p:nvPr/>
            </p:nvCxnSpPr>
            <p:spPr bwMode="auto">
              <a:xfrm flipH="1">
                <a:off x="2570059" y="5721763"/>
                <a:ext cx="2705" cy="321934"/>
              </a:xfrm>
              <a:prstGeom prst="line">
                <a:avLst/>
              </a:prstGeom>
              <a:noFill/>
              <a:ln w="12700">
                <a:solidFill>
                  <a:srgbClr val="000000"/>
                </a:solidFill>
                <a:prstDash val="sysDash"/>
                <a:round/>
                <a:headEnd/>
                <a:tailEnd/>
              </a:ln>
            </p:spPr>
          </p:cxnSp>
          <p:cxnSp>
            <p:nvCxnSpPr>
              <p:cNvPr id="52"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p:spPr>
          </p:cxnSp>
        </p:grpSp>
        <p:grpSp>
          <p:nvGrpSpPr>
            <p:cNvPr id="34" name="Group 58"/>
            <p:cNvGrpSpPr>
              <a:grpSpLocks/>
            </p:cNvGrpSpPr>
            <p:nvPr/>
          </p:nvGrpSpPr>
          <p:grpSpPr bwMode="auto">
            <a:xfrm>
              <a:off x="971797" y="5294415"/>
              <a:ext cx="605641" cy="915203"/>
              <a:chOff x="335231" y="4405745"/>
              <a:chExt cx="1252537" cy="2138362"/>
            </a:xfrm>
          </p:grpSpPr>
          <p:sp>
            <p:nvSpPr>
              <p:cNvPr id="42"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3"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4" name="Rectangle 68"/>
              <p:cNvSpPr>
                <a:spLocks noChangeArrowheads="1"/>
              </p:cNvSpPr>
              <p:nvPr/>
            </p:nvSpPr>
            <p:spPr bwMode="auto">
              <a:xfrm>
                <a:off x="1299580" y="5177755"/>
                <a:ext cx="289686" cy="1351386"/>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35" name="Rectangle 59"/>
            <p:cNvSpPr>
              <a:spLocks noChangeArrowheads="1"/>
            </p:cNvSpPr>
            <p:nvPr/>
          </p:nvSpPr>
          <p:spPr bwMode="auto">
            <a:xfrm>
              <a:off x="1838851" y="6126859"/>
              <a:ext cx="2180844" cy="64901"/>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36"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nvGrpSpPr>
            <p:cNvPr id="37" name="Group 61"/>
            <p:cNvGrpSpPr>
              <a:grpSpLocks/>
            </p:cNvGrpSpPr>
            <p:nvPr/>
          </p:nvGrpSpPr>
          <p:grpSpPr bwMode="auto">
            <a:xfrm>
              <a:off x="593766" y="5284519"/>
              <a:ext cx="605641" cy="915203"/>
              <a:chOff x="335231" y="4405745"/>
              <a:chExt cx="1252537" cy="2138362"/>
            </a:xfrm>
          </p:grpSpPr>
          <p:sp>
            <p:nvSpPr>
              <p:cNvPr id="39"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0"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FFFFFF"/>
                  </a:solidFill>
                  <a:latin typeface="Calibri"/>
                  <a:ea typeface="+mn-ea"/>
                </a:endParaRPr>
              </a:p>
            </p:txBody>
          </p:sp>
          <p:sp>
            <p:nvSpPr>
              <p:cNvPr id="41" name="Rectangle 65"/>
              <p:cNvSpPr>
                <a:spLocks noChangeArrowheads="1"/>
              </p:cNvSpPr>
              <p:nvPr/>
            </p:nvSpPr>
            <p:spPr bwMode="auto">
              <a:xfrm>
                <a:off x="1296825" y="5178575"/>
                <a:ext cx="289686" cy="1351389"/>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38"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61" name="TextBox 60"/>
          <p:cNvSpPr txBox="1"/>
          <p:nvPr/>
        </p:nvSpPr>
        <p:spPr>
          <a:xfrm>
            <a:off x="541338" y="2477765"/>
            <a:ext cx="1338828" cy="534762"/>
          </a:xfrm>
          <a:prstGeom prst="rect">
            <a:avLst/>
          </a:prstGeom>
          <a:noFill/>
        </p:spPr>
        <p:txBody>
          <a:bodyPr wrap="none">
            <a:spAutoFit/>
          </a:bodyPr>
          <a:lstStyle/>
          <a:p>
            <a:pPr eaLnBrk="1" fontAlgn="auto" hangingPunct="1">
              <a:lnSpc>
                <a:spcPts val="1700"/>
              </a:lnSpc>
              <a:spcBef>
                <a:spcPts val="0"/>
              </a:spcBef>
              <a:spcAft>
                <a:spcPts val="0"/>
              </a:spcAft>
              <a:defRPr/>
            </a:pPr>
            <a:r>
              <a:rPr lang="zh-CN" altLang="en-US" sz="1800" kern="0" dirty="0">
                <a:solidFill>
                  <a:prstClr val="black"/>
                </a:solidFill>
                <a:latin typeface="Calibri"/>
                <a:ea typeface="+mn-ea"/>
              </a:rPr>
              <a:t>每个数据包</a:t>
            </a:r>
            <a:br>
              <a:rPr lang="en-US" altLang="zh-CN" sz="1800" kern="0" dirty="0">
                <a:solidFill>
                  <a:prstClr val="black"/>
                </a:solidFill>
                <a:latin typeface="Calibri"/>
                <a:ea typeface="+mn-ea"/>
              </a:rPr>
            </a:br>
            <a:r>
              <a:rPr lang="en-US" sz="1800" i="1" kern="0" dirty="0">
                <a:solidFill>
                  <a:prstClr val="black"/>
                </a:solidFill>
                <a:latin typeface="Calibri"/>
                <a:ea typeface="+mn-ea"/>
              </a:rPr>
              <a:t>L</a:t>
            </a:r>
            <a:r>
              <a:rPr lang="en-US" sz="1800" kern="0" dirty="0">
                <a:solidFill>
                  <a:prstClr val="black"/>
                </a:solidFill>
                <a:latin typeface="Calibri"/>
                <a:ea typeface="+mn-ea"/>
              </a:rPr>
              <a:t> </a:t>
            </a:r>
            <a:r>
              <a:rPr lang="zh-CN" altLang="en-US" sz="1800" kern="0" dirty="0">
                <a:solidFill>
                  <a:prstClr val="black"/>
                </a:solidFill>
                <a:latin typeface="Calibri"/>
                <a:ea typeface="+mn-ea"/>
              </a:rPr>
              <a:t>比特</a:t>
            </a:r>
            <a:endParaRPr lang="en-US" sz="1800" kern="0" dirty="0">
              <a:solidFill>
                <a:prstClr val="black"/>
              </a:solidFill>
              <a:latin typeface="Calibri"/>
              <a:ea typeface="+mn-ea"/>
            </a:endParaRPr>
          </a:p>
        </p:txBody>
      </p:sp>
      <p:sp>
        <p:nvSpPr>
          <p:cNvPr id="62" name="TextBox 61"/>
          <p:cNvSpPr txBox="1"/>
          <p:nvPr/>
        </p:nvSpPr>
        <p:spPr>
          <a:xfrm>
            <a:off x="5334000" y="3473127"/>
            <a:ext cx="566738"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sp>
        <p:nvSpPr>
          <p:cNvPr id="63" name="Rectangle 3"/>
          <p:cNvSpPr txBox="1">
            <a:spLocks noChangeArrowheads="1"/>
          </p:cNvSpPr>
          <p:nvPr/>
        </p:nvSpPr>
        <p:spPr bwMode="auto">
          <a:xfrm>
            <a:off x="579438" y="3839095"/>
            <a:ext cx="4143375" cy="3262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cs typeface="+mn-cs"/>
              </a:rPr>
              <a:t>以</a:t>
            </a:r>
            <a:r>
              <a:rPr kumimoji="0" lang="en-US" altLang="zh-CN" sz="2000" b="0" i="1" u="none" strike="noStrike" kern="0" cap="none" spc="0" normalizeH="0" baseline="0" noProof="0" dirty="0">
                <a:ln>
                  <a:noFill/>
                </a:ln>
                <a:solidFill>
                  <a:schemeClr val="tx1"/>
                </a:solidFill>
                <a:effectLst/>
                <a:uLnTx/>
                <a:uFillTx/>
                <a:latin typeface="+mn-ea"/>
                <a:cs typeface="+mn-cs"/>
              </a:rPr>
              <a:t>R</a:t>
            </a:r>
            <a:r>
              <a:rPr kumimoji="0" lang="en-US" altLang="zh-CN" sz="2000" b="0" u="none" strike="noStrike" kern="0" cap="none" spc="0" normalizeH="0" baseline="0" noProof="0" dirty="0">
                <a:ln>
                  <a:noFill/>
                </a:ln>
                <a:solidFill>
                  <a:schemeClr val="tx1"/>
                </a:solidFill>
                <a:effectLst/>
                <a:uLnTx/>
                <a:uFillTx/>
                <a:latin typeface="+mn-ea"/>
                <a:cs typeface="+mn-cs"/>
              </a:rPr>
              <a:t> bps</a:t>
            </a:r>
            <a:r>
              <a:rPr kumimoji="0" lang="zh-CN" altLang="en-US" sz="2000" b="0" u="none" strike="noStrike" kern="0" cap="none" spc="0" normalizeH="0" baseline="0" noProof="0" dirty="0">
                <a:ln>
                  <a:noFill/>
                </a:ln>
                <a:solidFill>
                  <a:schemeClr val="tx1"/>
                </a:solidFill>
                <a:effectLst/>
                <a:uLnTx/>
                <a:uFillTx/>
                <a:latin typeface="+mn-ea"/>
                <a:cs typeface="+mn-cs"/>
              </a:rPr>
              <a:t>速率将</a:t>
            </a:r>
            <a:r>
              <a:rPr kumimoji="0" lang="en-US" altLang="zh-CN" sz="2000" b="0" u="none" strike="noStrike" kern="0" cap="none" spc="0" normalizeH="0" baseline="0" noProof="0" dirty="0">
                <a:ln>
                  <a:noFill/>
                </a:ln>
                <a:solidFill>
                  <a:schemeClr val="tx1"/>
                </a:solidFill>
                <a:effectLst/>
                <a:uLnTx/>
                <a:uFillTx/>
                <a:latin typeface="+mn-ea"/>
                <a:cs typeface="+mn-cs"/>
              </a:rPr>
              <a:t>L-</a:t>
            </a:r>
            <a:r>
              <a:rPr kumimoji="0" lang="zh-CN" altLang="en-US" sz="2000" b="0" u="none" strike="noStrike" kern="0" cap="none" spc="0" normalizeH="0" baseline="0" noProof="0" dirty="0">
                <a:ln>
                  <a:noFill/>
                </a:ln>
                <a:solidFill>
                  <a:schemeClr val="tx1"/>
                </a:solidFill>
                <a:effectLst/>
                <a:uLnTx/>
                <a:uFillTx/>
                <a:latin typeface="+mn-ea"/>
                <a:cs typeface="+mn-cs"/>
              </a:rPr>
              <a:t>比特大小的数据包发送到链路上，耗时</a:t>
            </a:r>
            <a:r>
              <a:rPr kumimoji="0" lang="en-US" altLang="zh-CN" sz="2000" b="0" i="1" u="none" strike="noStrike" kern="0" cap="none" spc="0" normalizeH="0" baseline="0" noProof="0" dirty="0">
                <a:ln>
                  <a:noFill/>
                </a:ln>
                <a:solidFill>
                  <a:schemeClr val="tx1"/>
                </a:solidFill>
                <a:effectLst/>
                <a:uLnTx/>
                <a:uFillTx/>
                <a:latin typeface="+mn-ea"/>
                <a:cs typeface="+mn-cs"/>
              </a:rPr>
              <a:t>L</a:t>
            </a:r>
            <a:r>
              <a:rPr kumimoji="0" lang="en-US" altLang="zh-CN" sz="2000" b="0" i="0" u="none" strike="noStrike" kern="0" cap="none" spc="0" normalizeH="0" baseline="0" noProof="0" dirty="0">
                <a:ln>
                  <a:noFill/>
                </a:ln>
                <a:solidFill>
                  <a:schemeClr val="tx1"/>
                </a:solidFill>
                <a:effectLst/>
                <a:uLnTx/>
                <a:uFillTx/>
                <a:latin typeface="+mn-ea"/>
                <a:cs typeface="+mn-cs"/>
              </a:rPr>
              <a:t>/</a:t>
            </a:r>
            <a:r>
              <a:rPr kumimoji="0" lang="en-US" altLang="zh-CN" sz="2000" b="0" i="1" u="none" strike="noStrike" kern="0" cap="none" spc="0" normalizeH="0" baseline="0" noProof="0" dirty="0">
                <a:ln>
                  <a:noFill/>
                </a:ln>
                <a:solidFill>
                  <a:schemeClr val="tx1"/>
                </a:solidFill>
                <a:effectLst/>
                <a:uLnTx/>
                <a:uFillTx/>
                <a:latin typeface="+mn-ea"/>
                <a:cs typeface="+mn-cs"/>
              </a:rPr>
              <a:t>R</a:t>
            </a:r>
            <a:r>
              <a:rPr kumimoji="0" lang="en-US" altLang="zh-CN" sz="2000" b="0" i="0" u="none" strike="noStrike" kern="0" cap="none" spc="0" normalizeH="0" baseline="0" noProof="0" dirty="0">
                <a:ln>
                  <a:noFill/>
                </a:ln>
                <a:solidFill>
                  <a:schemeClr val="tx1"/>
                </a:solidFill>
                <a:effectLst/>
                <a:uLnTx/>
                <a:uFillTx/>
                <a:latin typeface="+mn-ea"/>
                <a:cs typeface="+mn-cs"/>
              </a:rPr>
              <a:t> </a:t>
            </a:r>
            <a:r>
              <a:rPr kumimoji="0" lang="zh-CN" altLang="en-US" sz="2000" b="0" i="0" u="none" strike="noStrike" kern="0" cap="none" spc="0" normalizeH="0" baseline="0" noProof="0" dirty="0">
                <a:ln>
                  <a:noFill/>
                </a:ln>
                <a:solidFill>
                  <a:schemeClr val="tx1"/>
                </a:solidFill>
                <a:effectLst/>
                <a:uLnTx/>
                <a:uFillTx/>
                <a:latin typeface="+mn-ea"/>
                <a:cs typeface="+mn-cs"/>
              </a:rPr>
              <a:t>秒</a:t>
            </a:r>
            <a:endParaRPr kumimoji="0" lang="en-US" altLang="zh-CN" sz="20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000" b="0" u="none" strike="noStrike" kern="0" cap="none" spc="0" normalizeH="0" baseline="0" noProof="0" dirty="0">
                <a:ln>
                  <a:noFill/>
                </a:ln>
                <a:solidFill>
                  <a:srgbClr val="CC0000"/>
                </a:solidFill>
                <a:effectLst/>
                <a:uLnTx/>
                <a:uFillTx/>
                <a:latin typeface="+mn-ea"/>
                <a:cs typeface="+mn-cs"/>
              </a:rPr>
              <a:t>存储及转发</a:t>
            </a:r>
            <a:r>
              <a:rPr lang="zh-CN" altLang="en-US" sz="2000" kern="0" dirty="0">
                <a:solidFill>
                  <a:srgbClr val="CC0000"/>
                </a:solidFill>
                <a:latin typeface="+mn-ea"/>
              </a:rPr>
              <a:t>：</a:t>
            </a:r>
            <a:r>
              <a:rPr lang="zh-CN" altLang="en-US" sz="2000" kern="0" dirty="0">
                <a:latin typeface="+mn-ea"/>
              </a:rPr>
              <a:t>路由器必须完整接收到一个数据包，才能将其转发给下一跳路由器</a:t>
            </a:r>
            <a:endParaRPr kumimoji="0" lang="en-US" altLang="zh-CN" sz="2000" b="0" i="0" u="none" strike="noStrike" kern="0" cap="none" spc="0" normalizeH="0" baseline="0" noProof="0" dirty="0">
              <a:ln>
                <a:noFill/>
              </a:ln>
              <a:solidFill>
                <a:schemeClr val="tx1"/>
              </a:solidFill>
              <a:effectLst/>
              <a:uLnTx/>
              <a:uFillTx/>
              <a:latin typeface="+mn-ea"/>
              <a:cs typeface="+mn-cs"/>
            </a:endParaRPr>
          </a:p>
        </p:txBody>
      </p:sp>
      <p:sp>
        <p:nvSpPr>
          <p:cNvPr id="64" name="Rectangle 4"/>
          <p:cNvSpPr txBox="1">
            <a:spLocks noChangeArrowheads="1"/>
          </p:cNvSpPr>
          <p:nvPr/>
        </p:nvSpPr>
        <p:spPr bwMode="auto">
          <a:xfrm>
            <a:off x="5456238" y="3954983"/>
            <a:ext cx="3514725" cy="2232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folHlink"/>
              </a:buClr>
              <a:buSzPct val="60000"/>
              <a:buFont typeface="Wingdings" charset="0"/>
              <a:buNone/>
              <a:tabLst/>
              <a:defRPr/>
            </a:pPr>
            <a:r>
              <a:rPr kumimoji="0" lang="zh-CN" altLang="en-US" sz="2000" b="0" u="none" strike="noStrike" kern="0" cap="none" spc="0" normalizeH="0" baseline="0" noProof="0" dirty="0">
                <a:ln>
                  <a:noFill/>
                </a:ln>
                <a:solidFill>
                  <a:srgbClr val="000099"/>
                </a:solidFill>
                <a:effectLst/>
                <a:uLnTx/>
                <a:uFillTx/>
                <a:latin typeface="+mn-ea"/>
                <a:cs typeface="+mn-cs"/>
              </a:rPr>
              <a:t>一跳的例子</a:t>
            </a:r>
            <a:r>
              <a:rPr kumimoji="0" lang="en-US" sz="2000" b="0" u="none" strike="noStrike" kern="0" cap="none" spc="0" normalizeH="0" baseline="0" noProof="0" dirty="0">
                <a:ln>
                  <a:noFill/>
                </a:ln>
                <a:solidFill>
                  <a:srgbClr val="000099"/>
                </a:solidFill>
                <a:effectLst/>
                <a:uLnTx/>
                <a:uFillTx/>
                <a:latin typeface="+mn-ea"/>
                <a:cs typeface="+mn-cs"/>
              </a:rPr>
              <a:t>:</a:t>
            </a:r>
          </a:p>
          <a:p>
            <a:pPr marL="231775" marR="0" lvl="0" indent="-231775" algn="l" defTabSz="914400" rtl="0" eaLnBrk="1" fontAlgn="base" latinLnBrk="0" hangingPunct="1">
              <a:lnSpc>
                <a:spcPct val="90000"/>
              </a:lnSpc>
              <a:spcBef>
                <a:spcPct val="20000"/>
              </a:spcBef>
              <a:spcAft>
                <a:spcPct val="0"/>
              </a:spcAft>
              <a:buClr>
                <a:schemeClr val="folHlink"/>
              </a:buClr>
              <a:buSzTx/>
              <a:buFont typeface="Wingdings" charset="0"/>
              <a:buChar char="§"/>
              <a:tabLst/>
              <a:defRPr/>
            </a:pPr>
            <a:r>
              <a:rPr kumimoji="0" lang="en-US" sz="2000" b="0" u="none" strike="noStrike" kern="0" cap="none" spc="0" normalizeH="0" baseline="0" noProof="0" dirty="0">
                <a:ln>
                  <a:noFill/>
                </a:ln>
                <a:solidFill>
                  <a:schemeClr val="tx1"/>
                </a:solidFill>
                <a:effectLst/>
                <a:uLnTx/>
                <a:uFillTx/>
                <a:latin typeface="+mn-ea"/>
                <a:cs typeface="+mn-cs"/>
              </a:rPr>
              <a:t>L = 7.5 </a:t>
            </a:r>
            <a:r>
              <a:rPr kumimoji="0" lang="en-US" sz="2000" b="0" u="none" strike="noStrike" kern="0" cap="none" spc="0" normalizeH="0" baseline="0" noProof="0" dirty="0" err="1">
                <a:ln>
                  <a:noFill/>
                </a:ln>
                <a:solidFill>
                  <a:schemeClr val="tx1"/>
                </a:solidFill>
                <a:effectLst/>
                <a:uLnTx/>
                <a:uFillTx/>
                <a:latin typeface="+mn-ea"/>
                <a:cs typeface="+mn-cs"/>
              </a:rPr>
              <a:t>Mbits</a:t>
            </a:r>
            <a:endParaRPr kumimoji="0" lang="en-US" sz="2000" b="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90000"/>
              </a:lnSpc>
              <a:spcBef>
                <a:spcPct val="20000"/>
              </a:spcBef>
              <a:spcAft>
                <a:spcPct val="0"/>
              </a:spcAft>
              <a:buClr>
                <a:schemeClr val="folHlink"/>
              </a:buClr>
              <a:buSzTx/>
              <a:buFont typeface="Wingdings" charset="0"/>
              <a:buChar char="§"/>
              <a:tabLst/>
              <a:defRPr/>
            </a:pPr>
            <a:r>
              <a:rPr kumimoji="0" lang="en-US" sz="2000" b="0" u="none" strike="noStrike" kern="0" cap="none" spc="0" normalizeH="0" baseline="0" noProof="0" dirty="0">
                <a:ln>
                  <a:noFill/>
                </a:ln>
                <a:solidFill>
                  <a:schemeClr val="tx1"/>
                </a:solidFill>
                <a:effectLst/>
                <a:uLnTx/>
                <a:uFillTx/>
                <a:latin typeface="+mn-ea"/>
                <a:cs typeface="+mn-cs"/>
              </a:rPr>
              <a:t>R = 1.5 Mbps</a:t>
            </a:r>
          </a:p>
          <a:p>
            <a:pPr marL="231775" marR="0" lvl="0" indent="-231775" algn="l" defTabSz="914400" rtl="0" eaLnBrk="1" fontAlgn="base" latinLnBrk="0" hangingPunct="1">
              <a:lnSpc>
                <a:spcPct val="90000"/>
              </a:lnSpc>
              <a:spcBef>
                <a:spcPct val="20000"/>
              </a:spcBef>
              <a:spcAft>
                <a:spcPct val="0"/>
              </a:spcAft>
              <a:buClr>
                <a:schemeClr val="folHlink"/>
              </a:buClr>
              <a:buSzTx/>
              <a:buFont typeface="Wingdings" charset="0"/>
              <a:buChar char="§"/>
              <a:tabLst/>
              <a:defRPr/>
            </a:pPr>
            <a:r>
              <a:rPr kumimoji="0" lang="zh-CN" altLang="en-US" sz="2000" b="0" u="none" strike="noStrike" kern="0" cap="none" spc="0" normalizeH="0" baseline="0" noProof="0" dirty="0">
                <a:ln>
                  <a:noFill/>
                </a:ln>
                <a:solidFill>
                  <a:schemeClr val="tx1"/>
                </a:solidFill>
                <a:effectLst/>
                <a:uLnTx/>
                <a:uFillTx/>
                <a:latin typeface="+mn-ea"/>
                <a:cs typeface="+mn-cs"/>
              </a:rPr>
              <a:t>一跳路径的传输时延</a:t>
            </a:r>
            <a:r>
              <a:rPr kumimoji="0" lang="en-US" sz="2000" b="0" u="none" strike="noStrike" kern="0" cap="none" spc="0" normalizeH="0" baseline="0" noProof="0" dirty="0">
                <a:ln>
                  <a:noFill/>
                </a:ln>
                <a:solidFill>
                  <a:schemeClr val="tx1"/>
                </a:solidFill>
                <a:effectLst/>
                <a:uLnTx/>
                <a:uFillTx/>
                <a:latin typeface="+mn-ea"/>
                <a:cs typeface="+mn-cs"/>
              </a:rPr>
              <a:t> = 5 sec</a:t>
            </a:r>
          </a:p>
        </p:txBody>
      </p:sp>
      <p:sp>
        <p:nvSpPr>
          <p:cNvPr id="65" name="Text Box 43"/>
          <p:cNvSpPr txBox="1">
            <a:spLocks noChangeArrowheads="1"/>
          </p:cNvSpPr>
          <p:nvPr/>
        </p:nvSpPr>
        <p:spPr bwMode="auto">
          <a:xfrm>
            <a:off x="5310465" y="6352108"/>
            <a:ext cx="3005951" cy="400110"/>
          </a:xfrm>
          <a:prstGeom prst="rect">
            <a:avLst/>
          </a:prstGeom>
          <a:noFill/>
          <a:ln w="9525">
            <a:noFill/>
            <a:miter lim="800000"/>
            <a:headEnd/>
            <a:tailEnd/>
          </a:ln>
        </p:spPr>
        <p:txBody>
          <a:bodyPr wrap="none">
            <a:spAutoFit/>
          </a:bodyPr>
          <a:lstStyle/>
          <a:p>
            <a:r>
              <a:rPr lang="zh-CN" altLang="en-US" sz="2000" dirty="0">
                <a:solidFill>
                  <a:srgbClr val="000000"/>
                </a:solidFill>
                <a:latin typeface="+mn-ea"/>
              </a:rPr>
              <a:t>时延的详细构成见后面</a:t>
            </a:r>
            <a:r>
              <a:rPr lang="en-US" altLang="zh-CN" sz="2000" dirty="0">
                <a:solidFill>
                  <a:srgbClr val="000000"/>
                </a:solidFill>
                <a:latin typeface="+mn-ea"/>
              </a:rPr>
              <a:t>…</a:t>
            </a:r>
          </a:p>
        </p:txBody>
      </p:sp>
      <p:sp>
        <p:nvSpPr>
          <p:cNvPr id="66" name="Rectangle 3"/>
          <p:cNvSpPr txBox="1">
            <a:spLocks noChangeArrowheads="1"/>
          </p:cNvSpPr>
          <p:nvPr/>
        </p:nvSpPr>
        <p:spPr bwMode="auto">
          <a:xfrm>
            <a:off x="582613" y="5877272"/>
            <a:ext cx="4602162" cy="648072"/>
          </a:xfrm>
          <a:prstGeom prst="rect">
            <a:avLst/>
          </a:prstGeom>
          <a:noFill/>
          <a:ln w="9525">
            <a:noFill/>
            <a:miter lim="800000"/>
            <a:headEnd/>
            <a:tailEnd/>
          </a:ln>
        </p:spPr>
        <p:txBody>
          <a:bodyPr/>
          <a:lstStyle/>
          <a:p>
            <a:pPr marL="287338" indent="-287338">
              <a:spcBef>
                <a:spcPct val="20000"/>
              </a:spcBef>
              <a:buClr>
                <a:srgbClr val="000099"/>
              </a:buClr>
              <a:buSzPct val="100000"/>
              <a:buFont typeface="Wingdings" pitchFamily="2" charset="2"/>
              <a:buChar char="§"/>
            </a:pPr>
            <a:r>
              <a:rPr lang="zh-CN" altLang="en-US" sz="2000" dirty="0">
                <a:latin typeface="Gill Sans MT" pitchFamily="34" charset="0"/>
              </a:rPr>
              <a:t>图中两跳</a:t>
            </a:r>
            <a:r>
              <a:rPr lang="zh-CN" altLang="en-US" sz="2000" kern="0" dirty="0">
                <a:latin typeface="+mn-ea"/>
              </a:rPr>
              <a:t>路径</a:t>
            </a:r>
            <a:r>
              <a:rPr lang="zh-CN" altLang="en-US" sz="2000" dirty="0">
                <a:latin typeface="Gill Sans MT" pitchFamily="34" charset="0"/>
              </a:rPr>
              <a:t>，一个数据包的端到端时延</a:t>
            </a:r>
            <a:r>
              <a:rPr lang="en-US" altLang="zh-CN" sz="2000" dirty="0">
                <a:latin typeface="Gill Sans MT" pitchFamily="34" charset="0"/>
              </a:rPr>
              <a:t>= 2</a:t>
            </a:r>
            <a:r>
              <a:rPr lang="en-US" altLang="zh-CN" sz="2000" i="1" dirty="0">
                <a:latin typeface="Gill Sans MT" pitchFamily="34" charset="0"/>
              </a:rPr>
              <a:t>L</a:t>
            </a:r>
            <a:r>
              <a:rPr lang="en-US" altLang="zh-CN" sz="2000" dirty="0">
                <a:latin typeface="Gill Sans MT" pitchFamily="34" charset="0"/>
              </a:rPr>
              <a:t>/</a:t>
            </a:r>
            <a:r>
              <a:rPr lang="en-US" altLang="zh-CN" sz="2000" i="1" dirty="0">
                <a:latin typeface="Gill Sans MT" pitchFamily="34" charset="0"/>
              </a:rPr>
              <a:t>R</a:t>
            </a:r>
            <a:r>
              <a:rPr lang="en-US" altLang="zh-CN" sz="2000" dirty="0">
                <a:latin typeface="Gill Sans MT" pitchFamily="34" charset="0"/>
              </a:rPr>
              <a:t> (</a:t>
            </a:r>
            <a:r>
              <a:rPr lang="zh-CN" altLang="en-US" sz="2000" dirty="0">
                <a:latin typeface="Gill Sans MT" pitchFamily="34" charset="0"/>
              </a:rPr>
              <a:t>假设没有传播时延</a:t>
            </a:r>
            <a:r>
              <a:rPr lang="en-US" altLang="zh-CN" sz="2000" dirty="0">
                <a:latin typeface="Gill Sans MT" pitchFamily="34" charset="0"/>
              </a:rPr>
              <a:t>)</a:t>
            </a:r>
          </a:p>
        </p:txBody>
      </p:sp>
      <p:sp>
        <p:nvSpPr>
          <p:cNvPr id="67" name="AutoShape 42"/>
          <p:cNvSpPr>
            <a:spLocks/>
          </p:cNvSpPr>
          <p:nvPr/>
        </p:nvSpPr>
        <p:spPr bwMode="auto">
          <a:xfrm>
            <a:off x="5164415" y="5940697"/>
            <a:ext cx="152400" cy="728663"/>
          </a:xfrm>
          <a:prstGeom prst="rightBrace">
            <a:avLst>
              <a:gd name="adj1" fmla="val 50115"/>
              <a:gd name="adj2" fmla="val 50000"/>
            </a:avLst>
          </a:prstGeom>
          <a:noFill/>
          <a:ln w="9525">
            <a:solidFill>
              <a:schemeClr val="tx1"/>
            </a:solidFill>
            <a:round/>
            <a:headEnd/>
            <a:tailEnd/>
          </a:ln>
        </p:spPr>
        <p:txBody>
          <a:bodyPr wrap="none" anchor="ctr"/>
          <a:lstStyle/>
          <a:p>
            <a:endParaRPr lang="zh-CN" altLang="zh-CN">
              <a:solidFill>
                <a:srgbClr val="000000"/>
              </a:solidFill>
              <a:latin typeface="Times New Roman" pitchFamily="18" charset="0"/>
            </a:endParaRPr>
          </a:p>
        </p:txBody>
      </p:sp>
      <p:grpSp>
        <p:nvGrpSpPr>
          <p:cNvPr id="68" name="Group 100"/>
          <p:cNvGrpSpPr>
            <a:grpSpLocks/>
          </p:cNvGrpSpPr>
          <p:nvPr/>
        </p:nvGrpSpPr>
        <p:grpSpPr bwMode="auto">
          <a:xfrm>
            <a:off x="5974358" y="2360737"/>
            <a:ext cx="1477962" cy="1284287"/>
            <a:chOff x="-44" y="1473"/>
            <a:chExt cx="981" cy="1105"/>
          </a:xfrm>
        </p:grpSpPr>
        <p:pic>
          <p:nvPicPr>
            <p:cNvPr id="69" name="Picture 101" descr="desktop_computer_stylized_medium"/>
            <p:cNvPicPr>
              <a:picLocks noChangeAspect="1" noChangeArrowheads="1"/>
            </p:cNvPicPr>
            <p:nvPr/>
          </p:nvPicPr>
          <p:blipFill>
            <a:blip r:embed="rId6" cstate="print"/>
            <a:srcRect/>
            <a:stretch>
              <a:fillRect/>
            </a:stretch>
          </p:blipFill>
          <p:spPr bwMode="auto">
            <a:xfrm flipH="1">
              <a:off x="-44" y="1473"/>
              <a:ext cx="981" cy="1105"/>
            </a:xfrm>
            <a:prstGeom prst="rect">
              <a:avLst/>
            </a:prstGeom>
            <a:noFill/>
            <a:ln w="9525">
              <a:noFill/>
              <a:miter lim="800000"/>
              <a:headEnd/>
              <a:tailEnd/>
            </a:ln>
          </p:spPr>
        </p:pic>
        <p:sp>
          <p:nvSpPr>
            <p:cNvPr id="70"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dirty="0">
                <a:solidFill>
                  <a:prstClr val="black"/>
                </a:solidFill>
                <a:latin typeface="Calibri"/>
                <a:ea typeface="+mn-ea"/>
              </a:endParaRPr>
            </a:p>
          </p:txBody>
        </p:sp>
      </p:grpSp>
      <p:sp>
        <p:nvSpPr>
          <p:cNvPr id="71" name="文本框 70">
            <a:extLst>
              <a:ext uri="{FF2B5EF4-FFF2-40B4-BE49-F238E27FC236}">
                <a16:creationId xmlns:a16="http://schemas.microsoft.com/office/drawing/2014/main" id="{6793E5E3-2ADB-4230-B48F-673FE38D8A90}"/>
              </a:ext>
            </a:extLst>
          </p:cNvPr>
          <p:cNvSpPr txBox="1"/>
          <p:nvPr/>
        </p:nvSpPr>
        <p:spPr>
          <a:xfrm>
            <a:off x="5580494" y="1332758"/>
            <a:ext cx="4572000" cy="369332"/>
          </a:xfrm>
          <a:prstGeom prst="rect">
            <a:avLst/>
          </a:prstGeom>
          <a:noFill/>
        </p:spPr>
        <p:txBody>
          <a:bodyPr wrap="square">
            <a:spAutoFit/>
          </a:bodyPr>
          <a:lstStyle/>
          <a:p>
            <a:r>
              <a:rPr lang="en-US" altLang="zh-CN" sz="1800" dirty="0">
                <a:latin typeface="Gill Sans MT" pitchFamily="34" charset="0"/>
              </a:rPr>
              <a:t>N</a:t>
            </a:r>
            <a:r>
              <a:rPr lang="zh-CN" altLang="en-US" sz="1800" dirty="0">
                <a:latin typeface="Gill Sans MT" pitchFamily="34" charset="0"/>
              </a:rPr>
              <a:t>跳</a:t>
            </a:r>
            <a:r>
              <a:rPr lang="zh-CN" altLang="en-US" sz="1800" kern="0" dirty="0">
                <a:latin typeface="+mn-ea"/>
              </a:rPr>
              <a:t>路径</a:t>
            </a:r>
            <a:r>
              <a:rPr lang="en-US" altLang="zh-CN" sz="1800" kern="0" dirty="0">
                <a:latin typeface="+mn-ea"/>
              </a:rPr>
              <a:t>:</a:t>
            </a:r>
            <a:r>
              <a:rPr lang="zh-CN" altLang="en-US" sz="1800" kern="0" dirty="0">
                <a:latin typeface="+mn-ea"/>
              </a:rPr>
              <a:t>端到端时延</a:t>
            </a:r>
            <a:r>
              <a:rPr lang="en-US" altLang="zh-CN" sz="1800" kern="0" dirty="0">
                <a:latin typeface="+mn-ea"/>
              </a:rPr>
              <a:t>=N×L/R</a:t>
            </a:r>
            <a:endParaRPr lang="zh-CN" alt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分组交换：排队时延、丢包</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29</a:t>
            </a:fld>
            <a:endParaRPr lang="zh-CN" altLang="en-US"/>
          </a:p>
        </p:txBody>
      </p:sp>
      <p:grpSp>
        <p:nvGrpSpPr>
          <p:cNvPr id="5" name="Group 347"/>
          <p:cNvGrpSpPr>
            <a:grpSpLocks/>
          </p:cNvGrpSpPr>
          <p:nvPr/>
        </p:nvGrpSpPr>
        <p:grpSpPr bwMode="auto">
          <a:xfrm>
            <a:off x="2266950" y="2243162"/>
            <a:ext cx="1173163" cy="534988"/>
            <a:chOff x="1871277" y="1576300"/>
            <a:chExt cx="1128371" cy="437861"/>
          </a:xfrm>
        </p:grpSpPr>
        <p:sp>
          <p:nvSpPr>
            <p:cNvPr id="6"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 name="Straight Connector 111"/>
            <p:cNvCxnSpPr>
              <a:cxnSpLocks noChangeShapeType="1"/>
              <a:endCxn id="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 name="Group 105"/>
          <p:cNvGrpSpPr>
            <a:grpSpLocks/>
          </p:cNvGrpSpPr>
          <p:nvPr/>
        </p:nvGrpSpPr>
        <p:grpSpPr bwMode="auto">
          <a:xfrm>
            <a:off x="6764338" y="2478112"/>
            <a:ext cx="779462" cy="679450"/>
            <a:chOff x="-44" y="1473"/>
            <a:chExt cx="981" cy="1105"/>
          </a:xfrm>
        </p:grpSpPr>
        <p:pic>
          <p:nvPicPr>
            <p:cNvPr id="16" name="Picture 106"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7"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8" name="Line 230"/>
          <p:cNvSpPr>
            <a:spLocks noChangeShapeType="1"/>
          </p:cNvSpPr>
          <p:nvPr/>
        </p:nvSpPr>
        <p:spPr bwMode="auto">
          <a:xfrm>
            <a:off x="3467100" y="2467000"/>
            <a:ext cx="0" cy="228600"/>
          </a:xfrm>
          <a:prstGeom prst="line">
            <a:avLst/>
          </a:prstGeom>
          <a:noFill/>
          <a:ln w="12700">
            <a:noFill/>
            <a:round/>
            <a:headEnd/>
            <a:tailEnd/>
          </a:ln>
        </p:spPr>
        <p:txBody>
          <a:bodyPr wrap="none" anchor="ctr"/>
          <a:lstStyle/>
          <a:p>
            <a:endParaRPr lang="zh-CN" altLang="en-US"/>
          </a:p>
        </p:txBody>
      </p:sp>
      <p:sp>
        <p:nvSpPr>
          <p:cNvPr id="19" name="Line 276"/>
          <p:cNvSpPr>
            <a:spLocks noChangeShapeType="1"/>
          </p:cNvSpPr>
          <p:nvPr/>
        </p:nvSpPr>
        <p:spPr bwMode="auto">
          <a:xfrm>
            <a:off x="1590675" y="2135212"/>
            <a:ext cx="744538" cy="385763"/>
          </a:xfrm>
          <a:prstGeom prst="line">
            <a:avLst/>
          </a:prstGeom>
          <a:noFill/>
          <a:ln w="19050">
            <a:solidFill>
              <a:schemeClr val="tx1"/>
            </a:solidFill>
            <a:round/>
            <a:headEnd/>
            <a:tailEnd/>
          </a:ln>
        </p:spPr>
        <p:txBody>
          <a:bodyPr wrap="none" anchor="ctr"/>
          <a:lstStyle/>
          <a:p>
            <a:endParaRPr lang="zh-CN" altLang="en-US"/>
          </a:p>
        </p:txBody>
      </p:sp>
      <p:sp>
        <p:nvSpPr>
          <p:cNvPr id="20" name="Line 277"/>
          <p:cNvSpPr>
            <a:spLocks noChangeShapeType="1"/>
          </p:cNvSpPr>
          <p:nvPr/>
        </p:nvSpPr>
        <p:spPr bwMode="auto">
          <a:xfrm flipV="1">
            <a:off x="1735138" y="2620987"/>
            <a:ext cx="577850" cy="504825"/>
          </a:xfrm>
          <a:prstGeom prst="line">
            <a:avLst/>
          </a:prstGeom>
          <a:noFill/>
          <a:ln w="19050">
            <a:solidFill>
              <a:schemeClr val="tx1"/>
            </a:solidFill>
            <a:round/>
            <a:headEnd/>
            <a:tailEnd/>
          </a:ln>
        </p:spPr>
        <p:txBody>
          <a:bodyPr wrap="none" anchor="ctr"/>
          <a:lstStyle/>
          <a:p>
            <a:endParaRPr lang="zh-CN" altLang="en-US"/>
          </a:p>
        </p:txBody>
      </p:sp>
      <p:sp>
        <p:nvSpPr>
          <p:cNvPr id="21" name="Line 278"/>
          <p:cNvSpPr>
            <a:spLocks noChangeShapeType="1"/>
          </p:cNvSpPr>
          <p:nvPr/>
        </p:nvSpPr>
        <p:spPr bwMode="auto">
          <a:xfrm>
            <a:off x="3432175" y="2562250"/>
            <a:ext cx="2016125" cy="1587"/>
          </a:xfrm>
          <a:prstGeom prst="line">
            <a:avLst/>
          </a:prstGeom>
          <a:noFill/>
          <a:ln w="19050">
            <a:solidFill>
              <a:schemeClr val="tx1"/>
            </a:solidFill>
            <a:round/>
            <a:headEnd/>
            <a:tailEnd/>
          </a:ln>
        </p:spPr>
        <p:txBody>
          <a:bodyPr wrap="none" anchor="ctr"/>
          <a:lstStyle/>
          <a:p>
            <a:endParaRPr lang="zh-CN" altLang="en-US"/>
          </a:p>
        </p:txBody>
      </p:sp>
      <p:sp>
        <p:nvSpPr>
          <p:cNvPr id="22" name="Line 279"/>
          <p:cNvSpPr>
            <a:spLocks noChangeShapeType="1"/>
          </p:cNvSpPr>
          <p:nvPr/>
        </p:nvSpPr>
        <p:spPr bwMode="auto">
          <a:xfrm flipH="1" flipV="1">
            <a:off x="6035675" y="2744812"/>
            <a:ext cx="9525" cy="363538"/>
          </a:xfrm>
          <a:prstGeom prst="line">
            <a:avLst/>
          </a:prstGeom>
          <a:noFill/>
          <a:ln w="19050">
            <a:solidFill>
              <a:schemeClr val="tx1"/>
            </a:solidFill>
            <a:round/>
            <a:headEnd/>
            <a:tailEnd/>
          </a:ln>
        </p:spPr>
        <p:txBody>
          <a:bodyPr wrap="none" anchor="ctr"/>
          <a:lstStyle/>
          <a:p>
            <a:endParaRPr lang="zh-CN" altLang="en-US"/>
          </a:p>
        </p:txBody>
      </p:sp>
      <p:sp>
        <p:nvSpPr>
          <p:cNvPr id="23" name="Line 280"/>
          <p:cNvSpPr>
            <a:spLocks noChangeShapeType="1"/>
          </p:cNvSpPr>
          <p:nvPr/>
        </p:nvSpPr>
        <p:spPr bwMode="auto">
          <a:xfrm flipV="1">
            <a:off x="6508750" y="2193950"/>
            <a:ext cx="604838" cy="307975"/>
          </a:xfrm>
          <a:prstGeom prst="line">
            <a:avLst/>
          </a:prstGeom>
          <a:noFill/>
          <a:ln w="19050">
            <a:solidFill>
              <a:schemeClr val="tx1"/>
            </a:solidFill>
            <a:round/>
            <a:headEnd/>
            <a:tailEnd/>
          </a:ln>
        </p:spPr>
        <p:txBody>
          <a:bodyPr wrap="none" anchor="ctr"/>
          <a:lstStyle/>
          <a:p>
            <a:endParaRPr lang="zh-CN" altLang="en-US"/>
          </a:p>
        </p:txBody>
      </p:sp>
      <p:sp>
        <p:nvSpPr>
          <p:cNvPr id="24" name="Rectangle 287"/>
          <p:cNvSpPr>
            <a:spLocks noChangeArrowheads="1"/>
          </p:cNvSpPr>
          <p:nvPr/>
        </p:nvSpPr>
        <p:spPr bwMode="auto">
          <a:xfrm>
            <a:off x="3630613" y="2349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5" name="Rectangle 288"/>
          <p:cNvSpPr>
            <a:spLocks noChangeArrowheads="1"/>
          </p:cNvSpPr>
          <p:nvPr/>
        </p:nvSpPr>
        <p:spPr bwMode="auto">
          <a:xfrm>
            <a:off x="3792538" y="23495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26" name="Rectangle 289"/>
          <p:cNvSpPr>
            <a:spLocks noChangeArrowheads="1"/>
          </p:cNvSpPr>
          <p:nvPr/>
        </p:nvSpPr>
        <p:spPr bwMode="auto">
          <a:xfrm>
            <a:off x="3954463" y="2349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7" name="Rectangle 290"/>
          <p:cNvSpPr>
            <a:spLocks noChangeArrowheads="1"/>
          </p:cNvSpPr>
          <p:nvPr/>
        </p:nvSpPr>
        <p:spPr bwMode="auto">
          <a:xfrm>
            <a:off x="4116388" y="2349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8" name="Rectangle 291"/>
          <p:cNvSpPr>
            <a:spLocks noChangeArrowheads="1"/>
          </p:cNvSpPr>
          <p:nvPr/>
        </p:nvSpPr>
        <p:spPr bwMode="auto">
          <a:xfrm>
            <a:off x="4278313" y="23495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29" name="Rectangle 292"/>
          <p:cNvSpPr>
            <a:spLocks noChangeArrowheads="1"/>
          </p:cNvSpPr>
          <p:nvPr/>
        </p:nvSpPr>
        <p:spPr bwMode="auto">
          <a:xfrm>
            <a:off x="4649788" y="23495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0" name="Rectangle 293"/>
          <p:cNvSpPr>
            <a:spLocks noChangeArrowheads="1"/>
          </p:cNvSpPr>
          <p:nvPr/>
        </p:nvSpPr>
        <p:spPr bwMode="auto">
          <a:xfrm>
            <a:off x="5087938" y="2344762"/>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nvGrpSpPr>
          <p:cNvPr id="31" name="Group 311"/>
          <p:cNvGrpSpPr>
            <a:grpSpLocks/>
          </p:cNvGrpSpPr>
          <p:nvPr/>
        </p:nvGrpSpPr>
        <p:grpSpPr bwMode="auto">
          <a:xfrm>
            <a:off x="2786063" y="2425725"/>
            <a:ext cx="633412" cy="200025"/>
            <a:chOff x="1800" y="1425"/>
            <a:chExt cx="399" cy="126"/>
          </a:xfrm>
        </p:grpSpPr>
        <p:sp>
          <p:nvSpPr>
            <p:cNvPr id="32"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3"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4"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5"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sp>
        <p:nvSpPr>
          <p:cNvPr id="36" name="Rectangle 298"/>
          <p:cNvSpPr>
            <a:spLocks noChangeArrowheads="1"/>
          </p:cNvSpPr>
          <p:nvPr/>
        </p:nvSpPr>
        <p:spPr bwMode="auto">
          <a:xfrm>
            <a:off x="2128838" y="2325712"/>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7" name="Rectangle 299"/>
          <p:cNvSpPr>
            <a:spLocks noChangeArrowheads="1"/>
          </p:cNvSpPr>
          <p:nvPr/>
        </p:nvSpPr>
        <p:spPr bwMode="auto">
          <a:xfrm>
            <a:off x="1909763" y="2897212"/>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8" name="Line 300"/>
          <p:cNvSpPr>
            <a:spLocks noChangeShapeType="1"/>
          </p:cNvSpPr>
          <p:nvPr/>
        </p:nvSpPr>
        <p:spPr bwMode="auto">
          <a:xfrm>
            <a:off x="2090738" y="2274912"/>
            <a:ext cx="246062"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9" name="Line 301"/>
          <p:cNvSpPr>
            <a:spLocks noChangeShapeType="1"/>
          </p:cNvSpPr>
          <p:nvPr/>
        </p:nvSpPr>
        <p:spPr bwMode="auto">
          <a:xfrm flipV="1">
            <a:off x="2092325" y="2746400"/>
            <a:ext cx="174625" cy="180975"/>
          </a:xfrm>
          <a:prstGeom prst="line">
            <a:avLst/>
          </a:prstGeom>
          <a:noFill/>
          <a:ln w="9525">
            <a:solidFill>
              <a:schemeClr val="tx1"/>
            </a:solidFill>
            <a:round/>
            <a:headEnd/>
            <a:tailEnd type="triangle" w="med" len="med"/>
          </a:ln>
        </p:spPr>
        <p:txBody>
          <a:bodyPr wrap="none" anchor="ctr"/>
          <a:lstStyle/>
          <a:p>
            <a:endParaRPr lang="zh-CN" altLang="en-US"/>
          </a:p>
        </p:txBody>
      </p:sp>
      <p:sp>
        <p:nvSpPr>
          <p:cNvPr id="40" name="Line 302"/>
          <p:cNvSpPr>
            <a:spLocks noChangeShapeType="1"/>
          </p:cNvSpPr>
          <p:nvPr/>
        </p:nvSpPr>
        <p:spPr bwMode="auto">
          <a:xfrm>
            <a:off x="4011613" y="2239987"/>
            <a:ext cx="10620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41" name="Text Box 303"/>
          <p:cNvSpPr txBox="1">
            <a:spLocks noChangeArrowheads="1"/>
          </p:cNvSpPr>
          <p:nvPr/>
        </p:nvSpPr>
        <p:spPr bwMode="auto">
          <a:xfrm>
            <a:off x="749300" y="1797075"/>
            <a:ext cx="387350" cy="457200"/>
          </a:xfrm>
          <a:prstGeom prst="rect">
            <a:avLst/>
          </a:prstGeom>
          <a:noFill/>
          <a:ln w="9525">
            <a:noFill/>
            <a:miter lim="800000"/>
            <a:headEnd/>
            <a:tailEnd/>
          </a:ln>
        </p:spPr>
        <p:txBody>
          <a:bodyPr wrap="none">
            <a:spAutoFit/>
          </a:bodyPr>
          <a:lstStyle/>
          <a:p>
            <a:r>
              <a:rPr lang="en-US" altLang="zh-CN">
                <a:solidFill>
                  <a:srgbClr val="006600"/>
                </a:solidFill>
              </a:rPr>
              <a:t>A</a:t>
            </a:r>
          </a:p>
        </p:txBody>
      </p:sp>
      <p:sp>
        <p:nvSpPr>
          <p:cNvPr id="42" name="Text Box 304"/>
          <p:cNvSpPr txBox="1">
            <a:spLocks noChangeArrowheads="1"/>
          </p:cNvSpPr>
          <p:nvPr/>
        </p:nvSpPr>
        <p:spPr bwMode="auto">
          <a:xfrm>
            <a:off x="889000" y="2771800"/>
            <a:ext cx="387350" cy="457200"/>
          </a:xfrm>
          <a:prstGeom prst="rect">
            <a:avLst/>
          </a:prstGeom>
          <a:noFill/>
          <a:ln w="9525">
            <a:noFill/>
            <a:miter lim="800000"/>
            <a:headEnd/>
            <a:tailEnd/>
          </a:ln>
        </p:spPr>
        <p:txBody>
          <a:bodyPr wrap="none">
            <a:spAutoFit/>
          </a:bodyPr>
          <a:lstStyle/>
          <a:p>
            <a:r>
              <a:rPr lang="en-US" altLang="zh-CN">
                <a:solidFill>
                  <a:srgbClr val="000099"/>
                </a:solidFill>
              </a:rPr>
              <a:t>B</a:t>
            </a:r>
          </a:p>
        </p:txBody>
      </p:sp>
      <p:sp>
        <p:nvSpPr>
          <p:cNvPr id="43" name="Text Box 305"/>
          <p:cNvSpPr txBox="1">
            <a:spLocks noChangeArrowheads="1"/>
          </p:cNvSpPr>
          <p:nvPr/>
        </p:nvSpPr>
        <p:spPr bwMode="auto">
          <a:xfrm>
            <a:off x="6604000" y="1628800"/>
            <a:ext cx="404813" cy="457200"/>
          </a:xfrm>
          <a:prstGeom prst="rect">
            <a:avLst/>
          </a:prstGeom>
          <a:noFill/>
          <a:ln w="9525">
            <a:noFill/>
            <a:miter lim="800000"/>
            <a:headEnd/>
            <a:tailEnd/>
          </a:ln>
        </p:spPr>
        <p:txBody>
          <a:bodyPr wrap="none">
            <a:spAutoFit/>
          </a:bodyPr>
          <a:lstStyle/>
          <a:p>
            <a:r>
              <a:rPr lang="en-US" altLang="zh-CN"/>
              <a:t>C</a:t>
            </a:r>
            <a:endParaRPr lang="en-US" altLang="zh-CN">
              <a:solidFill>
                <a:schemeClr val="accent1"/>
              </a:solidFill>
            </a:endParaRPr>
          </a:p>
        </p:txBody>
      </p:sp>
      <p:sp>
        <p:nvSpPr>
          <p:cNvPr id="44" name="Text Box 308"/>
          <p:cNvSpPr txBox="1">
            <a:spLocks noChangeArrowheads="1"/>
          </p:cNvSpPr>
          <p:nvPr/>
        </p:nvSpPr>
        <p:spPr bwMode="auto">
          <a:xfrm>
            <a:off x="1636713" y="1749450"/>
            <a:ext cx="1563687" cy="369887"/>
          </a:xfrm>
          <a:prstGeom prst="rect">
            <a:avLst/>
          </a:prstGeom>
          <a:noFill/>
          <a:ln w="9525">
            <a:noFill/>
            <a:miter lim="800000"/>
            <a:headEnd/>
            <a:tailEnd/>
          </a:ln>
        </p:spPr>
        <p:txBody>
          <a:bodyPr wrap="none">
            <a:spAutoFit/>
          </a:bodyPr>
          <a:lstStyle/>
          <a:p>
            <a:r>
              <a:rPr lang="en-US" altLang="zh-CN" sz="1800" i="1"/>
              <a:t>R</a:t>
            </a:r>
            <a:r>
              <a:rPr lang="en-US" altLang="zh-CN" sz="1800"/>
              <a:t> = 100 Mb/s</a:t>
            </a:r>
          </a:p>
        </p:txBody>
      </p:sp>
      <p:sp>
        <p:nvSpPr>
          <p:cNvPr id="45" name="Text Box 309"/>
          <p:cNvSpPr txBox="1">
            <a:spLocks noChangeArrowheads="1"/>
          </p:cNvSpPr>
          <p:nvPr/>
        </p:nvSpPr>
        <p:spPr bwMode="auto">
          <a:xfrm>
            <a:off x="3625850" y="2601937"/>
            <a:ext cx="1641475" cy="401638"/>
          </a:xfrm>
          <a:prstGeom prst="rect">
            <a:avLst/>
          </a:prstGeom>
          <a:noFill/>
          <a:ln w="9525">
            <a:noFill/>
            <a:miter lim="800000"/>
            <a:headEnd/>
            <a:tailEnd/>
          </a:ln>
        </p:spPr>
        <p:txBody>
          <a:bodyPr wrap="none">
            <a:spAutoFit/>
          </a:bodyPr>
          <a:lstStyle/>
          <a:p>
            <a:r>
              <a:rPr lang="en-US" altLang="zh-CN" sz="2000" i="1"/>
              <a:t>R</a:t>
            </a:r>
            <a:r>
              <a:rPr lang="en-US" altLang="zh-CN" sz="2000"/>
              <a:t> = 1.5 Mb/s</a:t>
            </a:r>
            <a:endParaRPr lang="en-US" altLang="zh-CN">
              <a:solidFill>
                <a:schemeClr val="accent1"/>
              </a:solidFill>
            </a:endParaRPr>
          </a:p>
        </p:txBody>
      </p:sp>
      <p:sp>
        <p:nvSpPr>
          <p:cNvPr id="46" name="Text Box 310"/>
          <p:cNvSpPr txBox="1">
            <a:spLocks noChangeArrowheads="1"/>
          </p:cNvSpPr>
          <p:nvPr/>
        </p:nvSpPr>
        <p:spPr bwMode="auto">
          <a:xfrm>
            <a:off x="6022975" y="3157562"/>
            <a:ext cx="184150" cy="457200"/>
          </a:xfrm>
          <a:prstGeom prst="rect">
            <a:avLst/>
          </a:prstGeom>
          <a:noFill/>
          <a:ln w="9525">
            <a:noFill/>
            <a:miter lim="800000"/>
            <a:headEnd/>
            <a:tailEnd/>
          </a:ln>
        </p:spPr>
        <p:txBody>
          <a:bodyPr wrap="none">
            <a:spAutoFit/>
          </a:bodyPr>
          <a:lstStyle/>
          <a:p>
            <a:endParaRPr lang="zh-CN" altLang="zh-CN">
              <a:solidFill>
                <a:schemeClr val="accent1"/>
              </a:solidFill>
            </a:endParaRPr>
          </a:p>
        </p:txBody>
      </p:sp>
      <p:sp>
        <p:nvSpPr>
          <p:cNvPr id="47" name="Line 281"/>
          <p:cNvSpPr>
            <a:spLocks noChangeShapeType="1"/>
          </p:cNvSpPr>
          <p:nvPr/>
        </p:nvSpPr>
        <p:spPr bwMode="auto">
          <a:xfrm flipV="1">
            <a:off x="6662738" y="3309962"/>
            <a:ext cx="984250" cy="0"/>
          </a:xfrm>
          <a:prstGeom prst="line">
            <a:avLst/>
          </a:prstGeom>
          <a:noFill/>
          <a:ln w="19050">
            <a:solidFill>
              <a:schemeClr val="tx1"/>
            </a:solidFill>
            <a:round/>
            <a:headEnd/>
            <a:tailEnd/>
          </a:ln>
        </p:spPr>
        <p:txBody>
          <a:bodyPr wrap="none" anchor="ctr"/>
          <a:lstStyle/>
          <a:p>
            <a:endParaRPr lang="zh-CN" altLang="en-US"/>
          </a:p>
        </p:txBody>
      </p:sp>
      <p:sp>
        <p:nvSpPr>
          <p:cNvPr id="48" name="Line 283"/>
          <p:cNvSpPr>
            <a:spLocks noChangeShapeType="1"/>
          </p:cNvSpPr>
          <p:nvPr/>
        </p:nvSpPr>
        <p:spPr bwMode="auto">
          <a:xfrm flipH="1">
            <a:off x="6638925" y="3013100"/>
            <a:ext cx="379413" cy="225425"/>
          </a:xfrm>
          <a:prstGeom prst="line">
            <a:avLst/>
          </a:prstGeom>
          <a:noFill/>
          <a:ln w="19050">
            <a:solidFill>
              <a:schemeClr val="tx1"/>
            </a:solidFill>
            <a:round/>
            <a:headEnd/>
            <a:tailEnd/>
          </a:ln>
        </p:spPr>
        <p:txBody>
          <a:bodyPr wrap="none" anchor="ctr"/>
          <a:lstStyle/>
          <a:p>
            <a:endParaRPr lang="zh-CN" altLang="en-US"/>
          </a:p>
        </p:txBody>
      </p:sp>
      <p:sp>
        <p:nvSpPr>
          <p:cNvPr id="49" name="Text Box 306"/>
          <p:cNvSpPr txBox="1">
            <a:spLocks noChangeArrowheads="1"/>
          </p:cNvSpPr>
          <p:nvPr/>
        </p:nvSpPr>
        <p:spPr bwMode="auto">
          <a:xfrm>
            <a:off x="7556500" y="2387625"/>
            <a:ext cx="404813" cy="457200"/>
          </a:xfrm>
          <a:prstGeom prst="rect">
            <a:avLst/>
          </a:prstGeom>
          <a:noFill/>
          <a:ln w="9525">
            <a:noFill/>
            <a:miter lim="800000"/>
            <a:headEnd/>
            <a:tailEnd/>
          </a:ln>
        </p:spPr>
        <p:txBody>
          <a:bodyPr>
            <a:spAutoFit/>
          </a:bodyPr>
          <a:lstStyle/>
          <a:p>
            <a:r>
              <a:rPr lang="en-US" altLang="zh-CN"/>
              <a:t>D</a:t>
            </a:r>
            <a:endParaRPr lang="en-US" altLang="zh-CN">
              <a:solidFill>
                <a:schemeClr val="accent1"/>
              </a:solidFill>
            </a:endParaRPr>
          </a:p>
        </p:txBody>
      </p:sp>
      <p:sp>
        <p:nvSpPr>
          <p:cNvPr id="50" name="Text Box 307"/>
          <p:cNvSpPr txBox="1">
            <a:spLocks noChangeArrowheads="1"/>
          </p:cNvSpPr>
          <p:nvPr/>
        </p:nvSpPr>
        <p:spPr bwMode="auto">
          <a:xfrm>
            <a:off x="8299450" y="3003575"/>
            <a:ext cx="387350" cy="457200"/>
          </a:xfrm>
          <a:prstGeom prst="rect">
            <a:avLst/>
          </a:prstGeom>
          <a:noFill/>
          <a:ln w="9525">
            <a:noFill/>
            <a:miter lim="800000"/>
            <a:headEnd/>
            <a:tailEnd/>
          </a:ln>
        </p:spPr>
        <p:txBody>
          <a:bodyPr wrap="none">
            <a:spAutoFit/>
          </a:bodyPr>
          <a:lstStyle/>
          <a:p>
            <a:r>
              <a:rPr lang="en-US" altLang="zh-CN"/>
              <a:t>E</a:t>
            </a:r>
            <a:endParaRPr lang="en-US" altLang="zh-CN">
              <a:solidFill>
                <a:schemeClr val="accent1"/>
              </a:solidFill>
            </a:endParaRPr>
          </a:p>
        </p:txBody>
      </p:sp>
      <p:sp>
        <p:nvSpPr>
          <p:cNvPr id="51" name="Text Box 330"/>
          <p:cNvSpPr txBox="1">
            <a:spLocks noChangeArrowheads="1"/>
          </p:cNvSpPr>
          <p:nvPr/>
        </p:nvSpPr>
        <p:spPr bwMode="auto">
          <a:xfrm>
            <a:off x="2051050" y="3148037"/>
            <a:ext cx="2354263" cy="563231"/>
          </a:xfrm>
          <a:prstGeom prst="rect">
            <a:avLst/>
          </a:prstGeom>
          <a:noFill/>
          <a:ln w="9525">
            <a:noFill/>
            <a:miter lim="800000"/>
            <a:headEnd/>
            <a:tailEnd/>
          </a:ln>
        </p:spPr>
        <p:txBody>
          <a:bodyPr>
            <a:spAutoFit/>
          </a:bodyPr>
          <a:lstStyle/>
          <a:p>
            <a:pPr algn="ctr">
              <a:lnSpc>
                <a:spcPct val="85000"/>
              </a:lnSpc>
            </a:pPr>
            <a:r>
              <a:rPr lang="zh-CN" altLang="en-US" sz="1800" dirty="0"/>
              <a:t>数据包排队</a:t>
            </a:r>
            <a:br>
              <a:rPr lang="en-US" altLang="zh-CN" sz="1800" dirty="0"/>
            </a:br>
            <a:r>
              <a:rPr lang="zh-CN" altLang="en-US" sz="1800" dirty="0"/>
              <a:t>等待被传输</a:t>
            </a:r>
            <a:endParaRPr lang="en-US" altLang="zh-CN" sz="1800" dirty="0"/>
          </a:p>
        </p:txBody>
      </p:sp>
      <p:sp>
        <p:nvSpPr>
          <p:cNvPr id="52" name="Line 332"/>
          <p:cNvSpPr>
            <a:spLocks noChangeShapeType="1"/>
          </p:cNvSpPr>
          <p:nvPr/>
        </p:nvSpPr>
        <p:spPr bwMode="auto">
          <a:xfrm flipV="1">
            <a:off x="2890838" y="2678137"/>
            <a:ext cx="166687" cy="523875"/>
          </a:xfrm>
          <a:prstGeom prst="line">
            <a:avLst/>
          </a:prstGeom>
          <a:noFill/>
          <a:ln w="9525">
            <a:solidFill>
              <a:schemeClr val="tx1"/>
            </a:solidFill>
            <a:round/>
            <a:headEnd/>
            <a:tailEnd/>
          </a:ln>
        </p:spPr>
        <p:txBody>
          <a:bodyPr wrap="none" anchor="ctr"/>
          <a:lstStyle/>
          <a:p>
            <a:endParaRPr lang="zh-CN" altLang="en-US"/>
          </a:p>
        </p:txBody>
      </p:sp>
      <p:grpSp>
        <p:nvGrpSpPr>
          <p:cNvPr id="53" name="Group 96"/>
          <p:cNvGrpSpPr>
            <a:grpSpLocks/>
          </p:cNvGrpSpPr>
          <p:nvPr/>
        </p:nvGrpSpPr>
        <p:grpSpPr bwMode="auto">
          <a:xfrm>
            <a:off x="898525" y="1814537"/>
            <a:ext cx="779463" cy="679450"/>
            <a:chOff x="-44" y="1473"/>
            <a:chExt cx="981" cy="1105"/>
          </a:xfrm>
        </p:grpSpPr>
        <p:pic>
          <p:nvPicPr>
            <p:cNvPr id="54" name="Picture 9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55"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56" name="Group 99"/>
          <p:cNvGrpSpPr>
            <a:grpSpLocks/>
          </p:cNvGrpSpPr>
          <p:nvPr/>
        </p:nvGrpSpPr>
        <p:grpSpPr bwMode="auto">
          <a:xfrm>
            <a:off x="1085850" y="2789262"/>
            <a:ext cx="779463" cy="679450"/>
            <a:chOff x="-44" y="1473"/>
            <a:chExt cx="981" cy="1105"/>
          </a:xfrm>
        </p:grpSpPr>
        <p:pic>
          <p:nvPicPr>
            <p:cNvPr id="57" name="Picture 10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58"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59" name="Group 102"/>
          <p:cNvGrpSpPr>
            <a:grpSpLocks/>
          </p:cNvGrpSpPr>
          <p:nvPr/>
        </p:nvGrpSpPr>
        <p:grpSpPr bwMode="auto">
          <a:xfrm>
            <a:off x="7481888" y="2849587"/>
            <a:ext cx="779462" cy="679450"/>
            <a:chOff x="-44" y="1473"/>
            <a:chExt cx="981" cy="1105"/>
          </a:xfrm>
        </p:grpSpPr>
        <p:pic>
          <p:nvPicPr>
            <p:cNvPr id="60" name="Picture 103"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1"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108"/>
          <p:cNvGrpSpPr>
            <a:grpSpLocks/>
          </p:cNvGrpSpPr>
          <p:nvPr/>
        </p:nvGrpSpPr>
        <p:grpSpPr bwMode="auto">
          <a:xfrm>
            <a:off x="6846888" y="1657375"/>
            <a:ext cx="779462" cy="679450"/>
            <a:chOff x="-44" y="1473"/>
            <a:chExt cx="981" cy="1105"/>
          </a:xfrm>
        </p:grpSpPr>
        <p:pic>
          <p:nvPicPr>
            <p:cNvPr id="63" name="Picture 10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4"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5" name="Group 228"/>
          <p:cNvGrpSpPr>
            <a:grpSpLocks/>
          </p:cNvGrpSpPr>
          <p:nvPr/>
        </p:nvGrpSpPr>
        <p:grpSpPr bwMode="auto">
          <a:xfrm>
            <a:off x="5391150" y="2324125"/>
            <a:ext cx="1128713" cy="439737"/>
            <a:chOff x="4650" y="1129"/>
            <a:chExt cx="246" cy="95"/>
          </a:xfrm>
        </p:grpSpPr>
        <p:sp>
          <p:nvSpPr>
            <p:cNvPr id="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9" name="Group 232"/>
            <p:cNvGrpSpPr>
              <a:grpSpLocks/>
            </p:cNvGrpSpPr>
            <p:nvPr/>
          </p:nvGrpSpPr>
          <p:grpSpPr bwMode="auto">
            <a:xfrm>
              <a:off x="4699" y="1145"/>
              <a:ext cx="138" cy="29"/>
              <a:chOff x="2468" y="1332"/>
              <a:chExt cx="310" cy="60"/>
            </a:xfrm>
          </p:grpSpPr>
          <p:sp>
            <p:nvSpPr>
              <p:cNvPr id="72"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73"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0"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71"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74" name="Group 228"/>
          <p:cNvGrpSpPr>
            <a:grpSpLocks/>
          </p:cNvGrpSpPr>
          <p:nvPr/>
        </p:nvGrpSpPr>
        <p:grpSpPr bwMode="auto">
          <a:xfrm>
            <a:off x="5530850" y="3094062"/>
            <a:ext cx="1128713" cy="439738"/>
            <a:chOff x="4650" y="1129"/>
            <a:chExt cx="246" cy="95"/>
          </a:xfrm>
        </p:grpSpPr>
        <p:sp>
          <p:nvSpPr>
            <p:cNvPr id="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8" name="Group 232"/>
            <p:cNvGrpSpPr>
              <a:grpSpLocks/>
            </p:cNvGrpSpPr>
            <p:nvPr/>
          </p:nvGrpSpPr>
          <p:grpSpPr bwMode="auto">
            <a:xfrm>
              <a:off x="4699" y="1145"/>
              <a:ext cx="138" cy="29"/>
              <a:chOff x="2468" y="1332"/>
              <a:chExt cx="310" cy="60"/>
            </a:xfrm>
          </p:grpSpPr>
          <p:sp>
            <p:nvSpPr>
              <p:cNvPr id="8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8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9"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0"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 name="Group 347"/>
          <p:cNvGrpSpPr>
            <a:grpSpLocks/>
          </p:cNvGrpSpPr>
          <p:nvPr/>
        </p:nvGrpSpPr>
        <p:grpSpPr bwMode="auto">
          <a:xfrm>
            <a:off x="5516563" y="3060725"/>
            <a:ext cx="1171575" cy="534987"/>
            <a:chOff x="1871277" y="1576300"/>
            <a:chExt cx="1128371" cy="437861"/>
          </a:xfrm>
        </p:grpSpPr>
        <p:sp>
          <p:nvSpPr>
            <p:cNvPr id="84"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5"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6"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7"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9"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0"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1" name="Straight Connector 91"/>
            <p:cNvCxnSpPr>
              <a:cxnSpLocks noChangeShapeType="1"/>
              <a:endCxn id="8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2"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3" name="Group 347"/>
          <p:cNvGrpSpPr>
            <a:grpSpLocks/>
          </p:cNvGrpSpPr>
          <p:nvPr/>
        </p:nvGrpSpPr>
        <p:grpSpPr bwMode="auto">
          <a:xfrm>
            <a:off x="5343525" y="2279675"/>
            <a:ext cx="1173163" cy="534987"/>
            <a:chOff x="1871277" y="1576300"/>
            <a:chExt cx="1128371" cy="437861"/>
          </a:xfrm>
        </p:grpSpPr>
        <p:sp>
          <p:nvSpPr>
            <p:cNvPr id="94"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5"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6"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7"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9"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0"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1" name="Straight Connector 101"/>
            <p:cNvCxnSpPr>
              <a:cxnSpLocks noChangeShapeType="1"/>
              <a:endCxn id="9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2"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3" name="Rectangle 6"/>
          <p:cNvSpPr>
            <a:spLocks noChangeArrowheads="1"/>
          </p:cNvSpPr>
          <p:nvPr/>
        </p:nvSpPr>
        <p:spPr bwMode="auto">
          <a:xfrm>
            <a:off x="606425" y="3930650"/>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charset="0"/>
              <a:buNone/>
              <a:defRPr/>
            </a:pPr>
            <a:r>
              <a:rPr lang="zh-CN" altLang="en-US" sz="2400" dirty="0">
                <a:solidFill>
                  <a:srgbClr val="C00000"/>
                </a:solidFill>
                <a:latin typeface="+mn-ea"/>
                <a:cs typeface="ＭＳ Ｐゴシック" charset="0"/>
              </a:rPr>
              <a:t>排队时延和丢包：</a:t>
            </a:r>
            <a:r>
              <a:rPr lang="en-US" sz="2400" dirty="0">
                <a:solidFill>
                  <a:srgbClr val="C00000"/>
                </a:solidFill>
                <a:latin typeface="+mn-ea"/>
                <a:cs typeface="ＭＳ Ｐゴシック" charset="0"/>
              </a:rPr>
              <a:t> </a:t>
            </a:r>
          </a:p>
          <a:p>
            <a:pPr marL="287338" indent="-287338">
              <a:spcBef>
                <a:spcPct val="20000"/>
              </a:spcBef>
              <a:buClr>
                <a:srgbClr val="000099"/>
              </a:buClr>
              <a:buSzPct val="100000"/>
              <a:buFont typeface="Wingdings" charset="2"/>
              <a:buChar char="§"/>
              <a:defRPr/>
            </a:pPr>
            <a:r>
              <a:rPr lang="zh-CN" altLang="en-US" sz="2400" dirty="0">
                <a:latin typeface="+mn-ea"/>
                <a:cs typeface="ＭＳ Ｐゴシック" charset="0"/>
              </a:rPr>
              <a:t>如果一段时间内，链路上的比特到达速率超过的该链路的传输速率</a:t>
            </a:r>
            <a:r>
              <a:rPr lang="en-US" sz="2400" dirty="0">
                <a:latin typeface="+mn-ea"/>
                <a:cs typeface="ＭＳ Ｐゴシック" charset="0"/>
              </a:rPr>
              <a:t>:</a:t>
            </a:r>
          </a:p>
          <a:p>
            <a:pPr marL="682625" lvl="1" indent="-225425">
              <a:spcBef>
                <a:spcPct val="20000"/>
              </a:spcBef>
              <a:buClr>
                <a:srgbClr val="000099"/>
              </a:buClr>
              <a:buSzPct val="100000"/>
              <a:buFont typeface="Arial"/>
              <a:buChar char="•"/>
              <a:defRPr/>
            </a:pPr>
            <a:r>
              <a:rPr lang="zh-CN" altLang="en-US" sz="2400" dirty="0">
                <a:latin typeface="+mn-ea"/>
                <a:cs typeface="ＭＳ Ｐゴシック" charset="0"/>
              </a:rPr>
              <a:t>数据包在缓存中排队，等待被传输</a:t>
            </a:r>
            <a:endParaRPr lang="en-US" altLang="zh-CN" sz="2400" dirty="0">
              <a:latin typeface="+mn-ea"/>
              <a:cs typeface="ＭＳ Ｐゴシック" charset="0"/>
            </a:endParaRPr>
          </a:p>
          <a:p>
            <a:pPr marL="682625" lvl="1" indent="-225425">
              <a:spcBef>
                <a:spcPct val="20000"/>
              </a:spcBef>
              <a:buClr>
                <a:srgbClr val="000099"/>
              </a:buClr>
              <a:buSzPct val="100000"/>
              <a:buFont typeface="Arial"/>
              <a:buChar char="•"/>
              <a:defRPr/>
            </a:pPr>
            <a:r>
              <a:rPr lang="zh-CN" altLang="en-US" sz="2400" dirty="0">
                <a:latin typeface="+mn-ea"/>
                <a:cs typeface="ＭＳ Ｐゴシック" charset="0"/>
              </a:rPr>
              <a:t>如果缓存已满，新到达的数据包被丢弃，产生</a:t>
            </a:r>
            <a:r>
              <a:rPr lang="zh-CN" altLang="en-US" sz="2400" dirty="0">
                <a:solidFill>
                  <a:srgbClr val="0000FF"/>
                </a:solidFill>
                <a:latin typeface="+mn-ea"/>
                <a:cs typeface="ＭＳ Ｐゴシック" charset="0"/>
              </a:rPr>
              <a:t>丢包</a:t>
            </a:r>
            <a:endParaRPr lang="en-US" altLang="zh-CN" sz="2400" dirty="0">
              <a:solidFill>
                <a:srgbClr val="0000FF"/>
              </a:solidFill>
              <a:latin typeface="+mn-ea"/>
              <a:cs typeface="ＭＳ Ｐゴシック" charset="0"/>
            </a:endParaRPr>
          </a:p>
          <a:p>
            <a:pPr marL="225425" indent="-225425">
              <a:spcBef>
                <a:spcPct val="20000"/>
              </a:spcBef>
              <a:buClr>
                <a:srgbClr val="000099"/>
              </a:buClr>
              <a:buSzPct val="100000"/>
              <a:buFont typeface="Arial"/>
              <a:buChar char="•"/>
              <a:defRPr/>
            </a:pPr>
            <a:endParaRPr lang="en-US" sz="2400" dirty="0">
              <a:latin typeface="+mn-ea"/>
              <a:cs typeface="ＭＳ Ｐゴシック"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1FDC6A-3A8B-484B-8A37-11CB709BF2DF}"/>
              </a:ext>
            </a:extLst>
          </p:cNvPr>
          <p:cNvSpPr>
            <a:spLocks noGrp="1"/>
          </p:cNvSpPr>
          <p:nvPr>
            <p:ph type="title"/>
          </p:nvPr>
        </p:nvSpPr>
        <p:spPr/>
        <p:txBody>
          <a:bodyPr/>
          <a:lstStyle/>
          <a:p>
            <a:r>
              <a:rPr lang="zh-CN" altLang="en-US" dirty="0"/>
              <a:t>课程基本信息</a:t>
            </a:r>
          </a:p>
        </p:txBody>
      </p:sp>
      <p:sp>
        <p:nvSpPr>
          <p:cNvPr id="3" name="内容占位符 2">
            <a:extLst>
              <a:ext uri="{FF2B5EF4-FFF2-40B4-BE49-F238E27FC236}">
                <a16:creationId xmlns:a16="http://schemas.microsoft.com/office/drawing/2014/main" id="{902B0F8A-D45B-459A-BBD7-B89FD01AD991}"/>
              </a:ext>
            </a:extLst>
          </p:cNvPr>
          <p:cNvSpPr>
            <a:spLocks noGrp="1"/>
          </p:cNvSpPr>
          <p:nvPr>
            <p:ph idx="1"/>
          </p:nvPr>
        </p:nvSpPr>
        <p:spPr/>
        <p:txBody>
          <a:bodyPr/>
          <a:lstStyle/>
          <a:p>
            <a:r>
              <a:rPr lang="zh-CN" altLang="en-US" dirty="0"/>
              <a:t>考查方式</a:t>
            </a:r>
            <a:endParaRPr lang="en-US" altLang="zh-CN" dirty="0"/>
          </a:p>
          <a:p>
            <a:pPr lvl="1"/>
            <a:r>
              <a:rPr lang="zh-CN" altLang="en-US" dirty="0"/>
              <a:t>期中考试</a:t>
            </a:r>
            <a:r>
              <a:rPr lang="en-US" altLang="zh-CN" dirty="0"/>
              <a:t>+</a:t>
            </a:r>
            <a:r>
              <a:rPr lang="zh-CN" altLang="en-US" dirty="0"/>
              <a:t>期末考试 （</a:t>
            </a:r>
            <a:r>
              <a:rPr lang="en-US" altLang="zh-CN" dirty="0"/>
              <a:t>55%</a:t>
            </a:r>
            <a:r>
              <a:rPr lang="zh-CN" altLang="en-US" dirty="0"/>
              <a:t>）</a:t>
            </a:r>
            <a:endParaRPr lang="en-US" altLang="zh-CN" dirty="0"/>
          </a:p>
          <a:p>
            <a:pPr lvl="2"/>
            <a:r>
              <a:rPr lang="zh-CN" altLang="en-US" dirty="0"/>
              <a:t>半开卷（携带一张</a:t>
            </a:r>
            <a:r>
              <a:rPr lang="en-US" altLang="zh-CN" dirty="0"/>
              <a:t>A4</a:t>
            </a:r>
            <a:r>
              <a:rPr lang="zh-CN" altLang="en-US" dirty="0"/>
              <a:t>纸）</a:t>
            </a:r>
            <a:endParaRPr lang="en-US" altLang="zh-CN" dirty="0"/>
          </a:p>
          <a:p>
            <a:pPr lvl="1"/>
            <a:r>
              <a:rPr lang="en-US" altLang="zh-CN" dirty="0"/>
              <a:t>2</a:t>
            </a:r>
            <a:r>
              <a:rPr lang="zh-CN" altLang="en-US" dirty="0"/>
              <a:t>个编程实验（</a:t>
            </a:r>
            <a:r>
              <a:rPr lang="en-US" altLang="zh-CN" dirty="0"/>
              <a:t>25%</a:t>
            </a:r>
            <a:r>
              <a:rPr lang="zh-CN" altLang="en-US" dirty="0"/>
              <a:t>）</a:t>
            </a:r>
            <a:endParaRPr lang="en-US" altLang="zh-CN" dirty="0"/>
          </a:p>
          <a:p>
            <a:pPr lvl="1"/>
            <a:r>
              <a:rPr lang="zh-CN" altLang="en-US" dirty="0"/>
              <a:t>若干次随堂练习（</a:t>
            </a:r>
            <a:r>
              <a:rPr lang="en-US" altLang="zh-CN" dirty="0"/>
              <a:t>20%</a:t>
            </a:r>
            <a:r>
              <a:rPr lang="zh-CN" altLang="en-US" dirty="0"/>
              <a:t>）</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A5F2D4EB-DD40-45AE-82F7-7D58D848EE2E}"/>
              </a:ext>
            </a:extLst>
          </p:cNvPr>
          <p:cNvSpPr>
            <a:spLocks noGrp="1"/>
          </p:cNvSpPr>
          <p:nvPr>
            <p:ph type="sldNum" sz="quarter" idx="12"/>
          </p:nvPr>
        </p:nvSpPr>
        <p:spPr/>
        <p:txBody>
          <a:bodyPr/>
          <a:lstStyle/>
          <a:p>
            <a:fld id="{E3FA5FAF-8A25-4B6E-94B7-5CA30A873E9A}" type="slidenum">
              <a:rPr lang="zh-CN" altLang="en-US" smtClean="0"/>
              <a:pPr/>
              <a:t>3</a:t>
            </a:fld>
            <a:endParaRPr lang="zh-CN" altLang="en-US"/>
          </a:p>
        </p:txBody>
      </p:sp>
      <p:pic>
        <p:nvPicPr>
          <p:cNvPr id="6" name="图片 5">
            <a:extLst>
              <a:ext uri="{FF2B5EF4-FFF2-40B4-BE49-F238E27FC236}">
                <a16:creationId xmlns:a16="http://schemas.microsoft.com/office/drawing/2014/main" id="{14FA21AD-F085-4B4C-A599-806AC8DB5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8104" y="2257360"/>
            <a:ext cx="3735333" cy="4581128"/>
          </a:xfrm>
          <a:prstGeom prst="rect">
            <a:avLst/>
          </a:prstGeom>
        </p:spPr>
      </p:pic>
    </p:spTree>
    <p:extLst>
      <p:ext uri="{BB962C8B-B14F-4D97-AF65-F5344CB8AC3E}">
        <p14:creationId xmlns:p14="http://schemas.microsoft.com/office/powerpoint/2010/main" val="41336487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网络核心部分的两大关键功能</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30</a:t>
            </a:fld>
            <a:endParaRPr lang="zh-CN" altLang="en-US"/>
          </a:p>
        </p:txBody>
      </p:sp>
      <p:sp>
        <p:nvSpPr>
          <p:cNvPr id="5" name="Freeform 3"/>
          <p:cNvSpPr>
            <a:spLocks/>
          </p:cNvSpPr>
          <p:nvPr/>
        </p:nvSpPr>
        <p:spPr bwMode="auto">
          <a:xfrm rot="16200000">
            <a:off x="3289300" y="3864258"/>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dirty="0">
              <a:solidFill>
                <a:srgbClr val="000000"/>
              </a:solidFill>
              <a:latin typeface="Arial" charset="0"/>
              <a:ea typeface="+mn-ea"/>
            </a:endParaRPr>
          </a:p>
        </p:txBody>
      </p:sp>
      <p:grpSp>
        <p:nvGrpSpPr>
          <p:cNvPr id="6" name="Group 4"/>
          <p:cNvGrpSpPr>
            <a:grpSpLocks/>
          </p:cNvGrpSpPr>
          <p:nvPr/>
        </p:nvGrpSpPr>
        <p:grpSpPr bwMode="auto">
          <a:xfrm>
            <a:off x="1328738" y="3416582"/>
            <a:ext cx="2317750" cy="2333625"/>
            <a:chOff x="272609" y="3015788"/>
            <a:chExt cx="2317750" cy="2333625"/>
          </a:xfrm>
        </p:grpSpPr>
        <p:sp>
          <p:nvSpPr>
            <p:cNvPr id="7"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p>
              <a:endParaRPr lang="zh-CN" altLang="zh-CN" sz="1800">
                <a:solidFill>
                  <a:srgbClr val="000000"/>
                </a:solidFill>
              </a:endParaRPr>
            </a:p>
          </p:txBody>
        </p:sp>
        <p:sp>
          <p:nvSpPr>
            <p:cNvPr id="8"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9" name="Text Box 108"/>
            <p:cNvSpPr txBox="1">
              <a:spLocks noChangeArrowheads="1"/>
            </p:cNvSpPr>
            <p:nvPr/>
          </p:nvSpPr>
          <p:spPr bwMode="auto">
            <a:xfrm>
              <a:off x="526609" y="3225338"/>
              <a:ext cx="1863725" cy="304800"/>
            </a:xfrm>
            <a:prstGeom prst="rect">
              <a:avLst/>
            </a:prstGeom>
            <a:noFill/>
            <a:ln w="9525">
              <a:noFill/>
              <a:miter lim="800000"/>
              <a:headEnd/>
              <a:tailEnd/>
            </a:ln>
          </p:spPr>
          <p:txBody>
            <a:bodyPr>
              <a:spAutoFit/>
            </a:bodyPr>
            <a:lstStyle/>
            <a:p>
              <a:pPr algn="ctr" eaLnBrk="1" hangingPunct="1"/>
              <a:r>
                <a:rPr lang="zh-CN" altLang="en-US" sz="1400" dirty="0">
                  <a:solidFill>
                    <a:srgbClr val="000000"/>
                  </a:solidFill>
                </a:rPr>
                <a:t>路由算法</a:t>
              </a:r>
              <a:endParaRPr lang="en-US" altLang="zh-CN" sz="1400" dirty="0">
                <a:solidFill>
                  <a:srgbClr val="000000"/>
                </a:solidFill>
              </a:endParaRPr>
            </a:p>
          </p:txBody>
        </p:sp>
        <p:sp>
          <p:nvSpPr>
            <p:cNvPr id="10"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11" name="Text Box 110"/>
            <p:cNvSpPr txBox="1">
              <a:spLocks noChangeArrowheads="1"/>
            </p:cNvSpPr>
            <p:nvPr/>
          </p:nvSpPr>
          <p:spPr bwMode="auto">
            <a:xfrm>
              <a:off x="532959" y="3925426"/>
              <a:ext cx="1082348" cy="307777"/>
            </a:xfrm>
            <a:prstGeom prst="rect">
              <a:avLst/>
            </a:prstGeom>
            <a:noFill/>
            <a:ln w="9525">
              <a:noFill/>
              <a:miter lim="800000"/>
              <a:headEnd/>
              <a:tailEnd/>
            </a:ln>
          </p:spPr>
          <p:txBody>
            <a:bodyPr wrap="none">
              <a:spAutoFit/>
            </a:bodyPr>
            <a:lstStyle/>
            <a:p>
              <a:pPr eaLnBrk="1" hangingPunct="1"/>
              <a:r>
                <a:rPr lang="zh-CN" altLang="en-US" sz="1400" dirty="0">
                  <a:solidFill>
                    <a:srgbClr val="000000"/>
                  </a:solidFill>
                </a:rPr>
                <a:t>本地转发表</a:t>
              </a:r>
              <a:endParaRPr lang="en-US" altLang="zh-CN" sz="1400" dirty="0">
                <a:solidFill>
                  <a:srgbClr val="000000"/>
                </a:solidFill>
              </a:endParaRPr>
            </a:p>
          </p:txBody>
        </p:sp>
        <p:sp>
          <p:nvSpPr>
            <p:cNvPr id="12" name="Text Box 111"/>
            <p:cNvSpPr txBox="1">
              <a:spLocks noChangeArrowheads="1"/>
            </p:cNvSpPr>
            <p:nvPr/>
          </p:nvSpPr>
          <p:spPr bwMode="auto">
            <a:xfrm>
              <a:off x="415484" y="4173076"/>
              <a:ext cx="1212850" cy="276999"/>
            </a:xfrm>
            <a:prstGeom prst="rect">
              <a:avLst/>
            </a:prstGeom>
            <a:noFill/>
            <a:ln w="9525">
              <a:noFill/>
              <a:miter lim="800000"/>
              <a:headEnd/>
              <a:tailEnd/>
            </a:ln>
          </p:spPr>
          <p:txBody>
            <a:bodyPr>
              <a:spAutoFit/>
            </a:bodyPr>
            <a:lstStyle/>
            <a:p>
              <a:pPr algn="ctr" eaLnBrk="1" hangingPunct="1"/>
              <a:r>
                <a:rPr lang="zh-CN" altLang="en-US" sz="1200" dirty="0">
                  <a:solidFill>
                    <a:srgbClr val="000000"/>
                  </a:solidFill>
                </a:rPr>
                <a:t>报文头部字段</a:t>
              </a:r>
              <a:endParaRPr lang="en-US" altLang="zh-CN" sz="1200" dirty="0">
                <a:solidFill>
                  <a:srgbClr val="000000"/>
                </a:solidFill>
              </a:endParaRPr>
            </a:p>
          </p:txBody>
        </p:sp>
        <p:sp>
          <p:nvSpPr>
            <p:cNvPr id="13" name="Text Box 112"/>
            <p:cNvSpPr txBox="1">
              <a:spLocks noChangeArrowheads="1"/>
            </p:cNvSpPr>
            <p:nvPr/>
          </p:nvSpPr>
          <p:spPr bwMode="auto">
            <a:xfrm>
              <a:off x="1482284" y="4174663"/>
              <a:ext cx="1041400" cy="304800"/>
            </a:xfrm>
            <a:prstGeom prst="rect">
              <a:avLst/>
            </a:prstGeom>
            <a:noFill/>
            <a:ln w="9525">
              <a:noFill/>
              <a:miter lim="800000"/>
              <a:headEnd/>
              <a:tailEnd/>
            </a:ln>
          </p:spPr>
          <p:txBody>
            <a:bodyPr>
              <a:spAutoFit/>
            </a:bodyPr>
            <a:lstStyle/>
            <a:p>
              <a:pPr algn="ctr" eaLnBrk="1" hangingPunct="1"/>
              <a:r>
                <a:rPr lang="zh-CN" altLang="en-US" sz="1400" dirty="0">
                  <a:solidFill>
                    <a:srgbClr val="000000"/>
                  </a:solidFill>
                </a:rPr>
                <a:t>出口链路</a:t>
              </a:r>
              <a:endParaRPr lang="en-US" altLang="zh-CN" sz="1400" dirty="0">
                <a:solidFill>
                  <a:srgbClr val="000000"/>
                </a:solidFill>
              </a:endParaRPr>
            </a:p>
          </p:txBody>
        </p:sp>
        <p:sp>
          <p:nvSpPr>
            <p:cNvPr id="14" name="Line 113"/>
            <p:cNvSpPr>
              <a:spLocks noChangeShapeType="1"/>
            </p:cNvSpPr>
            <p:nvPr/>
          </p:nvSpPr>
          <p:spPr bwMode="auto">
            <a:xfrm>
              <a:off x="1580709" y="4185776"/>
              <a:ext cx="7937" cy="1066800"/>
            </a:xfrm>
            <a:prstGeom prst="line">
              <a:avLst/>
            </a:prstGeom>
            <a:noFill/>
            <a:ln w="9525">
              <a:solidFill>
                <a:schemeClr val="tx1"/>
              </a:solidFill>
              <a:round/>
              <a:headEnd/>
              <a:tailEnd/>
            </a:ln>
          </p:spPr>
          <p:txBody>
            <a:bodyPr/>
            <a:lstStyle/>
            <a:p>
              <a:endParaRPr lang="zh-CN" altLang="en-US"/>
            </a:p>
          </p:txBody>
        </p:sp>
        <p:sp>
          <p:nvSpPr>
            <p:cNvPr id="15" name="Text Box 114"/>
            <p:cNvSpPr txBox="1">
              <a:spLocks noChangeArrowheads="1"/>
            </p:cNvSpPr>
            <p:nvPr/>
          </p:nvSpPr>
          <p:spPr bwMode="auto">
            <a:xfrm>
              <a:off x="1071121" y="4457238"/>
              <a:ext cx="520700" cy="822325"/>
            </a:xfrm>
            <a:prstGeom prst="rect">
              <a:avLst/>
            </a:prstGeom>
            <a:noFill/>
            <a:ln w="9525">
              <a:noFill/>
              <a:miter lim="800000"/>
              <a:headEnd/>
              <a:tailEnd/>
            </a:ln>
          </p:spPr>
          <p:txBody>
            <a:bodyPr wrap="none">
              <a:spAutoFit/>
            </a:bodyPr>
            <a:lstStyle/>
            <a:p>
              <a:pPr algn="r" eaLnBrk="1" hangingPunct="1"/>
              <a:r>
                <a:rPr lang="en-US" altLang="zh-CN" sz="1200">
                  <a:solidFill>
                    <a:srgbClr val="000000"/>
                  </a:solidFill>
                </a:rPr>
                <a:t>0100</a:t>
              </a:r>
            </a:p>
            <a:p>
              <a:pPr algn="r" eaLnBrk="1" hangingPunct="1"/>
              <a:r>
                <a:rPr lang="en-US" altLang="zh-CN" sz="1200">
                  <a:solidFill>
                    <a:srgbClr val="000000"/>
                  </a:solidFill>
                </a:rPr>
                <a:t>0101</a:t>
              </a:r>
            </a:p>
            <a:p>
              <a:pPr algn="r" eaLnBrk="1" hangingPunct="1"/>
              <a:r>
                <a:rPr lang="en-US" altLang="zh-CN" sz="1200">
                  <a:solidFill>
                    <a:srgbClr val="000000"/>
                  </a:solidFill>
                </a:rPr>
                <a:t>0111</a:t>
              </a:r>
            </a:p>
            <a:p>
              <a:pPr algn="r" eaLnBrk="1" hangingPunct="1"/>
              <a:r>
                <a:rPr lang="en-US" altLang="zh-CN" sz="1200">
                  <a:solidFill>
                    <a:srgbClr val="000000"/>
                  </a:solidFill>
                </a:rPr>
                <a:t>1001</a:t>
              </a:r>
            </a:p>
          </p:txBody>
        </p:sp>
        <p:sp>
          <p:nvSpPr>
            <p:cNvPr id="16" name="Text Box 115"/>
            <p:cNvSpPr txBox="1">
              <a:spLocks noChangeArrowheads="1"/>
            </p:cNvSpPr>
            <p:nvPr/>
          </p:nvSpPr>
          <p:spPr bwMode="auto">
            <a:xfrm>
              <a:off x="1596584" y="4457238"/>
              <a:ext cx="268287" cy="822325"/>
            </a:xfrm>
            <a:prstGeom prst="rect">
              <a:avLst/>
            </a:prstGeom>
            <a:noFill/>
            <a:ln w="9525">
              <a:noFill/>
              <a:miter lim="800000"/>
              <a:headEnd/>
              <a:tailEnd/>
            </a:ln>
          </p:spPr>
          <p:txBody>
            <a:bodyPr wrap="none">
              <a:spAutoFit/>
            </a:bodyPr>
            <a:lstStyle/>
            <a:p>
              <a:pPr algn="ctr" eaLnBrk="1" hangingPunct="1"/>
              <a:r>
                <a:rPr lang="en-US" altLang="zh-CN" sz="1200">
                  <a:solidFill>
                    <a:srgbClr val="000000"/>
                  </a:solidFill>
                </a:rPr>
                <a:t>3</a:t>
              </a:r>
            </a:p>
            <a:p>
              <a:pPr algn="ctr" eaLnBrk="1" hangingPunct="1"/>
              <a:r>
                <a:rPr lang="en-US" altLang="zh-CN" sz="1200">
                  <a:solidFill>
                    <a:srgbClr val="000000"/>
                  </a:solidFill>
                </a:rPr>
                <a:t>2</a:t>
              </a:r>
            </a:p>
            <a:p>
              <a:pPr algn="ctr" eaLnBrk="1" hangingPunct="1"/>
              <a:r>
                <a:rPr lang="en-US" altLang="zh-CN" sz="1200">
                  <a:solidFill>
                    <a:srgbClr val="000000"/>
                  </a:solidFill>
                </a:rPr>
                <a:t>2</a:t>
              </a:r>
            </a:p>
            <a:p>
              <a:pPr algn="ctr" eaLnBrk="1" hangingPunct="1"/>
              <a:r>
                <a:rPr lang="en-US" altLang="zh-CN" sz="1200">
                  <a:solidFill>
                    <a:srgbClr val="000000"/>
                  </a:solidFill>
                </a:rPr>
                <a:t>1</a:t>
              </a:r>
            </a:p>
          </p:txBody>
        </p:sp>
        <p:sp>
          <p:nvSpPr>
            <p:cNvPr id="17" name="Line 116"/>
            <p:cNvSpPr>
              <a:spLocks noChangeShapeType="1"/>
            </p:cNvSpPr>
            <p:nvPr/>
          </p:nvSpPr>
          <p:spPr bwMode="auto">
            <a:xfrm>
              <a:off x="451996" y="4442951"/>
              <a:ext cx="2006600" cy="0"/>
            </a:xfrm>
            <a:prstGeom prst="line">
              <a:avLst/>
            </a:prstGeom>
            <a:noFill/>
            <a:ln w="9525">
              <a:solidFill>
                <a:schemeClr val="tx1"/>
              </a:solidFill>
              <a:round/>
              <a:headEnd/>
              <a:tailEnd/>
            </a:ln>
          </p:spPr>
          <p:txBody>
            <a:bodyPr/>
            <a:lstStyle/>
            <a:p>
              <a:endParaRPr lang="zh-CN" altLang="en-US"/>
            </a:p>
          </p:txBody>
        </p:sp>
        <p:sp>
          <p:nvSpPr>
            <p:cNvPr id="18" name="Line 117"/>
            <p:cNvSpPr>
              <a:spLocks noChangeShapeType="1"/>
            </p:cNvSpPr>
            <p:nvPr/>
          </p:nvSpPr>
          <p:spPr bwMode="auto">
            <a:xfrm>
              <a:off x="444059" y="4195301"/>
              <a:ext cx="2006600" cy="0"/>
            </a:xfrm>
            <a:prstGeom prst="line">
              <a:avLst/>
            </a:prstGeom>
            <a:noFill/>
            <a:ln w="9525">
              <a:solidFill>
                <a:schemeClr val="tx1"/>
              </a:solidFill>
              <a:round/>
              <a:headEnd/>
              <a:tailEnd/>
            </a:ln>
          </p:spPr>
          <p:txBody>
            <a:bodyPr/>
            <a:lstStyle/>
            <a:p>
              <a:endParaRPr lang="zh-CN" altLang="en-US"/>
            </a:p>
          </p:txBody>
        </p:sp>
        <p:sp>
          <p:nvSpPr>
            <p:cNvPr id="19"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20" name="Group 3"/>
          <p:cNvGrpSpPr>
            <a:grpSpLocks/>
          </p:cNvGrpSpPr>
          <p:nvPr/>
        </p:nvGrpSpPr>
        <p:grpSpPr bwMode="auto">
          <a:xfrm>
            <a:off x="2749550" y="3896007"/>
            <a:ext cx="5195888" cy="2989377"/>
            <a:chOff x="1638346" y="3641726"/>
            <a:chExt cx="5194254" cy="2989845"/>
          </a:xfrm>
        </p:grpSpPr>
        <p:sp>
          <p:nvSpPr>
            <p:cNvPr id="21"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9525">
              <a:noFill/>
              <a:round/>
              <a:headEnd/>
              <a:tailEnd/>
            </a:ln>
          </p:spPr>
          <p:txBody>
            <a:bodyPr wrap="none" anchor="ctr"/>
            <a:lstStyle/>
            <a:p>
              <a:endParaRPr lang="zh-CN" altLang="en-US"/>
            </a:p>
          </p:txBody>
        </p:sp>
        <p:sp>
          <p:nvSpPr>
            <p:cNvPr id="22"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p>
          </p:txBody>
        </p:sp>
        <p:grpSp>
          <p:nvGrpSpPr>
            <p:cNvPr id="23" name="Group 7"/>
            <p:cNvGrpSpPr>
              <a:grpSpLocks/>
            </p:cNvGrpSpPr>
            <p:nvPr/>
          </p:nvGrpSpPr>
          <p:grpSpPr bwMode="auto">
            <a:xfrm>
              <a:off x="4038600" y="4738688"/>
              <a:ext cx="501650" cy="233363"/>
              <a:chOff x="3600" y="219"/>
              <a:chExt cx="360" cy="175"/>
            </a:xfrm>
          </p:grpSpPr>
          <p:sp>
            <p:nvSpPr>
              <p:cNvPr id="158"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59" name="Line 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60" name="Line 1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61" name="Rectangle 1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62"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63" name="Group 13"/>
              <p:cNvGrpSpPr>
                <a:grpSpLocks/>
              </p:cNvGrpSpPr>
              <p:nvPr/>
            </p:nvGrpSpPr>
            <p:grpSpPr bwMode="auto">
              <a:xfrm>
                <a:off x="3686" y="244"/>
                <a:ext cx="177" cy="66"/>
                <a:chOff x="2848" y="848"/>
                <a:chExt cx="140" cy="98"/>
              </a:xfrm>
            </p:grpSpPr>
            <p:sp>
              <p:nvSpPr>
                <p:cNvPr id="168" name="Line 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9" name="Line 1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70" name="Line 1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64" name="Group 17"/>
              <p:cNvGrpSpPr>
                <a:grpSpLocks/>
              </p:cNvGrpSpPr>
              <p:nvPr/>
            </p:nvGrpSpPr>
            <p:grpSpPr bwMode="auto">
              <a:xfrm flipV="1">
                <a:off x="3686" y="243"/>
                <a:ext cx="177" cy="66"/>
                <a:chOff x="2848" y="848"/>
                <a:chExt cx="140" cy="98"/>
              </a:xfrm>
            </p:grpSpPr>
            <p:sp>
              <p:nvSpPr>
                <p:cNvPr id="165" name="Line 1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66" name="Line 1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7" name="Line 2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4" name="Group 21"/>
            <p:cNvGrpSpPr>
              <a:grpSpLocks/>
            </p:cNvGrpSpPr>
            <p:nvPr/>
          </p:nvGrpSpPr>
          <p:grpSpPr bwMode="auto">
            <a:xfrm>
              <a:off x="4391025" y="5376863"/>
              <a:ext cx="501650" cy="233363"/>
              <a:chOff x="3600" y="219"/>
              <a:chExt cx="360" cy="175"/>
            </a:xfrm>
          </p:grpSpPr>
          <p:sp>
            <p:nvSpPr>
              <p:cNvPr id="145"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46" name="Line 23"/>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47" name="Line 2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8" name="Rectangle 25"/>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49"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50" name="Group 27"/>
              <p:cNvGrpSpPr>
                <a:grpSpLocks/>
              </p:cNvGrpSpPr>
              <p:nvPr/>
            </p:nvGrpSpPr>
            <p:grpSpPr bwMode="auto">
              <a:xfrm>
                <a:off x="3686" y="244"/>
                <a:ext cx="177" cy="66"/>
                <a:chOff x="2848" y="848"/>
                <a:chExt cx="140" cy="98"/>
              </a:xfrm>
            </p:grpSpPr>
            <p:sp>
              <p:nvSpPr>
                <p:cNvPr id="155" name="Line 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6" name="Line 29"/>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57" name="Line 30"/>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51" name="Group 31"/>
              <p:cNvGrpSpPr>
                <a:grpSpLocks/>
              </p:cNvGrpSpPr>
              <p:nvPr/>
            </p:nvGrpSpPr>
            <p:grpSpPr bwMode="auto">
              <a:xfrm flipV="1">
                <a:off x="3686" y="243"/>
                <a:ext cx="177" cy="66"/>
                <a:chOff x="2848" y="848"/>
                <a:chExt cx="140" cy="98"/>
              </a:xfrm>
            </p:grpSpPr>
            <p:sp>
              <p:nvSpPr>
                <p:cNvPr id="152" name="Line 32"/>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53" name="Line 3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 name="Line 34"/>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5" name="Group 35"/>
            <p:cNvGrpSpPr>
              <a:grpSpLocks/>
            </p:cNvGrpSpPr>
            <p:nvPr/>
          </p:nvGrpSpPr>
          <p:grpSpPr bwMode="auto">
            <a:xfrm>
              <a:off x="5065713" y="4433888"/>
              <a:ext cx="501650" cy="233363"/>
              <a:chOff x="3600" y="219"/>
              <a:chExt cx="360" cy="175"/>
            </a:xfrm>
          </p:grpSpPr>
          <p:sp>
            <p:nvSpPr>
              <p:cNvPr id="132"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33" name="Line 37"/>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34" name="Line 3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35" name="Rectangle 39"/>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36"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37" name="Group 41"/>
              <p:cNvGrpSpPr>
                <a:grpSpLocks/>
              </p:cNvGrpSpPr>
              <p:nvPr/>
            </p:nvGrpSpPr>
            <p:grpSpPr bwMode="auto">
              <a:xfrm>
                <a:off x="3686" y="244"/>
                <a:ext cx="177" cy="66"/>
                <a:chOff x="2848" y="848"/>
                <a:chExt cx="140" cy="98"/>
              </a:xfrm>
            </p:grpSpPr>
            <p:sp>
              <p:nvSpPr>
                <p:cNvPr id="142" name="Line 4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3" name="Line 43"/>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44" name="Line 44"/>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38" name="Group 45"/>
              <p:cNvGrpSpPr>
                <a:grpSpLocks/>
              </p:cNvGrpSpPr>
              <p:nvPr/>
            </p:nvGrpSpPr>
            <p:grpSpPr bwMode="auto">
              <a:xfrm flipV="1">
                <a:off x="3686" y="243"/>
                <a:ext cx="177" cy="66"/>
                <a:chOff x="2848" y="848"/>
                <a:chExt cx="140" cy="98"/>
              </a:xfrm>
            </p:grpSpPr>
            <p:sp>
              <p:nvSpPr>
                <p:cNvPr id="139" name="Line 46"/>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40" name="Line 4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1" name="Line 48"/>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6" name="Group 49"/>
            <p:cNvGrpSpPr>
              <a:grpSpLocks/>
            </p:cNvGrpSpPr>
            <p:nvPr/>
          </p:nvGrpSpPr>
          <p:grpSpPr bwMode="auto">
            <a:xfrm>
              <a:off x="4987925" y="5099051"/>
              <a:ext cx="500063" cy="233363"/>
              <a:chOff x="3600" y="219"/>
              <a:chExt cx="360" cy="175"/>
            </a:xfrm>
          </p:grpSpPr>
          <p:sp>
            <p:nvSpPr>
              <p:cNvPr id="119"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20" name="Line 51"/>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21" name="Line 5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22" name="Rectangle 53"/>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23"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24" name="Group 55"/>
              <p:cNvGrpSpPr>
                <a:grpSpLocks/>
              </p:cNvGrpSpPr>
              <p:nvPr/>
            </p:nvGrpSpPr>
            <p:grpSpPr bwMode="auto">
              <a:xfrm>
                <a:off x="3686" y="244"/>
                <a:ext cx="177" cy="66"/>
                <a:chOff x="2848" y="848"/>
                <a:chExt cx="140" cy="98"/>
              </a:xfrm>
            </p:grpSpPr>
            <p:sp>
              <p:nvSpPr>
                <p:cNvPr id="129" name="Line 5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30" name="Line 57"/>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31" name="Line 58"/>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25" name="Group 59"/>
              <p:cNvGrpSpPr>
                <a:grpSpLocks/>
              </p:cNvGrpSpPr>
              <p:nvPr/>
            </p:nvGrpSpPr>
            <p:grpSpPr bwMode="auto">
              <a:xfrm flipV="1">
                <a:off x="3686" y="243"/>
                <a:ext cx="177" cy="66"/>
                <a:chOff x="2848" y="848"/>
                <a:chExt cx="140" cy="98"/>
              </a:xfrm>
            </p:grpSpPr>
            <p:sp>
              <p:nvSpPr>
                <p:cNvPr id="126" name="Line 60"/>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27"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28" name="Line 62"/>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7" name="Group 63"/>
            <p:cNvGrpSpPr>
              <a:grpSpLocks/>
            </p:cNvGrpSpPr>
            <p:nvPr/>
          </p:nvGrpSpPr>
          <p:grpSpPr bwMode="auto">
            <a:xfrm>
              <a:off x="5622925" y="5395913"/>
              <a:ext cx="501650" cy="233363"/>
              <a:chOff x="3600" y="219"/>
              <a:chExt cx="360" cy="175"/>
            </a:xfrm>
          </p:grpSpPr>
          <p:sp>
            <p:nvSpPr>
              <p:cNvPr id="106"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07" name="Line 65"/>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08" name="Line 6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09" name="Rectangle 67"/>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10"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11" name="Group 69"/>
              <p:cNvGrpSpPr>
                <a:grpSpLocks/>
              </p:cNvGrpSpPr>
              <p:nvPr/>
            </p:nvGrpSpPr>
            <p:grpSpPr bwMode="auto">
              <a:xfrm>
                <a:off x="3686" y="244"/>
                <a:ext cx="177" cy="66"/>
                <a:chOff x="2848" y="848"/>
                <a:chExt cx="140" cy="98"/>
              </a:xfrm>
            </p:grpSpPr>
            <p:sp>
              <p:nvSpPr>
                <p:cNvPr id="116" name="Line 7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17" name="Line 71"/>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18" name="Line 72"/>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12" name="Group 73"/>
              <p:cNvGrpSpPr>
                <a:grpSpLocks/>
              </p:cNvGrpSpPr>
              <p:nvPr/>
            </p:nvGrpSpPr>
            <p:grpSpPr bwMode="auto">
              <a:xfrm flipV="1">
                <a:off x="3686" y="243"/>
                <a:ext cx="177" cy="66"/>
                <a:chOff x="2848" y="848"/>
                <a:chExt cx="140" cy="98"/>
              </a:xfrm>
            </p:grpSpPr>
            <p:sp>
              <p:nvSpPr>
                <p:cNvPr id="113" name="Line 74"/>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14" name="Line 7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15" name="Line 76"/>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8" name="Group 77"/>
            <p:cNvGrpSpPr>
              <a:grpSpLocks/>
            </p:cNvGrpSpPr>
            <p:nvPr/>
          </p:nvGrpSpPr>
          <p:grpSpPr bwMode="auto">
            <a:xfrm>
              <a:off x="6067425" y="4740276"/>
              <a:ext cx="501650" cy="233363"/>
              <a:chOff x="3600" y="219"/>
              <a:chExt cx="360" cy="175"/>
            </a:xfrm>
          </p:grpSpPr>
          <p:sp>
            <p:nvSpPr>
              <p:cNvPr id="93"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94" name="Line 7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95" name="Line 8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96" name="Rectangle 8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97"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98" name="Group 83"/>
              <p:cNvGrpSpPr>
                <a:grpSpLocks/>
              </p:cNvGrpSpPr>
              <p:nvPr/>
            </p:nvGrpSpPr>
            <p:grpSpPr bwMode="auto">
              <a:xfrm>
                <a:off x="3686" y="244"/>
                <a:ext cx="177" cy="66"/>
                <a:chOff x="2848" y="848"/>
                <a:chExt cx="140" cy="98"/>
              </a:xfrm>
            </p:grpSpPr>
            <p:sp>
              <p:nvSpPr>
                <p:cNvPr id="103" name="Line 8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04" name="Line 8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05" name="Line 8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99" name="Group 87"/>
              <p:cNvGrpSpPr>
                <a:grpSpLocks/>
              </p:cNvGrpSpPr>
              <p:nvPr/>
            </p:nvGrpSpPr>
            <p:grpSpPr bwMode="auto">
              <a:xfrm flipV="1">
                <a:off x="3686" y="243"/>
                <a:ext cx="177" cy="66"/>
                <a:chOff x="2848" y="848"/>
                <a:chExt cx="140" cy="98"/>
              </a:xfrm>
            </p:grpSpPr>
            <p:sp>
              <p:nvSpPr>
                <p:cNvPr id="100" name="Line 8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01" name="Line 8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02" name="Line 9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sp>
          <p:nvSpPr>
            <p:cNvPr id="29"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p:spPr>
          <p:txBody>
            <a:bodyPr wrap="none" anchor="ctr"/>
            <a:lstStyle/>
            <a:p>
              <a:endParaRPr lang="zh-CN" altLang="en-US"/>
            </a:p>
          </p:txBody>
        </p:sp>
        <p:sp>
          <p:nvSpPr>
            <p:cNvPr id="30"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p:spPr>
          <p:txBody>
            <a:bodyPr wrap="none" anchor="ctr"/>
            <a:lstStyle/>
            <a:p>
              <a:endParaRPr lang="zh-CN" altLang="en-US"/>
            </a:p>
          </p:txBody>
        </p:sp>
        <p:sp>
          <p:nvSpPr>
            <p:cNvPr id="31"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p:spPr>
          <p:txBody>
            <a:bodyPr wrap="none" anchor="ctr"/>
            <a:lstStyle/>
            <a:p>
              <a:endParaRPr lang="zh-CN" altLang="en-US"/>
            </a:p>
          </p:txBody>
        </p:sp>
        <p:sp>
          <p:nvSpPr>
            <p:cNvPr id="32"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p:spPr>
          <p:txBody>
            <a:bodyPr wrap="none" anchor="ctr"/>
            <a:lstStyle/>
            <a:p>
              <a:endParaRPr lang="zh-CN" altLang="en-US"/>
            </a:p>
          </p:txBody>
        </p:sp>
        <p:sp>
          <p:nvSpPr>
            <p:cNvPr id="33"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p:spPr>
          <p:txBody>
            <a:bodyPr wrap="none" anchor="ctr"/>
            <a:lstStyle/>
            <a:p>
              <a:endParaRPr lang="zh-CN" altLang="en-US"/>
            </a:p>
          </p:txBody>
        </p:sp>
        <p:sp>
          <p:nvSpPr>
            <p:cNvPr id="34"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p:spPr>
          <p:txBody>
            <a:bodyPr wrap="none" anchor="ctr"/>
            <a:lstStyle/>
            <a:p>
              <a:endParaRPr lang="zh-CN" altLang="en-US"/>
            </a:p>
          </p:txBody>
        </p:sp>
        <p:sp>
          <p:nvSpPr>
            <p:cNvPr id="35" name="Text Box 100"/>
            <p:cNvSpPr txBox="1">
              <a:spLocks noChangeArrowheads="1"/>
            </p:cNvSpPr>
            <p:nvPr/>
          </p:nvSpPr>
          <p:spPr bwMode="auto">
            <a:xfrm>
              <a:off x="4440876" y="4483071"/>
              <a:ext cx="311067" cy="366700"/>
            </a:xfrm>
            <a:prstGeom prst="rect">
              <a:avLst/>
            </a:prstGeom>
            <a:noFill/>
            <a:ln w="9525">
              <a:noFill/>
              <a:miter lim="800000"/>
              <a:headEnd/>
              <a:tailEnd/>
            </a:ln>
          </p:spPr>
          <p:txBody>
            <a:bodyPr wrap="none">
              <a:spAutoFit/>
            </a:bodyPr>
            <a:lstStyle/>
            <a:p>
              <a:pPr eaLnBrk="1" hangingPunct="1"/>
              <a:r>
                <a:rPr lang="en-US" altLang="zh-CN" sz="1800">
                  <a:solidFill>
                    <a:srgbClr val="000000"/>
                  </a:solidFill>
                </a:rPr>
                <a:t>1</a:t>
              </a:r>
            </a:p>
          </p:txBody>
        </p:sp>
        <p:sp>
          <p:nvSpPr>
            <p:cNvPr id="36" name="Text Box 101"/>
            <p:cNvSpPr txBox="1">
              <a:spLocks noChangeArrowheads="1"/>
            </p:cNvSpPr>
            <p:nvPr/>
          </p:nvSpPr>
          <p:spPr bwMode="auto">
            <a:xfrm>
              <a:off x="4378980" y="4897394"/>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rPr>
                <a:t>2</a:t>
              </a:r>
            </a:p>
          </p:txBody>
        </p:sp>
        <p:sp>
          <p:nvSpPr>
            <p:cNvPr id="37" name="Text Box 102"/>
            <p:cNvSpPr txBox="1">
              <a:spLocks noChangeArrowheads="1"/>
            </p:cNvSpPr>
            <p:nvPr/>
          </p:nvSpPr>
          <p:spPr bwMode="auto">
            <a:xfrm>
              <a:off x="4128222" y="4970416"/>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rPr>
                <a:t>3</a:t>
              </a:r>
            </a:p>
          </p:txBody>
        </p:sp>
        <p:grpSp>
          <p:nvGrpSpPr>
            <p:cNvPr id="38" name="Group 1"/>
            <p:cNvGrpSpPr>
              <a:grpSpLocks/>
            </p:cNvGrpSpPr>
            <p:nvPr/>
          </p:nvGrpSpPr>
          <p:grpSpPr bwMode="auto">
            <a:xfrm rot="-2012368">
              <a:off x="2645158" y="5398104"/>
              <a:ext cx="1447800" cy="274638"/>
              <a:chOff x="2436813" y="4587876"/>
              <a:chExt cx="1447800" cy="274638"/>
            </a:xfrm>
          </p:grpSpPr>
          <p:sp>
            <p:nvSpPr>
              <p:cNvPr id="88" name="Rectangle 97"/>
              <p:cNvSpPr>
                <a:spLocks noChangeArrowheads="1"/>
              </p:cNvSpPr>
              <p:nvPr/>
            </p:nvSpPr>
            <p:spPr bwMode="auto">
              <a:xfrm>
                <a:off x="2461850" y="4583083"/>
                <a:ext cx="1155391" cy="238116"/>
              </a:xfrm>
              <a:prstGeom prst="rect">
                <a:avLst/>
              </a:prstGeom>
              <a:solidFill>
                <a:schemeClr val="bg2"/>
              </a:solidFill>
              <a:ln w="9525">
                <a:noFill/>
                <a:miter lim="800000"/>
                <a:headEnd/>
                <a:tailEnd/>
              </a:ln>
            </p:spPr>
            <p:txBody>
              <a:bodyPr wrap="none" anchor="ctr"/>
              <a:lstStyle/>
              <a:p>
                <a:endParaRPr lang="zh-CN" altLang="zh-CN" sz="1800">
                  <a:solidFill>
                    <a:srgbClr val="000000"/>
                  </a:solidFill>
                </a:endParaRPr>
              </a:p>
            </p:txBody>
          </p:sp>
          <p:sp>
            <p:nvSpPr>
              <p:cNvPr id="89"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90"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91"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92" name="Text Box 105"/>
              <p:cNvSpPr txBox="1">
                <a:spLocks noChangeArrowheads="1"/>
              </p:cNvSpPr>
              <p:nvPr/>
            </p:nvSpPr>
            <p:spPr bwMode="auto">
              <a:xfrm rot="289934">
                <a:off x="3019653" y="4584228"/>
                <a:ext cx="520561" cy="274627"/>
              </a:xfrm>
              <a:prstGeom prst="rect">
                <a:avLst/>
              </a:prstGeom>
              <a:noFill/>
              <a:ln w="9525">
                <a:noFill/>
                <a:miter lim="800000"/>
                <a:headEnd/>
                <a:tailEnd/>
              </a:ln>
            </p:spPr>
            <p:txBody>
              <a:bodyPr wrap="none">
                <a:spAutoFit/>
              </a:bodyPr>
              <a:lstStyle/>
              <a:p>
                <a:pPr eaLnBrk="1" hangingPunct="1"/>
                <a:r>
                  <a:rPr lang="en-US" altLang="zh-CN" sz="1200">
                    <a:solidFill>
                      <a:srgbClr val="000000"/>
                    </a:solidFill>
                  </a:rPr>
                  <a:t>0111</a:t>
                </a:r>
              </a:p>
            </p:txBody>
          </p:sp>
        </p:grpSp>
        <p:sp>
          <p:nvSpPr>
            <p:cNvPr id="39" name="Text Box 106"/>
            <p:cNvSpPr txBox="1">
              <a:spLocks noChangeArrowheads="1"/>
            </p:cNvSpPr>
            <p:nvPr/>
          </p:nvSpPr>
          <p:spPr bwMode="auto">
            <a:xfrm>
              <a:off x="1638346" y="6046704"/>
              <a:ext cx="2440926" cy="584867"/>
            </a:xfrm>
            <a:prstGeom prst="rect">
              <a:avLst/>
            </a:prstGeom>
            <a:noFill/>
            <a:ln w="9525">
              <a:noFill/>
              <a:miter lim="800000"/>
              <a:headEnd/>
              <a:tailEnd/>
            </a:ln>
          </p:spPr>
          <p:txBody>
            <a:bodyPr wrap="none">
              <a:spAutoFit/>
            </a:bodyPr>
            <a:lstStyle/>
            <a:p>
              <a:pPr eaLnBrk="1" hangingPunct="1"/>
              <a:r>
                <a:rPr lang="zh-CN" altLang="en-US" sz="1600" dirty="0">
                  <a:solidFill>
                    <a:srgbClr val="000000"/>
                  </a:solidFill>
                </a:rPr>
                <a:t>每个到达路由器的数据包</a:t>
              </a:r>
              <a:br>
                <a:rPr lang="en-US" altLang="zh-CN" sz="1600" dirty="0">
                  <a:solidFill>
                    <a:srgbClr val="000000"/>
                  </a:solidFill>
                </a:rPr>
              </a:br>
              <a:r>
                <a:rPr lang="zh-CN" altLang="en-US" sz="1600" dirty="0">
                  <a:solidFill>
                    <a:srgbClr val="000000"/>
                  </a:solidFill>
                </a:rPr>
                <a:t>在头部携带目的地地址</a:t>
              </a:r>
              <a:endParaRPr lang="en-US" altLang="zh-CN" sz="1600" dirty="0">
                <a:solidFill>
                  <a:srgbClr val="000000"/>
                </a:solidFill>
              </a:endParaRPr>
            </a:p>
          </p:txBody>
        </p:sp>
        <p:sp>
          <p:nvSpPr>
            <p:cNvPr id="40"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p:spPr>
          <p:txBody>
            <a:bodyPr/>
            <a:lstStyle/>
            <a:p>
              <a:endParaRPr lang="zh-CN" altLang="en-US"/>
            </a:p>
          </p:txBody>
        </p:sp>
        <p:sp>
          <p:nvSpPr>
            <p:cNvPr id="41"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p:spPr>
          <p:txBody>
            <a:bodyPr/>
            <a:lstStyle/>
            <a:p>
              <a:endParaRPr lang="zh-CN" altLang="en-US"/>
            </a:p>
          </p:txBody>
        </p:sp>
        <p:sp>
          <p:nvSpPr>
            <p:cNvPr id="42"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3"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4"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5"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6"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grpSp>
          <p:nvGrpSpPr>
            <p:cNvPr id="47" name="Group 126"/>
            <p:cNvGrpSpPr>
              <a:grpSpLocks/>
            </p:cNvGrpSpPr>
            <p:nvPr/>
          </p:nvGrpSpPr>
          <p:grpSpPr bwMode="auto">
            <a:xfrm>
              <a:off x="5251450" y="3641726"/>
              <a:ext cx="550863" cy="452438"/>
              <a:chOff x="2886" y="1668"/>
              <a:chExt cx="347" cy="285"/>
            </a:xfrm>
          </p:grpSpPr>
          <p:sp>
            <p:nvSpPr>
              <p:cNvPr id="81"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82"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83"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84" name="Line 130"/>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85" name="Line 131"/>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86" name="Line 132"/>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7"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48" name="Group 134"/>
            <p:cNvGrpSpPr>
              <a:grpSpLocks/>
            </p:cNvGrpSpPr>
            <p:nvPr/>
          </p:nvGrpSpPr>
          <p:grpSpPr bwMode="auto">
            <a:xfrm>
              <a:off x="6264275" y="3914776"/>
              <a:ext cx="550863" cy="452438"/>
              <a:chOff x="2886" y="1668"/>
              <a:chExt cx="347" cy="285"/>
            </a:xfrm>
          </p:grpSpPr>
          <p:sp>
            <p:nvSpPr>
              <p:cNvPr id="74"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75"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76"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77" name="Line 138"/>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78" name="Line 139"/>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79" name="Line 140"/>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0"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49" name="Group 142"/>
            <p:cNvGrpSpPr>
              <a:grpSpLocks/>
            </p:cNvGrpSpPr>
            <p:nvPr/>
          </p:nvGrpSpPr>
          <p:grpSpPr bwMode="auto">
            <a:xfrm>
              <a:off x="5894388" y="5991226"/>
              <a:ext cx="550863" cy="452438"/>
              <a:chOff x="2886" y="1668"/>
              <a:chExt cx="347" cy="285"/>
            </a:xfrm>
          </p:grpSpPr>
          <p:sp>
            <p:nvSpPr>
              <p:cNvPr id="67"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68"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69"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70" name="Line 146"/>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71" name="Line 147"/>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72" name="Line 148"/>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73"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50" name="Group 150"/>
            <p:cNvGrpSpPr>
              <a:grpSpLocks/>
            </p:cNvGrpSpPr>
            <p:nvPr/>
          </p:nvGrpSpPr>
          <p:grpSpPr bwMode="auto">
            <a:xfrm>
              <a:off x="5199063" y="5772151"/>
              <a:ext cx="550863" cy="452438"/>
              <a:chOff x="2886" y="1668"/>
              <a:chExt cx="347" cy="285"/>
            </a:xfrm>
          </p:grpSpPr>
          <p:sp>
            <p:nvSpPr>
              <p:cNvPr id="60"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61"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62"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63" name="Line 154"/>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64" name="Line 155"/>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65" name="Line 156"/>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66"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51" name="Group 158"/>
            <p:cNvGrpSpPr>
              <a:grpSpLocks/>
            </p:cNvGrpSpPr>
            <p:nvPr/>
          </p:nvGrpSpPr>
          <p:grpSpPr bwMode="auto">
            <a:xfrm>
              <a:off x="4543425" y="5964238"/>
              <a:ext cx="550863" cy="452438"/>
              <a:chOff x="2886" y="1668"/>
              <a:chExt cx="347" cy="285"/>
            </a:xfrm>
          </p:grpSpPr>
          <p:sp>
            <p:nvSpPr>
              <p:cNvPr id="53"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54"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55"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56" name="Line 162"/>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57" name="Line 163"/>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58" name="Line 164"/>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59"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sp>
          <p:nvSpPr>
            <p:cNvPr id="52"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p:spPr>
          <p:txBody>
            <a:bodyPr/>
            <a:lstStyle/>
            <a:p>
              <a:endParaRPr lang="zh-CN" altLang="en-US"/>
            </a:p>
          </p:txBody>
        </p:sp>
      </p:grpSp>
      <p:grpSp>
        <p:nvGrpSpPr>
          <p:cNvPr id="171" name="Group 347"/>
          <p:cNvGrpSpPr>
            <a:grpSpLocks/>
          </p:cNvGrpSpPr>
          <p:nvPr/>
        </p:nvGrpSpPr>
        <p:grpSpPr bwMode="auto">
          <a:xfrm>
            <a:off x="6099175" y="5353332"/>
            <a:ext cx="523875" cy="261938"/>
            <a:chOff x="1871277" y="1576300"/>
            <a:chExt cx="1128371" cy="437861"/>
          </a:xfrm>
        </p:grpSpPr>
        <p:sp>
          <p:nvSpPr>
            <p:cNvPr id="172"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4"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5"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8"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9" name="Straight Connector 183"/>
            <p:cNvCxnSpPr>
              <a:cxnSpLocks noChangeShapeType="1"/>
              <a:endCxn id="1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0"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81" name="Group 347"/>
          <p:cNvGrpSpPr>
            <a:grpSpLocks/>
          </p:cNvGrpSpPr>
          <p:nvPr/>
        </p:nvGrpSpPr>
        <p:grpSpPr bwMode="auto">
          <a:xfrm>
            <a:off x="5481638" y="5616857"/>
            <a:ext cx="523875" cy="263525"/>
            <a:chOff x="1871277" y="1576300"/>
            <a:chExt cx="1128371" cy="437861"/>
          </a:xfrm>
        </p:grpSpPr>
        <p:sp>
          <p:nvSpPr>
            <p:cNvPr id="182"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3"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4"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5"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6"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7"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8"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9" name="Straight Connector 193"/>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0"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91" name="Group 347"/>
          <p:cNvGrpSpPr>
            <a:grpSpLocks/>
          </p:cNvGrpSpPr>
          <p:nvPr/>
        </p:nvGrpSpPr>
        <p:grpSpPr bwMode="auto">
          <a:xfrm>
            <a:off x="6723063" y="5640670"/>
            <a:ext cx="523875" cy="261937"/>
            <a:chOff x="1871277" y="1576300"/>
            <a:chExt cx="1128371" cy="437861"/>
          </a:xfrm>
        </p:grpSpPr>
        <p:sp>
          <p:nvSpPr>
            <p:cNvPr id="192"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3"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4"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5"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6"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7"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8"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9" name="Straight Connector 203"/>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0"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01" name="Group 347"/>
          <p:cNvGrpSpPr>
            <a:grpSpLocks/>
          </p:cNvGrpSpPr>
          <p:nvPr/>
        </p:nvGrpSpPr>
        <p:grpSpPr bwMode="auto">
          <a:xfrm>
            <a:off x="7165975" y="4985032"/>
            <a:ext cx="522288" cy="263525"/>
            <a:chOff x="1871277" y="1576300"/>
            <a:chExt cx="1128371" cy="437861"/>
          </a:xfrm>
        </p:grpSpPr>
        <p:sp>
          <p:nvSpPr>
            <p:cNvPr id="202"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3"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4"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5"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7"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8"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9" name="Straight Connector 213"/>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1" name="Group 347"/>
          <p:cNvGrpSpPr>
            <a:grpSpLocks/>
          </p:cNvGrpSpPr>
          <p:nvPr/>
        </p:nvGrpSpPr>
        <p:grpSpPr bwMode="auto">
          <a:xfrm>
            <a:off x="6169025" y="4680232"/>
            <a:ext cx="522288" cy="261938"/>
            <a:chOff x="1871277" y="1576300"/>
            <a:chExt cx="1128371" cy="437861"/>
          </a:xfrm>
        </p:grpSpPr>
        <p:sp>
          <p:nvSpPr>
            <p:cNvPr id="212"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3"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4"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6"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7"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8"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9" name="Straight Connector 223"/>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0"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21" name="Group 347"/>
          <p:cNvGrpSpPr>
            <a:grpSpLocks/>
          </p:cNvGrpSpPr>
          <p:nvPr/>
        </p:nvGrpSpPr>
        <p:grpSpPr bwMode="auto">
          <a:xfrm>
            <a:off x="5149850" y="4978682"/>
            <a:ext cx="523875" cy="263525"/>
            <a:chOff x="1871277" y="1576300"/>
            <a:chExt cx="1128371" cy="437861"/>
          </a:xfrm>
        </p:grpSpPr>
        <p:sp>
          <p:nvSpPr>
            <p:cNvPr id="222"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3"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4"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5"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6"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7"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9" name="Straight Connector 233"/>
            <p:cNvCxnSpPr>
              <a:cxnSpLocks noChangeShapeType="1"/>
              <a:endCxn id="2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0"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231" name="Rectangle 3"/>
          <p:cNvSpPr>
            <a:spLocks noGrp="1" noChangeArrowheads="1"/>
          </p:cNvSpPr>
          <p:nvPr>
            <p:ph idx="1"/>
          </p:nvPr>
        </p:nvSpPr>
        <p:spPr>
          <a:xfrm>
            <a:off x="4572000" y="1728788"/>
            <a:ext cx="4192588" cy="4648200"/>
          </a:xfrm>
        </p:spPr>
        <p:txBody>
          <a:bodyPr/>
          <a:lstStyle/>
          <a:p>
            <a:pPr marL="0" indent="0">
              <a:buFont typeface="Wingdings" pitchFamily="2" charset="2"/>
              <a:buNone/>
            </a:pPr>
            <a:r>
              <a:rPr lang="zh-CN" altLang="en-US" sz="2400" dirty="0">
                <a:solidFill>
                  <a:srgbClr val="C00000"/>
                </a:solidFill>
                <a:latin typeface="+mn-ea"/>
              </a:rPr>
              <a:t>转发：</a:t>
            </a:r>
            <a:r>
              <a:rPr lang="zh-CN" altLang="en-US" sz="2400" dirty="0">
                <a:latin typeface="+mn-ea"/>
              </a:rPr>
              <a:t>将数据包从路由器的输入端口移到输出端口</a:t>
            </a:r>
            <a:endParaRPr lang="en-US" altLang="ja-JP" sz="2400" dirty="0">
              <a:latin typeface="+mn-ea"/>
            </a:endParaRPr>
          </a:p>
          <a:p>
            <a:pPr marL="0" indent="0">
              <a:buFont typeface="Wingdings" pitchFamily="2" charset="2"/>
              <a:buNone/>
            </a:pPr>
            <a:endParaRPr lang="en-US" altLang="zh-CN" sz="2400" dirty="0">
              <a:latin typeface="+mn-ea"/>
            </a:endParaRPr>
          </a:p>
        </p:txBody>
      </p:sp>
      <p:sp>
        <p:nvSpPr>
          <p:cNvPr id="232" name="Rectangle 3"/>
          <p:cNvSpPr txBox="1">
            <a:spLocks noChangeArrowheads="1"/>
          </p:cNvSpPr>
          <p:nvPr/>
        </p:nvSpPr>
        <p:spPr bwMode="auto">
          <a:xfrm>
            <a:off x="384175" y="1772816"/>
            <a:ext cx="4192588" cy="1306934"/>
          </a:xfrm>
          <a:prstGeom prst="rect">
            <a:avLst/>
          </a:prstGeom>
          <a:noFill/>
          <a:ln w="9525">
            <a:noFill/>
            <a:miter lim="800000"/>
            <a:headEnd/>
            <a:tailEnd/>
          </a:ln>
        </p:spPr>
        <p:txBody>
          <a:bodyPr/>
          <a:lstStyle/>
          <a:p>
            <a:pPr>
              <a:spcBef>
                <a:spcPct val="70000"/>
              </a:spcBef>
              <a:buClr>
                <a:srgbClr val="000099"/>
              </a:buClr>
              <a:buSzPct val="65000"/>
              <a:buFont typeface="Wingdings" pitchFamily="2" charset="2"/>
              <a:buNone/>
            </a:pPr>
            <a:r>
              <a:rPr lang="zh-CN" altLang="en-US" sz="2400" dirty="0">
                <a:solidFill>
                  <a:srgbClr val="C00000"/>
                </a:solidFill>
                <a:latin typeface="+mn-ea"/>
              </a:rPr>
              <a:t>路由：</a:t>
            </a:r>
            <a:r>
              <a:rPr lang="zh-CN" altLang="en-US" sz="2400" dirty="0">
                <a:latin typeface="+mn-ea"/>
              </a:rPr>
              <a:t>决定从源到目的地的网络路径</a:t>
            </a:r>
            <a:endParaRPr lang="en-US" altLang="zh-CN" sz="2400" dirty="0">
              <a:latin typeface="+mn-ea"/>
            </a:endParaRPr>
          </a:p>
          <a:p>
            <a:pPr marL="742950" lvl="1" indent="-285750">
              <a:buClr>
                <a:srgbClr val="000099"/>
              </a:buClr>
              <a:buFont typeface="Wingdings" pitchFamily="2" charset="2"/>
              <a:buChar char="§"/>
            </a:pPr>
            <a:r>
              <a:rPr lang="zh-CN" altLang="en-US" sz="2400" dirty="0">
                <a:latin typeface="+mn-ea"/>
              </a:rPr>
              <a:t>由</a:t>
            </a:r>
            <a:r>
              <a:rPr lang="zh-CN" altLang="en-US" sz="2400" dirty="0">
                <a:solidFill>
                  <a:srgbClr val="C00000"/>
                </a:solidFill>
                <a:latin typeface="+mn-ea"/>
              </a:rPr>
              <a:t>路由算法</a:t>
            </a:r>
            <a:r>
              <a:rPr lang="zh-CN" altLang="en-US" sz="2400" dirty="0">
                <a:latin typeface="+mn-ea"/>
              </a:rPr>
              <a:t>完成</a:t>
            </a:r>
            <a:endParaRPr lang="en-US" altLang="zh-CN" sz="2400" dirty="0">
              <a:latin typeface="+mn-ea"/>
            </a:endParaRPr>
          </a:p>
          <a:p>
            <a:pPr>
              <a:spcBef>
                <a:spcPct val="20000"/>
              </a:spcBef>
              <a:buClr>
                <a:srgbClr val="000099"/>
              </a:buClr>
              <a:buSzPct val="65000"/>
              <a:buFont typeface="Wingdings" pitchFamily="2" charset="2"/>
              <a:buNone/>
            </a:pPr>
            <a:endParaRPr lang="en-US" altLang="zh-CN" sz="2400" dirty="0">
              <a:latin typeface="+mn-ea"/>
            </a:endParaRPr>
          </a:p>
        </p:txBody>
      </p:sp>
      <p:cxnSp>
        <p:nvCxnSpPr>
          <p:cNvPr id="233" name="Straight Connector 421888"/>
          <p:cNvCxnSpPr>
            <a:cxnSpLocks noChangeShapeType="1"/>
          </p:cNvCxnSpPr>
          <p:nvPr/>
        </p:nvCxnSpPr>
        <p:spPr bwMode="auto">
          <a:xfrm>
            <a:off x="2267744" y="2852936"/>
            <a:ext cx="209550" cy="574675"/>
          </a:xfrm>
          <a:prstGeom prst="line">
            <a:avLst/>
          </a:prstGeom>
          <a:noFill/>
          <a:ln w="9525">
            <a:solidFill>
              <a:schemeClr val="tx1"/>
            </a:solidFill>
            <a:round/>
            <a:headEnd/>
            <a:tailEnd/>
          </a:ln>
        </p:spPr>
      </p:cxnSp>
      <p:cxnSp>
        <p:nvCxnSpPr>
          <p:cNvPr id="234" name="Straight Connector 421894"/>
          <p:cNvCxnSpPr>
            <a:cxnSpLocks noChangeShapeType="1"/>
          </p:cNvCxnSpPr>
          <p:nvPr/>
        </p:nvCxnSpPr>
        <p:spPr bwMode="auto">
          <a:xfrm flipH="1">
            <a:off x="3491880" y="2636912"/>
            <a:ext cx="2088232" cy="1728192"/>
          </a:xfrm>
          <a:prstGeom prst="line">
            <a:avLst/>
          </a:prstGeom>
          <a:noFill/>
          <a:ln w="9525">
            <a:solidFill>
              <a:schemeClr val="tx1"/>
            </a:solidFill>
            <a:round/>
            <a:headEnd/>
            <a:tailEnd/>
          </a:ln>
        </p:spPr>
      </p:cxn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另一种网络核心：电路交换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31</a:t>
            </a:fld>
            <a:endParaRPr lang="zh-CN" altLang="en-US"/>
          </a:p>
        </p:txBody>
      </p:sp>
      <p:cxnSp>
        <p:nvCxnSpPr>
          <p:cNvPr id="5" name="Straight Connector 379"/>
          <p:cNvCxnSpPr/>
          <p:nvPr/>
        </p:nvCxnSpPr>
        <p:spPr bwMode="auto">
          <a:xfrm rot="16200000" flipH="1">
            <a:off x="5373687" y="2576165"/>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380"/>
          <p:cNvCxnSpPr/>
          <p:nvPr/>
        </p:nvCxnSpPr>
        <p:spPr bwMode="auto">
          <a:xfrm rot="5400000">
            <a:off x="5768182" y="2470596"/>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381"/>
          <p:cNvCxnSpPr/>
          <p:nvPr/>
        </p:nvCxnSpPr>
        <p:spPr bwMode="auto">
          <a:xfrm>
            <a:off x="5043488" y="2857152"/>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347"/>
          <p:cNvGrpSpPr>
            <a:grpSpLocks/>
          </p:cNvGrpSpPr>
          <p:nvPr/>
        </p:nvGrpSpPr>
        <p:grpSpPr bwMode="auto">
          <a:xfrm>
            <a:off x="5443538" y="2674590"/>
            <a:ext cx="815975" cy="449262"/>
            <a:chOff x="1871277" y="1576300"/>
            <a:chExt cx="1128371" cy="437861"/>
          </a:xfrm>
        </p:grpSpPr>
        <p:sp>
          <p:nvSpPr>
            <p:cNvPr id="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 name="Straight Connector 135"/>
            <p:cNvCxnSpPr>
              <a:cxnSpLocks noChangeShapeType="1"/>
              <a:endCxn id="1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8" name="Group 347"/>
          <p:cNvGrpSpPr>
            <a:grpSpLocks/>
          </p:cNvGrpSpPr>
          <p:nvPr/>
        </p:nvGrpSpPr>
        <p:grpSpPr bwMode="auto">
          <a:xfrm>
            <a:off x="7618413" y="2684115"/>
            <a:ext cx="815975" cy="449262"/>
            <a:chOff x="1871277" y="1576300"/>
            <a:chExt cx="1128371" cy="437861"/>
          </a:xfrm>
        </p:grpSpPr>
        <p:sp>
          <p:nvSpPr>
            <p:cNvPr id="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 name="Straight Connector 125"/>
            <p:cNvCxnSpPr>
              <a:cxnSpLocks noChangeShapeType="1"/>
              <a:endCxn id="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8" name="Straight Connector 387"/>
          <p:cNvCxnSpPr/>
          <p:nvPr/>
        </p:nvCxnSpPr>
        <p:spPr bwMode="auto">
          <a:xfrm rot="16200000" flipV="1">
            <a:off x="7853363" y="4955827"/>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388"/>
          <p:cNvCxnSpPr/>
          <p:nvPr/>
        </p:nvCxnSpPr>
        <p:spPr bwMode="auto">
          <a:xfrm rot="5400000" flipH="1" flipV="1">
            <a:off x="7604126" y="4943127"/>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347"/>
          <p:cNvGrpSpPr>
            <a:grpSpLocks/>
          </p:cNvGrpSpPr>
          <p:nvPr/>
        </p:nvGrpSpPr>
        <p:grpSpPr bwMode="auto">
          <a:xfrm>
            <a:off x="7667625" y="4360515"/>
            <a:ext cx="815975" cy="449262"/>
            <a:chOff x="1871277" y="1576300"/>
            <a:chExt cx="1128371" cy="437861"/>
          </a:xfrm>
        </p:grpSpPr>
        <p:sp>
          <p:nvSpPr>
            <p:cNvPr id="31"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 name="Straight Connector 115"/>
            <p:cNvCxnSpPr>
              <a:cxnSpLocks noChangeShapeType="1"/>
              <a:endCxn id="3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0" name="Group 100"/>
          <p:cNvGrpSpPr>
            <a:grpSpLocks/>
          </p:cNvGrpSpPr>
          <p:nvPr/>
        </p:nvGrpSpPr>
        <p:grpSpPr bwMode="auto">
          <a:xfrm>
            <a:off x="4749800" y="1853852"/>
            <a:ext cx="631825" cy="503238"/>
            <a:chOff x="-44" y="1473"/>
            <a:chExt cx="981" cy="1105"/>
          </a:xfrm>
        </p:grpSpPr>
        <p:pic>
          <p:nvPicPr>
            <p:cNvPr id="41"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2"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43" name="Group 100"/>
          <p:cNvGrpSpPr>
            <a:grpSpLocks/>
          </p:cNvGrpSpPr>
          <p:nvPr/>
        </p:nvGrpSpPr>
        <p:grpSpPr bwMode="auto">
          <a:xfrm>
            <a:off x="8499475" y="5086002"/>
            <a:ext cx="631825" cy="503238"/>
            <a:chOff x="-44" y="1473"/>
            <a:chExt cx="981" cy="1105"/>
          </a:xfrm>
        </p:grpSpPr>
        <p:pic>
          <p:nvPicPr>
            <p:cNvPr id="44"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5"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46" name="Rectangle 364"/>
          <p:cNvSpPr/>
          <p:nvPr/>
        </p:nvSpPr>
        <p:spPr bwMode="auto">
          <a:xfrm>
            <a:off x="6273800" y="2801590"/>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7" name="Rectangle 365"/>
          <p:cNvSpPr/>
          <p:nvPr/>
        </p:nvSpPr>
        <p:spPr bwMode="auto">
          <a:xfrm>
            <a:off x="6273800" y="2857152"/>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8" name="Rectangle 366"/>
          <p:cNvSpPr/>
          <p:nvPr/>
        </p:nvSpPr>
        <p:spPr bwMode="auto">
          <a:xfrm>
            <a:off x="6273800" y="2912715"/>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Rectangle 367"/>
          <p:cNvSpPr/>
          <p:nvPr/>
        </p:nvSpPr>
        <p:spPr bwMode="auto">
          <a:xfrm>
            <a:off x="6273800" y="2968277"/>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nvGrpSpPr>
          <p:cNvPr id="50" name="Group 142"/>
          <p:cNvGrpSpPr>
            <a:grpSpLocks/>
          </p:cNvGrpSpPr>
          <p:nvPr/>
        </p:nvGrpSpPr>
        <p:grpSpPr bwMode="auto">
          <a:xfrm>
            <a:off x="5570538" y="4360515"/>
            <a:ext cx="760412" cy="390525"/>
            <a:chOff x="2356" y="1300"/>
            <a:chExt cx="555" cy="194"/>
          </a:xfrm>
        </p:grpSpPr>
        <p:sp>
          <p:nvSpPr>
            <p:cNvPr id="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54" name="Group 146"/>
            <p:cNvGrpSpPr>
              <a:grpSpLocks/>
            </p:cNvGrpSpPr>
            <p:nvPr/>
          </p:nvGrpSpPr>
          <p:grpSpPr bwMode="auto">
            <a:xfrm>
              <a:off x="2468" y="1332"/>
              <a:ext cx="310" cy="60"/>
              <a:chOff x="2468" y="1332"/>
              <a:chExt cx="310" cy="60"/>
            </a:xfrm>
          </p:grpSpPr>
          <p:sp>
            <p:nvSpPr>
              <p:cNvPr id="5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5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55" name="Line 149"/>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56" name="Line 150"/>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nvGrpSpPr>
          <p:cNvPr id="59" name="Group 75"/>
          <p:cNvGrpSpPr>
            <a:grpSpLocks/>
          </p:cNvGrpSpPr>
          <p:nvPr/>
        </p:nvGrpSpPr>
        <p:grpSpPr bwMode="auto">
          <a:xfrm rot="5400000">
            <a:off x="5280818" y="3602484"/>
            <a:ext cx="1281113" cy="234950"/>
            <a:chOff x="4876800" y="1143000"/>
            <a:chExt cx="1752600" cy="304800"/>
          </a:xfrm>
        </p:grpSpPr>
        <p:sp>
          <p:nvSpPr>
            <p:cNvPr id="60"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1"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2"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3"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grpSp>
        <p:nvGrpSpPr>
          <p:cNvPr id="64" name="Group 80"/>
          <p:cNvGrpSpPr>
            <a:grpSpLocks/>
          </p:cNvGrpSpPr>
          <p:nvPr/>
        </p:nvGrpSpPr>
        <p:grpSpPr bwMode="auto">
          <a:xfrm>
            <a:off x="6350000" y="4473227"/>
            <a:ext cx="1328738" cy="222250"/>
            <a:chOff x="4876800" y="1143000"/>
            <a:chExt cx="1752600" cy="304800"/>
          </a:xfrm>
        </p:grpSpPr>
        <p:sp>
          <p:nvSpPr>
            <p:cNvPr id="65"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6"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7"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8"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69" name="Rectangle 373"/>
          <p:cNvSpPr/>
          <p:nvPr/>
        </p:nvSpPr>
        <p:spPr bwMode="auto">
          <a:xfrm rot="5400000">
            <a:off x="7478712" y="3690590"/>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Rectangle 374"/>
          <p:cNvSpPr/>
          <p:nvPr/>
        </p:nvSpPr>
        <p:spPr bwMode="auto">
          <a:xfrm rot="5400000">
            <a:off x="7419975" y="3690590"/>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1" name="Rectangle 375"/>
          <p:cNvSpPr/>
          <p:nvPr/>
        </p:nvSpPr>
        <p:spPr bwMode="auto">
          <a:xfrm rot="5400000">
            <a:off x="7361237" y="3690590"/>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2" name="Rectangle 376"/>
          <p:cNvSpPr/>
          <p:nvPr/>
        </p:nvSpPr>
        <p:spPr bwMode="auto">
          <a:xfrm rot="5400000">
            <a:off x="7302500" y="3690590"/>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3" name="Rectangle 377"/>
          <p:cNvSpPr/>
          <p:nvPr/>
        </p:nvSpPr>
        <p:spPr bwMode="auto">
          <a:xfrm rot="3198033">
            <a:off x="5179219" y="2437258"/>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4" name="Rectangle 378"/>
          <p:cNvSpPr/>
          <p:nvPr/>
        </p:nvSpPr>
        <p:spPr bwMode="auto">
          <a:xfrm rot="3198033">
            <a:off x="8226425" y="4944715"/>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cxnSp>
        <p:nvCxnSpPr>
          <p:cNvPr id="75" name="Straight Connector 382"/>
          <p:cNvCxnSpPr>
            <a:endCxn id="55" idx="0"/>
          </p:cNvCxnSpPr>
          <p:nvPr/>
        </p:nvCxnSpPr>
        <p:spPr bwMode="auto">
          <a:xfrm>
            <a:off x="5043488" y="4473227"/>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383"/>
          <p:cNvCxnSpPr>
            <a:endCxn id="53" idx="1"/>
          </p:cNvCxnSpPr>
          <p:nvPr/>
        </p:nvCxnSpPr>
        <p:spPr bwMode="auto">
          <a:xfrm>
            <a:off x="5218113" y="4082702"/>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384"/>
          <p:cNvCxnSpPr>
            <a:endCxn id="51" idx="3"/>
          </p:cNvCxnSpPr>
          <p:nvPr/>
        </p:nvCxnSpPr>
        <p:spPr bwMode="auto">
          <a:xfrm flipV="1">
            <a:off x="5159375" y="4719290"/>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385"/>
          <p:cNvCxnSpPr/>
          <p:nvPr/>
        </p:nvCxnSpPr>
        <p:spPr bwMode="auto">
          <a:xfrm rot="5400000" flipH="1" flipV="1">
            <a:off x="5495132" y="4943921"/>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386"/>
          <p:cNvCxnSpPr/>
          <p:nvPr/>
        </p:nvCxnSpPr>
        <p:spPr bwMode="auto">
          <a:xfrm rot="10800000">
            <a:off x="8440738" y="4584352"/>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389"/>
          <p:cNvCxnSpPr/>
          <p:nvPr/>
        </p:nvCxnSpPr>
        <p:spPr bwMode="auto">
          <a:xfrm rot="16200000" flipH="1">
            <a:off x="7707313" y="2396777"/>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Group 100"/>
          <p:cNvGrpSpPr>
            <a:grpSpLocks/>
          </p:cNvGrpSpPr>
          <p:nvPr/>
        </p:nvGrpSpPr>
        <p:grpSpPr bwMode="auto">
          <a:xfrm>
            <a:off x="7972425" y="1853852"/>
            <a:ext cx="630238" cy="503238"/>
            <a:chOff x="-44" y="1473"/>
            <a:chExt cx="981" cy="1105"/>
          </a:xfrm>
        </p:grpSpPr>
        <p:pic>
          <p:nvPicPr>
            <p:cNvPr id="82"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cxnSp>
        <p:nvCxnSpPr>
          <p:cNvPr id="84" name="Straight Connector 391"/>
          <p:cNvCxnSpPr/>
          <p:nvPr/>
        </p:nvCxnSpPr>
        <p:spPr bwMode="auto">
          <a:xfrm rot="5400000">
            <a:off x="8161338" y="2233265"/>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85" name="Rectangle 392"/>
          <p:cNvSpPr/>
          <p:nvPr/>
        </p:nvSpPr>
        <p:spPr bwMode="auto">
          <a:xfrm rot="1015003">
            <a:off x="5665788" y="2771427"/>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6" name="Rectangle 393"/>
          <p:cNvSpPr/>
          <p:nvPr/>
        </p:nvSpPr>
        <p:spPr bwMode="auto">
          <a:xfrm rot="2465437" flipV="1">
            <a:off x="7880350" y="4530377"/>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7" name="Rectangle 394"/>
          <p:cNvSpPr/>
          <p:nvPr/>
        </p:nvSpPr>
        <p:spPr bwMode="auto">
          <a:xfrm rot="2177866" flipV="1">
            <a:off x="7605713" y="2957165"/>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nvGrpSpPr>
          <p:cNvPr id="88" name="Group 347"/>
          <p:cNvGrpSpPr>
            <a:grpSpLocks/>
          </p:cNvGrpSpPr>
          <p:nvPr/>
        </p:nvGrpSpPr>
        <p:grpSpPr bwMode="auto">
          <a:xfrm>
            <a:off x="5529263" y="4354165"/>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98" name="Rectangle 1027"/>
          <p:cNvSpPr txBox="1">
            <a:spLocks noChangeArrowheads="1"/>
          </p:cNvSpPr>
          <p:nvPr/>
        </p:nvSpPr>
        <p:spPr bwMode="auto">
          <a:xfrm>
            <a:off x="415925" y="1733128"/>
            <a:ext cx="4465638"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200" b="0" i="0" u="none" strike="noStrike" kern="0" cap="none" spc="0" normalizeH="0" baseline="0" noProof="0" dirty="0">
                <a:ln>
                  <a:noFill/>
                </a:ln>
                <a:solidFill>
                  <a:srgbClr val="CC0000"/>
                </a:solidFill>
                <a:effectLst/>
                <a:uLnTx/>
                <a:uFillTx/>
                <a:latin typeface="+mn-ea"/>
                <a:cs typeface="+mn-cs"/>
              </a:rPr>
              <a:t>在</a:t>
            </a:r>
            <a:r>
              <a:rPr kumimoji="0" lang="en-US" altLang="zh-CN" sz="2200" b="0" i="0" u="none" strike="noStrike" kern="0" cap="none" spc="0" normalizeH="0" baseline="0" noProof="0" dirty="0">
                <a:ln>
                  <a:noFill/>
                </a:ln>
                <a:solidFill>
                  <a:srgbClr val="CC0000"/>
                </a:solidFill>
                <a:effectLst/>
                <a:uLnTx/>
                <a:uFillTx/>
                <a:latin typeface="+mn-ea"/>
                <a:cs typeface="+mn-cs"/>
              </a:rPr>
              <a:t>“</a:t>
            </a:r>
            <a:r>
              <a:rPr kumimoji="0" lang="zh-CN" altLang="en-US" sz="2200" b="0" i="0" u="none" strike="noStrike" kern="0" cap="none" spc="0" normalizeH="0" baseline="0" noProof="0" dirty="0">
                <a:ln>
                  <a:noFill/>
                </a:ln>
                <a:solidFill>
                  <a:srgbClr val="CC0000"/>
                </a:solidFill>
                <a:effectLst/>
                <a:uLnTx/>
                <a:uFillTx/>
                <a:latin typeface="+mn-ea"/>
                <a:cs typeface="+mn-cs"/>
              </a:rPr>
              <a:t>呼叫</a:t>
            </a:r>
            <a:r>
              <a:rPr kumimoji="0" lang="en-US" altLang="zh-CN" sz="2200" b="0" i="0" u="none" strike="noStrike" kern="0" cap="none" spc="0" normalizeH="0" baseline="0" noProof="0" dirty="0">
                <a:ln>
                  <a:noFill/>
                </a:ln>
                <a:solidFill>
                  <a:srgbClr val="CC0000"/>
                </a:solidFill>
                <a:effectLst/>
                <a:uLnTx/>
                <a:uFillTx/>
                <a:latin typeface="+mn-ea"/>
                <a:cs typeface="+mn-cs"/>
              </a:rPr>
              <a:t>”</a:t>
            </a:r>
            <a:r>
              <a:rPr kumimoji="0" lang="zh-CN" altLang="en-US" sz="2200" b="0" i="0" u="none" strike="noStrike" kern="0" cap="none" spc="0" normalizeH="0" baseline="0" noProof="0" dirty="0">
                <a:ln>
                  <a:noFill/>
                </a:ln>
                <a:solidFill>
                  <a:srgbClr val="CC0000"/>
                </a:solidFill>
                <a:effectLst/>
                <a:uLnTx/>
                <a:uFillTx/>
                <a:latin typeface="+mn-ea"/>
                <a:cs typeface="+mn-cs"/>
              </a:rPr>
              <a:t>开始前，预留从源到目的地的端到端资源</a:t>
            </a:r>
            <a:endParaRPr kumimoji="0" lang="en-US" altLang="ja-JP" sz="2200" b="0" i="0" u="none" strike="noStrike" kern="0" cap="none" spc="0" normalizeH="0" baseline="0" noProof="0" dirty="0">
              <a:ln>
                <a:noFill/>
              </a:ln>
              <a:solidFill>
                <a:srgbClr val="CC0000"/>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图中每条链路有四条电路</a:t>
            </a:r>
            <a:r>
              <a:rPr kumimoji="0" lang="en-US" altLang="zh-CN" sz="2200" b="0" i="0" u="none" strike="noStrike" kern="0" cap="none" spc="0" normalizeH="0" baseline="0" noProof="0" dirty="0">
                <a:ln>
                  <a:noFill/>
                </a:ln>
                <a:solidFill>
                  <a:schemeClr val="tx1"/>
                </a:solidFill>
                <a:effectLst/>
                <a:uLnTx/>
                <a:uFillTx/>
                <a:latin typeface="+mn-ea"/>
                <a:cs typeface="+mn-cs"/>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在最上面的链路上预留第</a:t>
            </a:r>
            <a:r>
              <a:rPr kumimoji="0" lang="en-US" altLang="zh-CN" sz="2200" b="0" i="0" u="none" strike="noStrike" kern="0" cap="none" spc="0" normalizeH="0" baseline="0" noProof="0" dirty="0">
                <a:ln>
                  <a:noFill/>
                </a:ln>
                <a:solidFill>
                  <a:schemeClr val="tx1"/>
                </a:solidFill>
                <a:effectLst/>
                <a:uLnTx/>
                <a:uFillTx/>
                <a:latin typeface="+mn-ea"/>
              </a:rPr>
              <a:t>2</a:t>
            </a:r>
            <a:r>
              <a:rPr lang="zh-CN" altLang="en-US" sz="2200" kern="0" dirty="0">
                <a:latin typeface="+mn-ea"/>
              </a:rPr>
              <a:t>条电路，在最右边的链路上预留</a:t>
            </a:r>
            <a:r>
              <a:rPr kumimoji="0" lang="zh-CN" altLang="en-US" sz="2200" b="0" i="0" u="none" strike="noStrike" kern="0" cap="none" spc="0" normalizeH="0" baseline="0" noProof="0" dirty="0">
                <a:ln>
                  <a:noFill/>
                </a:ln>
                <a:solidFill>
                  <a:schemeClr val="tx1"/>
                </a:solidFill>
                <a:effectLst/>
                <a:uLnTx/>
                <a:uFillTx/>
                <a:latin typeface="+mn-ea"/>
              </a:rPr>
              <a:t>第</a:t>
            </a:r>
            <a:r>
              <a:rPr lang="en-US" altLang="zh-CN" sz="2200" kern="0" dirty="0">
                <a:latin typeface="+mn-ea"/>
              </a:rPr>
              <a:t>1</a:t>
            </a:r>
            <a:r>
              <a:rPr lang="zh-CN" altLang="en-US" sz="2200" kern="0" dirty="0">
                <a:latin typeface="+mn-ea"/>
              </a:rPr>
              <a:t>条电路</a:t>
            </a:r>
            <a:endParaRPr kumimoji="0" lang="en-US" altLang="zh-CN" sz="2200" b="0" i="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独占资源</a:t>
            </a:r>
            <a:r>
              <a:rPr lang="zh-CN" altLang="en-US" sz="2200" kern="0" dirty="0">
                <a:latin typeface="+mn-ea"/>
              </a:rPr>
              <a:t>：预留的资源不共享</a:t>
            </a:r>
            <a:endParaRPr kumimoji="0" lang="en-US" altLang="zh-CN" sz="22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保证传输质量</a:t>
            </a:r>
            <a:endParaRPr kumimoji="0" lang="en-US" altLang="zh-CN" sz="2200" b="0" i="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200" kern="0" noProof="0" dirty="0">
                <a:latin typeface="+mn-ea"/>
              </a:rPr>
              <a:t>在没有数据传输发生时，预留的电路空闲，无法共享出来，资源浪费</a:t>
            </a:r>
            <a:endParaRPr kumimoji="0" lang="en-US" altLang="zh-CN" sz="2200" b="0" i="1" u="none" strike="noStrike" kern="0" cap="none" spc="0" normalizeH="0" baseline="0" noProof="0" dirty="0">
              <a:ln>
                <a:noFill/>
              </a:ln>
              <a:solidFill>
                <a:srgbClr val="000099"/>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电话网采用这种方式</a:t>
            </a:r>
            <a:endParaRPr kumimoji="0" lang="en-US" altLang="zh-CN" sz="2200" b="0" i="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电路交换中怎样预留资源？</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32</a:t>
            </a:fld>
            <a:endParaRPr lang="zh-CN" altLang="en-US"/>
          </a:p>
        </p:txBody>
      </p:sp>
      <p:grpSp>
        <p:nvGrpSpPr>
          <p:cNvPr id="5" name="Group 3"/>
          <p:cNvGrpSpPr>
            <a:grpSpLocks/>
          </p:cNvGrpSpPr>
          <p:nvPr/>
        </p:nvGrpSpPr>
        <p:grpSpPr bwMode="auto">
          <a:xfrm>
            <a:off x="393700" y="2150317"/>
            <a:ext cx="7239000" cy="2443164"/>
            <a:chOff x="288" y="1007"/>
            <a:chExt cx="4560" cy="1539"/>
          </a:xfrm>
        </p:grpSpPr>
        <p:sp>
          <p:nvSpPr>
            <p:cNvPr id="6" name="Text Box 4"/>
            <p:cNvSpPr txBox="1">
              <a:spLocks noChangeArrowheads="1"/>
            </p:cNvSpPr>
            <p:nvPr/>
          </p:nvSpPr>
          <p:spPr bwMode="auto">
            <a:xfrm>
              <a:off x="288" y="1007"/>
              <a:ext cx="2670" cy="291"/>
            </a:xfrm>
            <a:prstGeom prst="rect">
              <a:avLst/>
            </a:prstGeom>
            <a:noFill/>
            <a:ln w="9525">
              <a:noFill/>
              <a:miter lim="800000"/>
              <a:headEnd/>
              <a:tailEnd/>
            </a:ln>
          </p:spPr>
          <p:txBody>
            <a:bodyPr wrap="none">
              <a:spAutoFit/>
            </a:bodyPr>
            <a:lstStyle/>
            <a:p>
              <a:pPr eaLnBrk="1" hangingPunct="1"/>
              <a:r>
                <a:rPr lang="en-US" altLang="zh-CN" sz="2400" dirty="0"/>
                <a:t>FDM</a:t>
              </a:r>
              <a:r>
                <a:rPr lang="zh-CN" altLang="en-US" sz="2400" dirty="0"/>
                <a:t>：频分复用（划分频道）</a:t>
              </a:r>
              <a:endParaRPr lang="fr-FR" sz="2400" dirty="0"/>
            </a:p>
          </p:txBody>
        </p:sp>
        <p:grpSp>
          <p:nvGrpSpPr>
            <p:cNvPr id="7" name="Group 5"/>
            <p:cNvGrpSpPr>
              <a:grpSpLocks/>
            </p:cNvGrpSpPr>
            <p:nvPr/>
          </p:nvGrpSpPr>
          <p:grpSpPr bwMode="auto">
            <a:xfrm>
              <a:off x="720" y="1392"/>
              <a:ext cx="4128" cy="1154"/>
              <a:chOff x="720" y="1392"/>
              <a:chExt cx="4128" cy="1154"/>
            </a:xfrm>
          </p:grpSpPr>
          <p:sp>
            <p:nvSpPr>
              <p:cNvPr id="8"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p:spPr>
            <p:txBody>
              <a:bodyPr/>
              <a:lstStyle/>
              <a:p>
                <a:endParaRPr lang="zh-CN" altLang="en-US" sz="2400"/>
              </a:p>
            </p:txBody>
          </p:sp>
          <p:sp>
            <p:nvSpPr>
              <p:cNvPr id="9" name="Text Box 7"/>
              <p:cNvSpPr txBox="1">
                <a:spLocks noChangeArrowheads="1"/>
              </p:cNvSpPr>
              <p:nvPr/>
            </p:nvSpPr>
            <p:spPr bwMode="auto">
              <a:xfrm>
                <a:off x="720" y="1680"/>
                <a:ext cx="1118" cy="291"/>
              </a:xfrm>
              <a:prstGeom prst="rect">
                <a:avLst/>
              </a:prstGeom>
              <a:noFill/>
              <a:ln w="9525">
                <a:noFill/>
                <a:miter lim="800000"/>
                <a:headEnd/>
                <a:tailEnd/>
              </a:ln>
            </p:spPr>
            <p:txBody>
              <a:bodyPr wrap="none">
                <a:spAutoFit/>
              </a:bodyPr>
              <a:lstStyle/>
              <a:p>
                <a:pPr eaLnBrk="1" hangingPunct="1"/>
                <a:r>
                  <a:rPr lang="zh-CN" altLang="en-US" sz="2400" dirty="0"/>
                  <a:t>频率（</a:t>
                </a:r>
                <a:r>
                  <a:rPr lang="en-US" altLang="zh-CN" sz="2400" dirty="0"/>
                  <a:t>Hz</a:t>
                </a:r>
                <a:r>
                  <a:rPr lang="zh-CN" altLang="en-US" sz="2400" dirty="0"/>
                  <a:t>）</a:t>
                </a:r>
                <a:endParaRPr lang="fr-FR" sz="2400" dirty="0"/>
              </a:p>
            </p:txBody>
          </p:sp>
          <p:sp>
            <p:nvSpPr>
              <p:cNvPr id="10"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p:spPr>
            <p:txBody>
              <a:bodyPr/>
              <a:lstStyle/>
              <a:p>
                <a:endParaRPr lang="zh-CN" altLang="en-US" sz="2400"/>
              </a:p>
            </p:txBody>
          </p:sp>
          <p:sp>
            <p:nvSpPr>
              <p:cNvPr id="11" name="Text Box 9"/>
              <p:cNvSpPr txBox="1">
                <a:spLocks noChangeArrowheads="1"/>
              </p:cNvSpPr>
              <p:nvPr/>
            </p:nvSpPr>
            <p:spPr bwMode="auto">
              <a:xfrm>
                <a:off x="3048" y="2255"/>
                <a:ext cx="504" cy="291"/>
              </a:xfrm>
              <a:prstGeom prst="rect">
                <a:avLst/>
              </a:prstGeom>
              <a:noFill/>
              <a:ln w="9525">
                <a:noFill/>
                <a:miter lim="800000"/>
                <a:headEnd/>
                <a:tailEnd/>
              </a:ln>
            </p:spPr>
            <p:txBody>
              <a:bodyPr wrap="none">
                <a:spAutoFit/>
              </a:bodyPr>
              <a:lstStyle/>
              <a:p>
                <a:pPr eaLnBrk="1" hangingPunct="1"/>
                <a:r>
                  <a:rPr lang="zh-CN" altLang="en-US" sz="2400" dirty="0"/>
                  <a:t>时间</a:t>
                </a:r>
                <a:endParaRPr lang="fr-FR" sz="2400" dirty="0"/>
              </a:p>
            </p:txBody>
          </p:sp>
          <p:sp>
            <p:nvSpPr>
              <p:cNvPr id="12"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p>
                <a:endParaRPr lang="zh-CN" altLang="zh-CN" sz="2400">
                  <a:latin typeface="Times New Roman" pitchFamily="18" charset="0"/>
                </a:endParaRPr>
              </a:p>
            </p:txBody>
          </p:sp>
        </p:grpSp>
      </p:grpSp>
      <p:sp>
        <p:nvSpPr>
          <p:cNvPr id="13" name="Rectangle 11"/>
          <p:cNvSpPr>
            <a:spLocks noChangeArrowheads="1"/>
          </p:cNvSpPr>
          <p:nvPr/>
        </p:nvSpPr>
        <p:spPr bwMode="auto">
          <a:xfrm>
            <a:off x="2743200" y="3079004"/>
            <a:ext cx="4572000" cy="228600"/>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4" name="Rectangle 12"/>
          <p:cNvSpPr>
            <a:spLocks noChangeArrowheads="1"/>
          </p:cNvSpPr>
          <p:nvPr/>
        </p:nvSpPr>
        <p:spPr bwMode="auto">
          <a:xfrm>
            <a:off x="2743200" y="3307604"/>
            <a:ext cx="4572000" cy="228600"/>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5" name="Rectangle 13"/>
          <p:cNvSpPr>
            <a:spLocks noChangeArrowheads="1"/>
          </p:cNvSpPr>
          <p:nvPr/>
        </p:nvSpPr>
        <p:spPr bwMode="auto">
          <a:xfrm>
            <a:off x="2743200" y="3536204"/>
            <a:ext cx="4572000" cy="228600"/>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6" name="Rectangle 14"/>
          <p:cNvSpPr>
            <a:spLocks noChangeArrowheads="1"/>
          </p:cNvSpPr>
          <p:nvPr/>
        </p:nvSpPr>
        <p:spPr bwMode="auto">
          <a:xfrm>
            <a:off x="2743200" y="3764804"/>
            <a:ext cx="4572000" cy="228600"/>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grpSp>
        <p:nvGrpSpPr>
          <p:cNvPr id="17" name="Group 15"/>
          <p:cNvGrpSpPr>
            <a:grpSpLocks/>
          </p:cNvGrpSpPr>
          <p:nvPr/>
        </p:nvGrpSpPr>
        <p:grpSpPr bwMode="auto">
          <a:xfrm>
            <a:off x="381000" y="4312495"/>
            <a:ext cx="7239000" cy="2520951"/>
            <a:chOff x="288" y="2543"/>
            <a:chExt cx="4560" cy="1588"/>
          </a:xfrm>
        </p:grpSpPr>
        <p:sp>
          <p:nvSpPr>
            <p:cNvPr id="18" name="Text Box 16"/>
            <p:cNvSpPr txBox="1">
              <a:spLocks noChangeArrowheads="1"/>
            </p:cNvSpPr>
            <p:nvPr/>
          </p:nvSpPr>
          <p:spPr bwMode="auto">
            <a:xfrm>
              <a:off x="288" y="2543"/>
              <a:ext cx="2680" cy="291"/>
            </a:xfrm>
            <a:prstGeom prst="rect">
              <a:avLst/>
            </a:prstGeom>
            <a:noFill/>
            <a:ln w="9525">
              <a:noFill/>
              <a:miter lim="800000"/>
              <a:headEnd/>
              <a:tailEnd/>
            </a:ln>
          </p:spPr>
          <p:txBody>
            <a:bodyPr wrap="none">
              <a:spAutoFit/>
            </a:bodyPr>
            <a:lstStyle/>
            <a:p>
              <a:r>
                <a:rPr lang="en-US" altLang="zh-CN" sz="2400" dirty="0"/>
                <a:t>TDM</a:t>
              </a:r>
              <a:r>
                <a:rPr lang="zh-CN" altLang="en-US" sz="2400" dirty="0"/>
                <a:t>：时分复用（划分时隙）</a:t>
              </a:r>
              <a:endParaRPr lang="fr-FR" altLang="zh-CN" sz="2400" dirty="0"/>
            </a:p>
          </p:txBody>
        </p:sp>
        <p:sp>
          <p:nvSpPr>
            <p:cNvPr id="19"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p:spPr>
          <p:txBody>
            <a:bodyPr/>
            <a:lstStyle/>
            <a:p>
              <a:endParaRPr lang="zh-CN" altLang="en-US" sz="2400"/>
            </a:p>
          </p:txBody>
        </p:sp>
        <p:sp>
          <p:nvSpPr>
            <p:cNvPr id="20" name="Text Box 18"/>
            <p:cNvSpPr txBox="1">
              <a:spLocks noChangeArrowheads="1"/>
            </p:cNvSpPr>
            <p:nvPr/>
          </p:nvSpPr>
          <p:spPr bwMode="auto">
            <a:xfrm>
              <a:off x="720" y="3265"/>
              <a:ext cx="1118" cy="291"/>
            </a:xfrm>
            <a:prstGeom prst="rect">
              <a:avLst/>
            </a:prstGeom>
            <a:noFill/>
            <a:ln w="9525">
              <a:noFill/>
              <a:miter lim="800000"/>
              <a:headEnd/>
              <a:tailEnd/>
            </a:ln>
          </p:spPr>
          <p:txBody>
            <a:bodyPr wrap="none">
              <a:spAutoFit/>
            </a:bodyPr>
            <a:lstStyle/>
            <a:p>
              <a:pPr eaLnBrk="1" hangingPunct="1"/>
              <a:r>
                <a:rPr lang="zh-CN" altLang="en-US" sz="2400" dirty="0"/>
                <a:t>频率（</a:t>
              </a:r>
              <a:r>
                <a:rPr lang="en-US" altLang="zh-CN" sz="2400" dirty="0"/>
                <a:t>Hz</a:t>
              </a:r>
              <a:r>
                <a:rPr lang="zh-CN" altLang="en-US" sz="2400" dirty="0"/>
                <a:t>）</a:t>
              </a:r>
              <a:endParaRPr lang="fr-FR" altLang="zh-CN" sz="2400" dirty="0"/>
            </a:p>
          </p:txBody>
        </p:sp>
        <p:sp>
          <p:nvSpPr>
            <p:cNvPr id="21"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p:spPr>
          <p:txBody>
            <a:bodyPr/>
            <a:lstStyle/>
            <a:p>
              <a:endParaRPr lang="zh-CN" altLang="en-US" sz="2400"/>
            </a:p>
          </p:txBody>
        </p:sp>
        <p:sp>
          <p:nvSpPr>
            <p:cNvPr id="22" name="Text Box 20"/>
            <p:cNvSpPr txBox="1">
              <a:spLocks noChangeArrowheads="1"/>
            </p:cNvSpPr>
            <p:nvPr/>
          </p:nvSpPr>
          <p:spPr bwMode="auto">
            <a:xfrm>
              <a:off x="3048" y="3840"/>
              <a:ext cx="504" cy="291"/>
            </a:xfrm>
            <a:prstGeom prst="rect">
              <a:avLst/>
            </a:prstGeom>
            <a:noFill/>
            <a:ln w="9525">
              <a:noFill/>
              <a:miter lim="800000"/>
              <a:headEnd/>
              <a:tailEnd/>
            </a:ln>
          </p:spPr>
          <p:txBody>
            <a:bodyPr wrap="none">
              <a:spAutoFit/>
            </a:bodyPr>
            <a:lstStyle/>
            <a:p>
              <a:r>
                <a:rPr lang="zh-CN" altLang="en-US" sz="2400" dirty="0"/>
                <a:t>时间</a:t>
              </a:r>
              <a:endParaRPr lang="fr-FR" sz="2400" dirty="0"/>
            </a:p>
          </p:txBody>
        </p:sp>
        <p:sp>
          <p:nvSpPr>
            <p:cNvPr id="23"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p>
              <a:endParaRPr lang="zh-CN" altLang="zh-CN" sz="2400">
                <a:latin typeface="Times New Roman" pitchFamily="18" charset="0"/>
              </a:endParaRPr>
            </a:p>
          </p:txBody>
        </p:sp>
      </p:grpSp>
      <p:grpSp>
        <p:nvGrpSpPr>
          <p:cNvPr id="24" name="Group 22"/>
          <p:cNvGrpSpPr>
            <a:grpSpLocks/>
          </p:cNvGrpSpPr>
          <p:nvPr/>
        </p:nvGrpSpPr>
        <p:grpSpPr bwMode="auto">
          <a:xfrm>
            <a:off x="2743200" y="5304679"/>
            <a:ext cx="3886200" cy="914400"/>
            <a:chOff x="1776" y="3168"/>
            <a:chExt cx="2448" cy="576"/>
          </a:xfrm>
        </p:grpSpPr>
        <p:sp>
          <p:nvSpPr>
            <p:cNvPr id="25"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6"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7"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8"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9"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30" name="Group 28"/>
          <p:cNvGrpSpPr>
            <a:grpSpLocks/>
          </p:cNvGrpSpPr>
          <p:nvPr/>
        </p:nvGrpSpPr>
        <p:grpSpPr bwMode="auto">
          <a:xfrm>
            <a:off x="2971800" y="5304679"/>
            <a:ext cx="3886200" cy="914400"/>
            <a:chOff x="1920" y="3168"/>
            <a:chExt cx="2448" cy="576"/>
          </a:xfrm>
        </p:grpSpPr>
        <p:sp>
          <p:nvSpPr>
            <p:cNvPr id="31"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2"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3"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4"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5"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36" name="Group 34"/>
          <p:cNvGrpSpPr>
            <a:grpSpLocks/>
          </p:cNvGrpSpPr>
          <p:nvPr/>
        </p:nvGrpSpPr>
        <p:grpSpPr bwMode="auto">
          <a:xfrm>
            <a:off x="3200400" y="5304679"/>
            <a:ext cx="3886200" cy="914400"/>
            <a:chOff x="2064" y="3168"/>
            <a:chExt cx="2448" cy="576"/>
          </a:xfrm>
        </p:grpSpPr>
        <p:sp>
          <p:nvSpPr>
            <p:cNvPr id="37"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8"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9"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0"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1"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42" name="Group 40"/>
          <p:cNvGrpSpPr>
            <a:grpSpLocks/>
          </p:cNvGrpSpPr>
          <p:nvPr/>
        </p:nvGrpSpPr>
        <p:grpSpPr bwMode="auto">
          <a:xfrm>
            <a:off x="3429000" y="5304679"/>
            <a:ext cx="3886200" cy="914400"/>
            <a:chOff x="2208" y="3168"/>
            <a:chExt cx="2448" cy="576"/>
          </a:xfrm>
        </p:grpSpPr>
        <p:sp>
          <p:nvSpPr>
            <p:cNvPr id="4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48" name="Group 46"/>
          <p:cNvGrpSpPr>
            <a:grpSpLocks/>
          </p:cNvGrpSpPr>
          <p:nvPr/>
        </p:nvGrpSpPr>
        <p:grpSpPr bwMode="auto">
          <a:xfrm>
            <a:off x="2743200" y="3307604"/>
            <a:ext cx="4572000" cy="457200"/>
            <a:chOff x="1776" y="1728"/>
            <a:chExt cx="2880" cy="288"/>
          </a:xfrm>
        </p:grpSpPr>
        <p:sp>
          <p:nvSpPr>
            <p:cNvPr id="49" name="Line 47"/>
            <p:cNvSpPr>
              <a:spLocks noChangeShapeType="1"/>
            </p:cNvSpPr>
            <p:nvPr/>
          </p:nvSpPr>
          <p:spPr bwMode="auto">
            <a:xfrm flipV="1">
              <a:off x="1776" y="1728"/>
              <a:ext cx="2880" cy="0"/>
            </a:xfrm>
            <a:prstGeom prst="line">
              <a:avLst/>
            </a:prstGeom>
            <a:noFill/>
            <a:ln w="9525">
              <a:solidFill>
                <a:schemeClr val="tx1"/>
              </a:solidFill>
              <a:round/>
              <a:headEnd/>
              <a:tailEnd/>
            </a:ln>
          </p:spPr>
          <p:txBody>
            <a:bodyPr/>
            <a:lstStyle/>
            <a:p>
              <a:endParaRPr lang="zh-CN" altLang="en-US"/>
            </a:p>
          </p:txBody>
        </p:sp>
        <p:sp>
          <p:nvSpPr>
            <p:cNvPr id="50" name="Line 48"/>
            <p:cNvSpPr>
              <a:spLocks noChangeShapeType="1"/>
            </p:cNvSpPr>
            <p:nvPr/>
          </p:nvSpPr>
          <p:spPr bwMode="auto">
            <a:xfrm flipV="1">
              <a:off x="1776" y="1872"/>
              <a:ext cx="2880" cy="0"/>
            </a:xfrm>
            <a:prstGeom prst="line">
              <a:avLst/>
            </a:prstGeom>
            <a:noFill/>
            <a:ln w="9525">
              <a:solidFill>
                <a:schemeClr val="tx1"/>
              </a:solidFill>
              <a:round/>
              <a:headEnd/>
              <a:tailEnd/>
            </a:ln>
          </p:spPr>
          <p:txBody>
            <a:bodyPr/>
            <a:lstStyle/>
            <a:p>
              <a:endParaRPr lang="zh-CN" altLang="en-US"/>
            </a:p>
          </p:txBody>
        </p:sp>
        <p:sp>
          <p:nvSpPr>
            <p:cNvPr id="51" name="Line 49"/>
            <p:cNvSpPr>
              <a:spLocks noChangeShapeType="1"/>
            </p:cNvSpPr>
            <p:nvPr/>
          </p:nvSpPr>
          <p:spPr bwMode="auto">
            <a:xfrm flipV="1">
              <a:off x="1776" y="2016"/>
              <a:ext cx="2880" cy="0"/>
            </a:xfrm>
            <a:prstGeom prst="line">
              <a:avLst/>
            </a:prstGeom>
            <a:noFill/>
            <a:ln w="9525">
              <a:solidFill>
                <a:schemeClr val="tx1"/>
              </a:solidFill>
              <a:round/>
              <a:headEnd/>
              <a:tailEnd/>
            </a:ln>
          </p:spPr>
          <p:txBody>
            <a:bodyPr/>
            <a:lstStyle/>
            <a:p>
              <a:endParaRPr lang="zh-CN" altLang="en-US"/>
            </a:p>
          </p:txBody>
        </p:sp>
      </p:grpSp>
      <p:grpSp>
        <p:nvGrpSpPr>
          <p:cNvPr id="52" name="Group 50"/>
          <p:cNvGrpSpPr>
            <a:grpSpLocks/>
          </p:cNvGrpSpPr>
          <p:nvPr/>
        </p:nvGrpSpPr>
        <p:grpSpPr bwMode="auto">
          <a:xfrm>
            <a:off x="2971800" y="5304679"/>
            <a:ext cx="4114800" cy="914400"/>
            <a:chOff x="1920" y="3168"/>
            <a:chExt cx="2592" cy="576"/>
          </a:xfrm>
        </p:grpSpPr>
        <p:sp>
          <p:nvSpPr>
            <p:cNvPr id="53" name="Line 51"/>
            <p:cNvSpPr>
              <a:spLocks noChangeShapeType="1"/>
            </p:cNvSpPr>
            <p:nvPr/>
          </p:nvSpPr>
          <p:spPr bwMode="auto">
            <a:xfrm>
              <a:off x="1920" y="3168"/>
              <a:ext cx="0" cy="576"/>
            </a:xfrm>
            <a:prstGeom prst="line">
              <a:avLst/>
            </a:prstGeom>
            <a:noFill/>
            <a:ln w="9525">
              <a:solidFill>
                <a:schemeClr val="tx1"/>
              </a:solidFill>
              <a:round/>
              <a:headEnd/>
              <a:tailEnd/>
            </a:ln>
          </p:spPr>
          <p:txBody>
            <a:bodyPr/>
            <a:lstStyle/>
            <a:p>
              <a:endParaRPr lang="zh-CN" altLang="en-US"/>
            </a:p>
          </p:txBody>
        </p:sp>
        <p:sp>
          <p:nvSpPr>
            <p:cNvPr id="54" name="Line 52"/>
            <p:cNvSpPr>
              <a:spLocks noChangeShapeType="1"/>
            </p:cNvSpPr>
            <p:nvPr/>
          </p:nvSpPr>
          <p:spPr bwMode="auto">
            <a:xfrm>
              <a:off x="2064" y="3168"/>
              <a:ext cx="0" cy="576"/>
            </a:xfrm>
            <a:prstGeom prst="line">
              <a:avLst/>
            </a:prstGeom>
            <a:noFill/>
            <a:ln w="9525">
              <a:solidFill>
                <a:schemeClr val="tx1"/>
              </a:solidFill>
              <a:round/>
              <a:headEnd/>
              <a:tailEnd/>
            </a:ln>
          </p:spPr>
          <p:txBody>
            <a:bodyPr/>
            <a:lstStyle/>
            <a:p>
              <a:endParaRPr lang="zh-CN" altLang="en-US"/>
            </a:p>
          </p:txBody>
        </p:sp>
        <p:sp>
          <p:nvSpPr>
            <p:cNvPr id="55" name="Line 53"/>
            <p:cNvSpPr>
              <a:spLocks noChangeShapeType="1"/>
            </p:cNvSpPr>
            <p:nvPr/>
          </p:nvSpPr>
          <p:spPr bwMode="auto">
            <a:xfrm>
              <a:off x="2208" y="3168"/>
              <a:ext cx="0" cy="576"/>
            </a:xfrm>
            <a:prstGeom prst="line">
              <a:avLst/>
            </a:prstGeom>
            <a:noFill/>
            <a:ln w="9525">
              <a:solidFill>
                <a:schemeClr val="tx1"/>
              </a:solidFill>
              <a:round/>
              <a:headEnd/>
              <a:tailEnd/>
            </a:ln>
          </p:spPr>
          <p:txBody>
            <a:bodyPr/>
            <a:lstStyle/>
            <a:p>
              <a:endParaRPr lang="zh-CN" altLang="en-US"/>
            </a:p>
          </p:txBody>
        </p:sp>
        <p:sp>
          <p:nvSpPr>
            <p:cNvPr id="56" name="Line 54"/>
            <p:cNvSpPr>
              <a:spLocks noChangeShapeType="1"/>
            </p:cNvSpPr>
            <p:nvPr/>
          </p:nvSpPr>
          <p:spPr bwMode="auto">
            <a:xfrm>
              <a:off x="2352" y="3168"/>
              <a:ext cx="0" cy="576"/>
            </a:xfrm>
            <a:prstGeom prst="line">
              <a:avLst/>
            </a:prstGeom>
            <a:noFill/>
            <a:ln w="9525">
              <a:solidFill>
                <a:schemeClr val="tx1"/>
              </a:solidFill>
              <a:round/>
              <a:headEnd/>
              <a:tailEnd/>
            </a:ln>
          </p:spPr>
          <p:txBody>
            <a:bodyPr/>
            <a:lstStyle/>
            <a:p>
              <a:endParaRPr lang="zh-CN" altLang="en-US"/>
            </a:p>
          </p:txBody>
        </p:sp>
        <p:sp>
          <p:nvSpPr>
            <p:cNvPr id="57" name="Line 55"/>
            <p:cNvSpPr>
              <a:spLocks noChangeShapeType="1"/>
            </p:cNvSpPr>
            <p:nvPr/>
          </p:nvSpPr>
          <p:spPr bwMode="auto">
            <a:xfrm>
              <a:off x="2496" y="3168"/>
              <a:ext cx="0" cy="576"/>
            </a:xfrm>
            <a:prstGeom prst="line">
              <a:avLst/>
            </a:prstGeom>
            <a:noFill/>
            <a:ln w="9525">
              <a:solidFill>
                <a:schemeClr val="tx1"/>
              </a:solidFill>
              <a:round/>
              <a:headEnd/>
              <a:tailEnd/>
            </a:ln>
          </p:spPr>
          <p:txBody>
            <a:bodyPr/>
            <a:lstStyle/>
            <a:p>
              <a:endParaRPr lang="zh-CN" altLang="en-US"/>
            </a:p>
          </p:txBody>
        </p:sp>
        <p:sp>
          <p:nvSpPr>
            <p:cNvPr id="58" name="Line 56"/>
            <p:cNvSpPr>
              <a:spLocks noChangeShapeType="1"/>
            </p:cNvSpPr>
            <p:nvPr/>
          </p:nvSpPr>
          <p:spPr bwMode="auto">
            <a:xfrm>
              <a:off x="2640" y="3168"/>
              <a:ext cx="0" cy="576"/>
            </a:xfrm>
            <a:prstGeom prst="line">
              <a:avLst/>
            </a:prstGeom>
            <a:noFill/>
            <a:ln w="9525">
              <a:solidFill>
                <a:schemeClr val="tx1"/>
              </a:solidFill>
              <a:round/>
              <a:headEnd/>
              <a:tailEnd/>
            </a:ln>
          </p:spPr>
          <p:txBody>
            <a:bodyPr/>
            <a:lstStyle/>
            <a:p>
              <a:endParaRPr lang="zh-CN" altLang="en-US"/>
            </a:p>
          </p:txBody>
        </p:sp>
        <p:sp>
          <p:nvSpPr>
            <p:cNvPr id="59" name="Line 57"/>
            <p:cNvSpPr>
              <a:spLocks noChangeShapeType="1"/>
            </p:cNvSpPr>
            <p:nvPr/>
          </p:nvSpPr>
          <p:spPr bwMode="auto">
            <a:xfrm>
              <a:off x="2784" y="3168"/>
              <a:ext cx="0" cy="576"/>
            </a:xfrm>
            <a:prstGeom prst="line">
              <a:avLst/>
            </a:prstGeom>
            <a:noFill/>
            <a:ln w="9525">
              <a:solidFill>
                <a:schemeClr val="tx1"/>
              </a:solidFill>
              <a:round/>
              <a:headEnd/>
              <a:tailEnd/>
            </a:ln>
          </p:spPr>
          <p:txBody>
            <a:bodyPr/>
            <a:lstStyle/>
            <a:p>
              <a:endParaRPr lang="zh-CN" altLang="en-US"/>
            </a:p>
          </p:txBody>
        </p:sp>
        <p:sp>
          <p:nvSpPr>
            <p:cNvPr id="60" name="Line 58"/>
            <p:cNvSpPr>
              <a:spLocks noChangeShapeType="1"/>
            </p:cNvSpPr>
            <p:nvPr/>
          </p:nvSpPr>
          <p:spPr bwMode="auto">
            <a:xfrm>
              <a:off x="2928" y="3168"/>
              <a:ext cx="0" cy="576"/>
            </a:xfrm>
            <a:prstGeom prst="line">
              <a:avLst/>
            </a:prstGeom>
            <a:noFill/>
            <a:ln w="9525">
              <a:solidFill>
                <a:schemeClr val="tx1"/>
              </a:solidFill>
              <a:round/>
              <a:headEnd/>
              <a:tailEnd/>
            </a:ln>
          </p:spPr>
          <p:txBody>
            <a:bodyPr/>
            <a:lstStyle/>
            <a:p>
              <a:endParaRPr lang="zh-CN" altLang="en-US"/>
            </a:p>
          </p:txBody>
        </p:sp>
        <p:sp>
          <p:nvSpPr>
            <p:cNvPr id="61" name="Line 59"/>
            <p:cNvSpPr>
              <a:spLocks noChangeShapeType="1"/>
            </p:cNvSpPr>
            <p:nvPr/>
          </p:nvSpPr>
          <p:spPr bwMode="auto">
            <a:xfrm>
              <a:off x="3072" y="3168"/>
              <a:ext cx="0" cy="576"/>
            </a:xfrm>
            <a:prstGeom prst="line">
              <a:avLst/>
            </a:prstGeom>
            <a:noFill/>
            <a:ln w="9525">
              <a:solidFill>
                <a:schemeClr val="tx1"/>
              </a:solidFill>
              <a:round/>
              <a:headEnd/>
              <a:tailEnd/>
            </a:ln>
          </p:spPr>
          <p:txBody>
            <a:bodyPr/>
            <a:lstStyle/>
            <a:p>
              <a:endParaRPr lang="zh-CN" altLang="en-US"/>
            </a:p>
          </p:txBody>
        </p:sp>
        <p:sp>
          <p:nvSpPr>
            <p:cNvPr id="62" name="Line 60"/>
            <p:cNvSpPr>
              <a:spLocks noChangeShapeType="1"/>
            </p:cNvSpPr>
            <p:nvPr/>
          </p:nvSpPr>
          <p:spPr bwMode="auto">
            <a:xfrm>
              <a:off x="3216" y="3168"/>
              <a:ext cx="0" cy="576"/>
            </a:xfrm>
            <a:prstGeom prst="line">
              <a:avLst/>
            </a:prstGeom>
            <a:noFill/>
            <a:ln w="9525">
              <a:solidFill>
                <a:schemeClr val="tx1"/>
              </a:solidFill>
              <a:round/>
              <a:headEnd/>
              <a:tailEnd/>
            </a:ln>
          </p:spPr>
          <p:txBody>
            <a:bodyPr/>
            <a:lstStyle/>
            <a:p>
              <a:endParaRPr lang="zh-CN" altLang="en-US"/>
            </a:p>
          </p:txBody>
        </p:sp>
        <p:sp>
          <p:nvSpPr>
            <p:cNvPr id="63" name="Line 61"/>
            <p:cNvSpPr>
              <a:spLocks noChangeShapeType="1"/>
            </p:cNvSpPr>
            <p:nvPr/>
          </p:nvSpPr>
          <p:spPr bwMode="auto">
            <a:xfrm>
              <a:off x="3360" y="3168"/>
              <a:ext cx="0" cy="576"/>
            </a:xfrm>
            <a:prstGeom prst="line">
              <a:avLst/>
            </a:prstGeom>
            <a:noFill/>
            <a:ln w="9525">
              <a:solidFill>
                <a:schemeClr val="tx1"/>
              </a:solidFill>
              <a:round/>
              <a:headEnd/>
              <a:tailEnd/>
            </a:ln>
          </p:spPr>
          <p:txBody>
            <a:bodyPr/>
            <a:lstStyle/>
            <a:p>
              <a:endParaRPr lang="zh-CN" altLang="en-US"/>
            </a:p>
          </p:txBody>
        </p:sp>
        <p:sp>
          <p:nvSpPr>
            <p:cNvPr id="64" name="Line 62"/>
            <p:cNvSpPr>
              <a:spLocks noChangeShapeType="1"/>
            </p:cNvSpPr>
            <p:nvPr/>
          </p:nvSpPr>
          <p:spPr bwMode="auto">
            <a:xfrm>
              <a:off x="3504" y="3168"/>
              <a:ext cx="0" cy="576"/>
            </a:xfrm>
            <a:prstGeom prst="line">
              <a:avLst/>
            </a:prstGeom>
            <a:noFill/>
            <a:ln w="9525">
              <a:solidFill>
                <a:schemeClr val="tx1"/>
              </a:solidFill>
              <a:round/>
              <a:headEnd/>
              <a:tailEnd/>
            </a:ln>
          </p:spPr>
          <p:txBody>
            <a:bodyPr/>
            <a:lstStyle/>
            <a:p>
              <a:endParaRPr lang="zh-CN" altLang="en-US"/>
            </a:p>
          </p:txBody>
        </p:sp>
        <p:sp>
          <p:nvSpPr>
            <p:cNvPr id="65" name="Line 63"/>
            <p:cNvSpPr>
              <a:spLocks noChangeShapeType="1"/>
            </p:cNvSpPr>
            <p:nvPr/>
          </p:nvSpPr>
          <p:spPr bwMode="auto">
            <a:xfrm>
              <a:off x="3648" y="3168"/>
              <a:ext cx="0" cy="576"/>
            </a:xfrm>
            <a:prstGeom prst="line">
              <a:avLst/>
            </a:prstGeom>
            <a:noFill/>
            <a:ln w="9525">
              <a:solidFill>
                <a:schemeClr val="tx1"/>
              </a:solidFill>
              <a:round/>
              <a:headEnd/>
              <a:tailEnd/>
            </a:ln>
          </p:spPr>
          <p:txBody>
            <a:bodyPr/>
            <a:lstStyle/>
            <a:p>
              <a:endParaRPr lang="zh-CN" altLang="en-US"/>
            </a:p>
          </p:txBody>
        </p:sp>
        <p:sp>
          <p:nvSpPr>
            <p:cNvPr id="66" name="Line 64"/>
            <p:cNvSpPr>
              <a:spLocks noChangeShapeType="1"/>
            </p:cNvSpPr>
            <p:nvPr/>
          </p:nvSpPr>
          <p:spPr bwMode="auto">
            <a:xfrm>
              <a:off x="3792" y="3168"/>
              <a:ext cx="0" cy="576"/>
            </a:xfrm>
            <a:prstGeom prst="line">
              <a:avLst/>
            </a:prstGeom>
            <a:noFill/>
            <a:ln w="9525">
              <a:solidFill>
                <a:schemeClr val="tx1"/>
              </a:solidFill>
              <a:round/>
              <a:headEnd/>
              <a:tailEnd/>
            </a:ln>
          </p:spPr>
          <p:txBody>
            <a:bodyPr/>
            <a:lstStyle/>
            <a:p>
              <a:endParaRPr lang="zh-CN" altLang="en-US"/>
            </a:p>
          </p:txBody>
        </p:sp>
        <p:sp>
          <p:nvSpPr>
            <p:cNvPr id="67" name="Line 65"/>
            <p:cNvSpPr>
              <a:spLocks noChangeShapeType="1"/>
            </p:cNvSpPr>
            <p:nvPr/>
          </p:nvSpPr>
          <p:spPr bwMode="auto">
            <a:xfrm>
              <a:off x="3936" y="3168"/>
              <a:ext cx="0" cy="576"/>
            </a:xfrm>
            <a:prstGeom prst="line">
              <a:avLst/>
            </a:prstGeom>
            <a:noFill/>
            <a:ln w="9525">
              <a:solidFill>
                <a:schemeClr val="tx1"/>
              </a:solidFill>
              <a:round/>
              <a:headEnd/>
              <a:tailEnd/>
            </a:ln>
          </p:spPr>
          <p:txBody>
            <a:bodyPr/>
            <a:lstStyle/>
            <a:p>
              <a:endParaRPr lang="zh-CN" altLang="en-US"/>
            </a:p>
          </p:txBody>
        </p:sp>
        <p:sp>
          <p:nvSpPr>
            <p:cNvPr id="68" name="Line 66"/>
            <p:cNvSpPr>
              <a:spLocks noChangeShapeType="1"/>
            </p:cNvSpPr>
            <p:nvPr/>
          </p:nvSpPr>
          <p:spPr bwMode="auto">
            <a:xfrm>
              <a:off x="4080" y="3168"/>
              <a:ext cx="0" cy="576"/>
            </a:xfrm>
            <a:prstGeom prst="line">
              <a:avLst/>
            </a:prstGeom>
            <a:noFill/>
            <a:ln w="9525">
              <a:solidFill>
                <a:schemeClr val="tx1"/>
              </a:solidFill>
              <a:round/>
              <a:headEnd/>
              <a:tailEnd/>
            </a:ln>
          </p:spPr>
          <p:txBody>
            <a:bodyPr/>
            <a:lstStyle/>
            <a:p>
              <a:endParaRPr lang="zh-CN" altLang="en-US"/>
            </a:p>
          </p:txBody>
        </p:sp>
        <p:sp>
          <p:nvSpPr>
            <p:cNvPr id="69" name="Line 67"/>
            <p:cNvSpPr>
              <a:spLocks noChangeShapeType="1"/>
            </p:cNvSpPr>
            <p:nvPr/>
          </p:nvSpPr>
          <p:spPr bwMode="auto">
            <a:xfrm>
              <a:off x="4224" y="3168"/>
              <a:ext cx="0" cy="576"/>
            </a:xfrm>
            <a:prstGeom prst="line">
              <a:avLst/>
            </a:prstGeom>
            <a:noFill/>
            <a:ln w="9525">
              <a:solidFill>
                <a:schemeClr val="tx1"/>
              </a:solidFill>
              <a:round/>
              <a:headEnd/>
              <a:tailEnd/>
            </a:ln>
          </p:spPr>
          <p:txBody>
            <a:bodyPr/>
            <a:lstStyle/>
            <a:p>
              <a:endParaRPr lang="zh-CN" altLang="en-US"/>
            </a:p>
          </p:txBody>
        </p:sp>
        <p:sp>
          <p:nvSpPr>
            <p:cNvPr id="70" name="Line 68"/>
            <p:cNvSpPr>
              <a:spLocks noChangeShapeType="1"/>
            </p:cNvSpPr>
            <p:nvPr/>
          </p:nvSpPr>
          <p:spPr bwMode="auto">
            <a:xfrm>
              <a:off x="4368" y="3168"/>
              <a:ext cx="0" cy="576"/>
            </a:xfrm>
            <a:prstGeom prst="line">
              <a:avLst/>
            </a:prstGeom>
            <a:noFill/>
            <a:ln w="9525">
              <a:solidFill>
                <a:schemeClr val="tx1"/>
              </a:solidFill>
              <a:round/>
              <a:headEnd/>
              <a:tailEnd/>
            </a:ln>
          </p:spPr>
          <p:txBody>
            <a:bodyPr/>
            <a:lstStyle/>
            <a:p>
              <a:endParaRPr lang="zh-CN" altLang="en-US"/>
            </a:p>
          </p:txBody>
        </p:sp>
        <p:sp>
          <p:nvSpPr>
            <p:cNvPr id="71" name="Line 69"/>
            <p:cNvSpPr>
              <a:spLocks noChangeShapeType="1"/>
            </p:cNvSpPr>
            <p:nvPr/>
          </p:nvSpPr>
          <p:spPr bwMode="auto">
            <a:xfrm>
              <a:off x="4512" y="3168"/>
              <a:ext cx="0" cy="576"/>
            </a:xfrm>
            <a:prstGeom prst="line">
              <a:avLst/>
            </a:prstGeom>
            <a:noFill/>
            <a:ln w="9525">
              <a:solidFill>
                <a:schemeClr val="tx1"/>
              </a:solidFill>
              <a:round/>
              <a:headEnd/>
              <a:tailEnd/>
            </a:ln>
          </p:spPr>
          <p:txBody>
            <a:bodyPr/>
            <a:lstStyle/>
            <a:p>
              <a:endParaRPr lang="zh-CN" altLang="en-US"/>
            </a:p>
          </p:txBody>
        </p:sp>
      </p:grpSp>
      <p:grpSp>
        <p:nvGrpSpPr>
          <p:cNvPr id="72" name="Group 70"/>
          <p:cNvGrpSpPr>
            <a:grpSpLocks/>
          </p:cNvGrpSpPr>
          <p:nvPr/>
        </p:nvGrpSpPr>
        <p:grpSpPr bwMode="auto">
          <a:xfrm>
            <a:off x="2743200" y="3193304"/>
            <a:ext cx="4572000" cy="685800"/>
            <a:chOff x="1776" y="1656"/>
            <a:chExt cx="2880" cy="432"/>
          </a:xfrm>
        </p:grpSpPr>
        <p:sp>
          <p:nvSpPr>
            <p:cNvPr id="73" name="Line 71"/>
            <p:cNvSpPr>
              <a:spLocks noChangeShapeType="1"/>
            </p:cNvSpPr>
            <p:nvPr/>
          </p:nvSpPr>
          <p:spPr bwMode="auto">
            <a:xfrm>
              <a:off x="1776" y="1656"/>
              <a:ext cx="2880" cy="0"/>
            </a:xfrm>
            <a:prstGeom prst="line">
              <a:avLst/>
            </a:prstGeom>
            <a:noFill/>
            <a:ln w="9525">
              <a:solidFill>
                <a:schemeClr val="tx1"/>
              </a:solidFill>
              <a:prstDash val="dash"/>
              <a:round/>
              <a:headEnd/>
              <a:tailEnd/>
            </a:ln>
          </p:spPr>
          <p:txBody>
            <a:bodyPr/>
            <a:lstStyle/>
            <a:p>
              <a:endParaRPr lang="zh-CN" altLang="en-US"/>
            </a:p>
          </p:txBody>
        </p:sp>
        <p:sp>
          <p:nvSpPr>
            <p:cNvPr id="74" name="Line 72"/>
            <p:cNvSpPr>
              <a:spLocks noChangeShapeType="1"/>
            </p:cNvSpPr>
            <p:nvPr/>
          </p:nvSpPr>
          <p:spPr bwMode="auto">
            <a:xfrm>
              <a:off x="1776" y="1800"/>
              <a:ext cx="2880" cy="0"/>
            </a:xfrm>
            <a:prstGeom prst="line">
              <a:avLst/>
            </a:prstGeom>
            <a:noFill/>
            <a:ln w="9525">
              <a:solidFill>
                <a:schemeClr val="tx1"/>
              </a:solidFill>
              <a:prstDash val="dash"/>
              <a:round/>
              <a:headEnd/>
              <a:tailEnd/>
            </a:ln>
          </p:spPr>
          <p:txBody>
            <a:bodyPr/>
            <a:lstStyle/>
            <a:p>
              <a:endParaRPr lang="zh-CN" altLang="en-US"/>
            </a:p>
          </p:txBody>
        </p:sp>
        <p:sp>
          <p:nvSpPr>
            <p:cNvPr id="75" name="Line 73"/>
            <p:cNvSpPr>
              <a:spLocks noChangeShapeType="1"/>
            </p:cNvSpPr>
            <p:nvPr/>
          </p:nvSpPr>
          <p:spPr bwMode="auto">
            <a:xfrm>
              <a:off x="1776" y="1944"/>
              <a:ext cx="2880" cy="0"/>
            </a:xfrm>
            <a:prstGeom prst="line">
              <a:avLst/>
            </a:prstGeom>
            <a:noFill/>
            <a:ln w="9525">
              <a:solidFill>
                <a:schemeClr val="tx1"/>
              </a:solidFill>
              <a:prstDash val="dash"/>
              <a:round/>
              <a:headEnd/>
              <a:tailEnd/>
            </a:ln>
          </p:spPr>
          <p:txBody>
            <a:bodyPr/>
            <a:lstStyle/>
            <a:p>
              <a:endParaRPr lang="zh-CN" altLang="en-US"/>
            </a:p>
          </p:txBody>
        </p:sp>
        <p:sp>
          <p:nvSpPr>
            <p:cNvPr id="76" name="Line 74"/>
            <p:cNvSpPr>
              <a:spLocks noChangeShapeType="1"/>
            </p:cNvSpPr>
            <p:nvPr/>
          </p:nvSpPr>
          <p:spPr bwMode="auto">
            <a:xfrm>
              <a:off x="1776" y="2088"/>
              <a:ext cx="2880" cy="0"/>
            </a:xfrm>
            <a:prstGeom prst="line">
              <a:avLst/>
            </a:prstGeom>
            <a:noFill/>
            <a:ln w="9525">
              <a:solidFill>
                <a:schemeClr val="tx1"/>
              </a:solidFill>
              <a:prstDash val="dash"/>
              <a:round/>
              <a:headEnd/>
              <a:tailEnd/>
            </a:ln>
          </p:spPr>
          <p:txBody>
            <a:bodyPr/>
            <a:lstStyle/>
            <a:p>
              <a:endParaRPr lang="zh-CN" altLang="en-US"/>
            </a:p>
          </p:txBody>
        </p:sp>
      </p:grpSp>
      <p:grpSp>
        <p:nvGrpSpPr>
          <p:cNvPr id="77" name="Group 75"/>
          <p:cNvGrpSpPr>
            <a:grpSpLocks/>
          </p:cNvGrpSpPr>
          <p:nvPr/>
        </p:nvGrpSpPr>
        <p:grpSpPr bwMode="auto">
          <a:xfrm>
            <a:off x="2857500" y="5304679"/>
            <a:ext cx="4343400" cy="914400"/>
            <a:chOff x="1848" y="3168"/>
            <a:chExt cx="2736" cy="576"/>
          </a:xfrm>
        </p:grpSpPr>
        <p:sp>
          <p:nvSpPr>
            <p:cNvPr id="78" name="Line 76"/>
            <p:cNvSpPr>
              <a:spLocks noChangeShapeType="1"/>
            </p:cNvSpPr>
            <p:nvPr/>
          </p:nvSpPr>
          <p:spPr bwMode="auto">
            <a:xfrm>
              <a:off x="1848" y="3168"/>
              <a:ext cx="0" cy="576"/>
            </a:xfrm>
            <a:prstGeom prst="line">
              <a:avLst/>
            </a:prstGeom>
            <a:noFill/>
            <a:ln w="9525">
              <a:solidFill>
                <a:schemeClr val="tx1"/>
              </a:solidFill>
              <a:prstDash val="dash"/>
              <a:round/>
              <a:headEnd/>
              <a:tailEnd/>
            </a:ln>
          </p:spPr>
          <p:txBody>
            <a:bodyPr/>
            <a:lstStyle/>
            <a:p>
              <a:endParaRPr lang="zh-CN" altLang="en-US"/>
            </a:p>
          </p:txBody>
        </p:sp>
        <p:sp>
          <p:nvSpPr>
            <p:cNvPr id="79" name="Line 77"/>
            <p:cNvSpPr>
              <a:spLocks noChangeShapeType="1"/>
            </p:cNvSpPr>
            <p:nvPr/>
          </p:nvSpPr>
          <p:spPr bwMode="auto">
            <a:xfrm>
              <a:off x="1992" y="3168"/>
              <a:ext cx="0" cy="576"/>
            </a:xfrm>
            <a:prstGeom prst="line">
              <a:avLst/>
            </a:prstGeom>
            <a:noFill/>
            <a:ln w="9525">
              <a:solidFill>
                <a:schemeClr val="tx1"/>
              </a:solidFill>
              <a:prstDash val="dash"/>
              <a:round/>
              <a:headEnd/>
              <a:tailEnd/>
            </a:ln>
          </p:spPr>
          <p:txBody>
            <a:bodyPr/>
            <a:lstStyle/>
            <a:p>
              <a:endParaRPr lang="zh-CN" altLang="en-US"/>
            </a:p>
          </p:txBody>
        </p:sp>
        <p:sp>
          <p:nvSpPr>
            <p:cNvPr id="80" name="Line 78"/>
            <p:cNvSpPr>
              <a:spLocks noChangeShapeType="1"/>
            </p:cNvSpPr>
            <p:nvPr/>
          </p:nvSpPr>
          <p:spPr bwMode="auto">
            <a:xfrm>
              <a:off x="2136" y="3168"/>
              <a:ext cx="0" cy="576"/>
            </a:xfrm>
            <a:prstGeom prst="line">
              <a:avLst/>
            </a:prstGeom>
            <a:noFill/>
            <a:ln w="9525">
              <a:solidFill>
                <a:schemeClr val="tx1"/>
              </a:solidFill>
              <a:prstDash val="dash"/>
              <a:round/>
              <a:headEnd/>
              <a:tailEnd/>
            </a:ln>
          </p:spPr>
          <p:txBody>
            <a:bodyPr/>
            <a:lstStyle/>
            <a:p>
              <a:endParaRPr lang="zh-CN" altLang="en-US"/>
            </a:p>
          </p:txBody>
        </p:sp>
        <p:sp>
          <p:nvSpPr>
            <p:cNvPr id="81" name="Line 79"/>
            <p:cNvSpPr>
              <a:spLocks noChangeShapeType="1"/>
            </p:cNvSpPr>
            <p:nvPr/>
          </p:nvSpPr>
          <p:spPr bwMode="auto">
            <a:xfrm>
              <a:off x="2280" y="3168"/>
              <a:ext cx="0" cy="576"/>
            </a:xfrm>
            <a:prstGeom prst="line">
              <a:avLst/>
            </a:prstGeom>
            <a:noFill/>
            <a:ln w="9525">
              <a:solidFill>
                <a:schemeClr val="tx1"/>
              </a:solidFill>
              <a:prstDash val="dash"/>
              <a:round/>
              <a:headEnd/>
              <a:tailEnd/>
            </a:ln>
          </p:spPr>
          <p:txBody>
            <a:bodyPr/>
            <a:lstStyle/>
            <a:p>
              <a:endParaRPr lang="zh-CN" altLang="en-US"/>
            </a:p>
          </p:txBody>
        </p:sp>
        <p:sp>
          <p:nvSpPr>
            <p:cNvPr id="82" name="Line 80"/>
            <p:cNvSpPr>
              <a:spLocks noChangeShapeType="1"/>
            </p:cNvSpPr>
            <p:nvPr/>
          </p:nvSpPr>
          <p:spPr bwMode="auto">
            <a:xfrm>
              <a:off x="2424" y="3168"/>
              <a:ext cx="0" cy="576"/>
            </a:xfrm>
            <a:prstGeom prst="line">
              <a:avLst/>
            </a:prstGeom>
            <a:noFill/>
            <a:ln w="9525">
              <a:solidFill>
                <a:schemeClr val="tx1"/>
              </a:solidFill>
              <a:prstDash val="dash"/>
              <a:round/>
              <a:headEnd/>
              <a:tailEnd/>
            </a:ln>
          </p:spPr>
          <p:txBody>
            <a:bodyPr/>
            <a:lstStyle/>
            <a:p>
              <a:endParaRPr lang="zh-CN" altLang="en-US"/>
            </a:p>
          </p:txBody>
        </p:sp>
        <p:sp>
          <p:nvSpPr>
            <p:cNvPr id="83" name="Line 81"/>
            <p:cNvSpPr>
              <a:spLocks noChangeShapeType="1"/>
            </p:cNvSpPr>
            <p:nvPr/>
          </p:nvSpPr>
          <p:spPr bwMode="auto">
            <a:xfrm>
              <a:off x="2568" y="3168"/>
              <a:ext cx="0" cy="576"/>
            </a:xfrm>
            <a:prstGeom prst="line">
              <a:avLst/>
            </a:prstGeom>
            <a:noFill/>
            <a:ln w="9525">
              <a:solidFill>
                <a:schemeClr val="tx1"/>
              </a:solidFill>
              <a:prstDash val="dash"/>
              <a:round/>
              <a:headEnd/>
              <a:tailEnd/>
            </a:ln>
          </p:spPr>
          <p:txBody>
            <a:bodyPr/>
            <a:lstStyle/>
            <a:p>
              <a:endParaRPr lang="zh-CN" altLang="en-US"/>
            </a:p>
          </p:txBody>
        </p:sp>
        <p:sp>
          <p:nvSpPr>
            <p:cNvPr id="84" name="Line 82"/>
            <p:cNvSpPr>
              <a:spLocks noChangeShapeType="1"/>
            </p:cNvSpPr>
            <p:nvPr/>
          </p:nvSpPr>
          <p:spPr bwMode="auto">
            <a:xfrm>
              <a:off x="2712" y="3168"/>
              <a:ext cx="0" cy="576"/>
            </a:xfrm>
            <a:prstGeom prst="line">
              <a:avLst/>
            </a:prstGeom>
            <a:noFill/>
            <a:ln w="9525">
              <a:solidFill>
                <a:schemeClr val="tx1"/>
              </a:solidFill>
              <a:prstDash val="dash"/>
              <a:round/>
              <a:headEnd/>
              <a:tailEnd/>
            </a:ln>
          </p:spPr>
          <p:txBody>
            <a:bodyPr/>
            <a:lstStyle/>
            <a:p>
              <a:endParaRPr lang="zh-CN" altLang="en-US"/>
            </a:p>
          </p:txBody>
        </p:sp>
        <p:sp>
          <p:nvSpPr>
            <p:cNvPr id="85" name="Line 83"/>
            <p:cNvSpPr>
              <a:spLocks noChangeShapeType="1"/>
            </p:cNvSpPr>
            <p:nvPr/>
          </p:nvSpPr>
          <p:spPr bwMode="auto">
            <a:xfrm>
              <a:off x="2856" y="3168"/>
              <a:ext cx="0" cy="576"/>
            </a:xfrm>
            <a:prstGeom prst="line">
              <a:avLst/>
            </a:prstGeom>
            <a:noFill/>
            <a:ln w="9525">
              <a:solidFill>
                <a:schemeClr val="tx1"/>
              </a:solidFill>
              <a:prstDash val="dash"/>
              <a:round/>
              <a:headEnd/>
              <a:tailEnd/>
            </a:ln>
          </p:spPr>
          <p:txBody>
            <a:bodyPr/>
            <a:lstStyle/>
            <a:p>
              <a:endParaRPr lang="zh-CN" altLang="en-US"/>
            </a:p>
          </p:txBody>
        </p:sp>
        <p:sp>
          <p:nvSpPr>
            <p:cNvPr id="86" name="Line 84"/>
            <p:cNvSpPr>
              <a:spLocks noChangeShapeType="1"/>
            </p:cNvSpPr>
            <p:nvPr/>
          </p:nvSpPr>
          <p:spPr bwMode="auto">
            <a:xfrm>
              <a:off x="3000" y="3168"/>
              <a:ext cx="0" cy="576"/>
            </a:xfrm>
            <a:prstGeom prst="line">
              <a:avLst/>
            </a:prstGeom>
            <a:noFill/>
            <a:ln w="9525">
              <a:solidFill>
                <a:schemeClr val="tx1"/>
              </a:solidFill>
              <a:prstDash val="dash"/>
              <a:round/>
              <a:headEnd/>
              <a:tailEnd/>
            </a:ln>
          </p:spPr>
          <p:txBody>
            <a:bodyPr/>
            <a:lstStyle/>
            <a:p>
              <a:endParaRPr lang="zh-CN" altLang="en-US"/>
            </a:p>
          </p:txBody>
        </p:sp>
        <p:sp>
          <p:nvSpPr>
            <p:cNvPr id="87" name="Line 85"/>
            <p:cNvSpPr>
              <a:spLocks noChangeShapeType="1"/>
            </p:cNvSpPr>
            <p:nvPr/>
          </p:nvSpPr>
          <p:spPr bwMode="auto">
            <a:xfrm>
              <a:off x="3144" y="3168"/>
              <a:ext cx="0" cy="576"/>
            </a:xfrm>
            <a:prstGeom prst="line">
              <a:avLst/>
            </a:prstGeom>
            <a:noFill/>
            <a:ln w="9525">
              <a:solidFill>
                <a:schemeClr val="tx1"/>
              </a:solidFill>
              <a:prstDash val="dash"/>
              <a:round/>
              <a:headEnd/>
              <a:tailEnd/>
            </a:ln>
          </p:spPr>
          <p:txBody>
            <a:bodyPr/>
            <a:lstStyle/>
            <a:p>
              <a:endParaRPr lang="zh-CN" altLang="en-US"/>
            </a:p>
          </p:txBody>
        </p:sp>
        <p:sp>
          <p:nvSpPr>
            <p:cNvPr id="88" name="Line 86"/>
            <p:cNvSpPr>
              <a:spLocks noChangeShapeType="1"/>
            </p:cNvSpPr>
            <p:nvPr/>
          </p:nvSpPr>
          <p:spPr bwMode="auto">
            <a:xfrm>
              <a:off x="3288" y="3168"/>
              <a:ext cx="0" cy="576"/>
            </a:xfrm>
            <a:prstGeom prst="line">
              <a:avLst/>
            </a:prstGeom>
            <a:noFill/>
            <a:ln w="9525">
              <a:solidFill>
                <a:schemeClr val="tx1"/>
              </a:solidFill>
              <a:prstDash val="dash"/>
              <a:round/>
              <a:headEnd/>
              <a:tailEnd/>
            </a:ln>
          </p:spPr>
          <p:txBody>
            <a:bodyPr/>
            <a:lstStyle/>
            <a:p>
              <a:endParaRPr lang="zh-CN" altLang="en-US"/>
            </a:p>
          </p:txBody>
        </p:sp>
        <p:sp>
          <p:nvSpPr>
            <p:cNvPr id="89" name="Line 87"/>
            <p:cNvSpPr>
              <a:spLocks noChangeShapeType="1"/>
            </p:cNvSpPr>
            <p:nvPr/>
          </p:nvSpPr>
          <p:spPr bwMode="auto">
            <a:xfrm>
              <a:off x="3432" y="3168"/>
              <a:ext cx="0" cy="576"/>
            </a:xfrm>
            <a:prstGeom prst="line">
              <a:avLst/>
            </a:prstGeom>
            <a:noFill/>
            <a:ln w="9525">
              <a:solidFill>
                <a:schemeClr val="tx1"/>
              </a:solidFill>
              <a:prstDash val="dash"/>
              <a:round/>
              <a:headEnd/>
              <a:tailEnd/>
            </a:ln>
          </p:spPr>
          <p:txBody>
            <a:bodyPr/>
            <a:lstStyle/>
            <a:p>
              <a:endParaRPr lang="zh-CN" altLang="en-US"/>
            </a:p>
          </p:txBody>
        </p:sp>
        <p:sp>
          <p:nvSpPr>
            <p:cNvPr id="90" name="Line 88"/>
            <p:cNvSpPr>
              <a:spLocks noChangeShapeType="1"/>
            </p:cNvSpPr>
            <p:nvPr/>
          </p:nvSpPr>
          <p:spPr bwMode="auto">
            <a:xfrm>
              <a:off x="3576" y="3168"/>
              <a:ext cx="0" cy="576"/>
            </a:xfrm>
            <a:prstGeom prst="line">
              <a:avLst/>
            </a:prstGeom>
            <a:noFill/>
            <a:ln w="9525">
              <a:solidFill>
                <a:schemeClr val="tx1"/>
              </a:solidFill>
              <a:prstDash val="dash"/>
              <a:round/>
              <a:headEnd/>
              <a:tailEnd/>
            </a:ln>
          </p:spPr>
          <p:txBody>
            <a:bodyPr/>
            <a:lstStyle/>
            <a:p>
              <a:endParaRPr lang="zh-CN" altLang="en-US"/>
            </a:p>
          </p:txBody>
        </p:sp>
        <p:sp>
          <p:nvSpPr>
            <p:cNvPr id="91" name="Line 89"/>
            <p:cNvSpPr>
              <a:spLocks noChangeShapeType="1"/>
            </p:cNvSpPr>
            <p:nvPr/>
          </p:nvSpPr>
          <p:spPr bwMode="auto">
            <a:xfrm>
              <a:off x="3720" y="3168"/>
              <a:ext cx="0" cy="576"/>
            </a:xfrm>
            <a:prstGeom prst="line">
              <a:avLst/>
            </a:prstGeom>
            <a:noFill/>
            <a:ln w="9525">
              <a:solidFill>
                <a:schemeClr val="tx1"/>
              </a:solidFill>
              <a:prstDash val="dash"/>
              <a:round/>
              <a:headEnd/>
              <a:tailEnd/>
            </a:ln>
          </p:spPr>
          <p:txBody>
            <a:bodyPr/>
            <a:lstStyle/>
            <a:p>
              <a:endParaRPr lang="zh-CN" altLang="en-US"/>
            </a:p>
          </p:txBody>
        </p:sp>
        <p:sp>
          <p:nvSpPr>
            <p:cNvPr id="92" name="Line 90"/>
            <p:cNvSpPr>
              <a:spLocks noChangeShapeType="1"/>
            </p:cNvSpPr>
            <p:nvPr/>
          </p:nvSpPr>
          <p:spPr bwMode="auto">
            <a:xfrm>
              <a:off x="3864" y="3168"/>
              <a:ext cx="0" cy="576"/>
            </a:xfrm>
            <a:prstGeom prst="line">
              <a:avLst/>
            </a:prstGeom>
            <a:noFill/>
            <a:ln w="9525">
              <a:solidFill>
                <a:schemeClr val="tx1"/>
              </a:solidFill>
              <a:prstDash val="dash"/>
              <a:round/>
              <a:headEnd/>
              <a:tailEnd/>
            </a:ln>
          </p:spPr>
          <p:txBody>
            <a:bodyPr/>
            <a:lstStyle/>
            <a:p>
              <a:endParaRPr lang="zh-CN" altLang="en-US"/>
            </a:p>
          </p:txBody>
        </p:sp>
        <p:sp>
          <p:nvSpPr>
            <p:cNvPr id="93" name="Line 91"/>
            <p:cNvSpPr>
              <a:spLocks noChangeShapeType="1"/>
            </p:cNvSpPr>
            <p:nvPr/>
          </p:nvSpPr>
          <p:spPr bwMode="auto">
            <a:xfrm>
              <a:off x="4008" y="3168"/>
              <a:ext cx="0" cy="576"/>
            </a:xfrm>
            <a:prstGeom prst="line">
              <a:avLst/>
            </a:prstGeom>
            <a:noFill/>
            <a:ln w="9525">
              <a:solidFill>
                <a:schemeClr val="tx1"/>
              </a:solidFill>
              <a:prstDash val="dash"/>
              <a:round/>
              <a:headEnd/>
              <a:tailEnd/>
            </a:ln>
          </p:spPr>
          <p:txBody>
            <a:bodyPr/>
            <a:lstStyle/>
            <a:p>
              <a:endParaRPr lang="zh-CN" altLang="en-US"/>
            </a:p>
          </p:txBody>
        </p:sp>
        <p:sp>
          <p:nvSpPr>
            <p:cNvPr id="94" name="Line 92"/>
            <p:cNvSpPr>
              <a:spLocks noChangeShapeType="1"/>
            </p:cNvSpPr>
            <p:nvPr/>
          </p:nvSpPr>
          <p:spPr bwMode="auto">
            <a:xfrm>
              <a:off x="4152" y="3168"/>
              <a:ext cx="0" cy="576"/>
            </a:xfrm>
            <a:prstGeom prst="line">
              <a:avLst/>
            </a:prstGeom>
            <a:noFill/>
            <a:ln w="9525">
              <a:solidFill>
                <a:schemeClr val="tx1"/>
              </a:solidFill>
              <a:prstDash val="dash"/>
              <a:round/>
              <a:headEnd/>
              <a:tailEnd/>
            </a:ln>
          </p:spPr>
          <p:txBody>
            <a:bodyPr/>
            <a:lstStyle/>
            <a:p>
              <a:endParaRPr lang="zh-CN" altLang="en-US"/>
            </a:p>
          </p:txBody>
        </p:sp>
        <p:sp>
          <p:nvSpPr>
            <p:cNvPr id="95" name="Line 93"/>
            <p:cNvSpPr>
              <a:spLocks noChangeShapeType="1"/>
            </p:cNvSpPr>
            <p:nvPr/>
          </p:nvSpPr>
          <p:spPr bwMode="auto">
            <a:xfrm>
              <a:off x="4296" y="3168"/>
              <a:ext cx="0" cy="576"/>
            </a:xfrm>
            <a:prstGeom prst="line">
              <a:avLst/>
            </a:prstGeom>
            <a:noFill/>
            <a:ln w="9525">
              <a:solidFill>
                <a:schemeClr val="tx1"/>
              </a:solidFill>
              <a:prstDash val="dash"/>
              <a:round/>
              <a:headEnd/>
              <a:tailEnd/>
            </a:ln>
          </p:spPr>
          <p:txBody>
            <a:bodyPr/>
            <a:lstStyle/>
            <a:p>
              <a:endParaRPr lang="zh-CN" altLang="en-US"/>
            </a:p>
          </p:txBody>
        </p:sp>
        <p:sp>
          <p:nvSpPr>
            <p:cNvPr id="96" name="Line 94"/>
            <p:cNvSpPr>
              <a:spLocks noChangeShapeType="1"/>
            </p:cNvSpPr>
            <p:nvPr/>
          </p:nvSpPr>
          <p:spPr bwMode="auto">
            <a:xfrm>
              <a:off x="4440" y="3168"/>
              <a:ext cx="0" cy="576"/>
            </a:xfrm>
            <a:prstGeom prst="line">
              <a:avLst/>
            </a:prstGeom>
            <a:noFill/>
            <a:ln w="9525">
              <a:solidFill>
                <a:schemeClr val="tx1"/>
              </a:solidFill>
              <a:prstDash val="dash"/>
              <a:round/>
              <a:headEnd/>
              <a:tailEnd/>
            </a:ln>
          </p:spPr>
          <p:txBody>
            <a:bodyPr/>
            <a:lstStyle/>
            <a:p>
              <a:endParaRPr lang="zh-CN" altLang="en-US"/>
            </a:p>
          </p:txBody>
        </p:sp>
        <p:sp>
          <p:nvSpPr>
            <p:cNvPr id="97" name="Line 95"/>
            <p:cNvSpPr>
              <a:spLocks noChangeShapeType="1"/>
            </p:cNvSpPr>
            <p:nvPr/>
          </p:nvSpPr>
          <p:spPr bwMode="auto">
            <a:xfrm>
              <a:off x="4584" y="3168"/>
              <a:ext cx="0" cy="576"/>
            </a:xfrm>
            <a:prstGeom prst="line">
              <a:avLst/>
            </a:prstGeom>
            <a:noFill/>
            <a:ln w="9525">
              <a:solidFill>
                <a:schemeClr val="tx1"/>
              </a:solidFill>
              <a:prstDash val="dash"/>
              <a:round/>
              <a:headEnd/>
              <a:tailEnd/>
            </a:ln>
          </p:spPr>
          <p:txBody>
            <a:bodyPr/>
            <a:lstStyle/>
            <a:p>
              <a:endParaRPr lang="zh-CN" altLang="en-US"/>
            </a:p>
          </p:txBody>
        </p:sp>
      </p:grpSp>
      <p:grpSp>
        <p:nvGrpSpPr>
          <p:cNvPr id="98" name="Group 99"/>
          <p:cNvGrpSpPr>
            <a:grpSpLocks/>
          </p:cNvGrpSpPr>
          <p:nvPr/>
        </p:nvGrpSpPr>
        <p:grpSpPr bwMode="auto">
          <a:xfrm>
            <a:off x="5368925" y="1699716"/>
            <a:ext cx="2709863" cy="957264"/>
            <a:chOff x="3477" y="216"/>
            <a:chExt cx="1707" cy="603"/>
          </a:xfrm>
        </p:grpSpPr>
        <p:grpSp>
          <p:nvGrpSpPr>
            <p:cNvPr id="99" name="Group 100"/>
            <p:cNvGrpSpPr>
              <a:grpSpLocks/>
            </p:cNvGrpSpPr>
            <p:nvPr/>
          </p:nvGrpSpPr>
          <p:grpSpPr bwMode="auto">
            <a:xfrm>
              <a:off x="3477" y="528"/>
              <a:ext cx="1707" cy="291"/>
              <a:chOff x="3477" y="288"/>
              <a:chExt cx="1707" cy="291"/>
            </a:xfrm>
          </p:grpSpPr>
          <p:sp>
            <p:nvSpPr>
              <p:cNvPr id="101" name="Text Box 101"/>
              <p:cNvSpPr txBox="1">
                <a:spLocks noChangeArrowheads="1"/>
              </p:cNvSpPr>
              <p:nvPr/>
            </p:nvSpPr>
            <p:spPr bwMode="auto">
              <a:xfrm>
                <a:off x="3477" y="288"/>
                <a:ext cx="649" cy="291"/>
              </a:xfrm>
              <a:prstGeom prst="rect">
                <a:avLst/>
              </a:prstGeom>
              <a:noFill/>
              <a:ln w="9525">
                <a:noFill/>
                <a:miter lim="800000"/>
                <a:headEnd/>
                <a:tailEnd/>
              </a:ln>
            </p:spPr>
            <p:txBody>
              <a:bodyPr wrap="none">
                <a:spAutoFit/>
              </a:bodyPr>
              <a:lstStyle/>
              <a:p>
                <a:pPr eaLnBrk="1" hangingPunct="1"/>
                <a:r>
                  <a:rPr lang="en-US" altLang="zh-CN" sz="2400" dirty="0"/>
                  <a:t>4 </a:t>
                </a:r>
                <a:r>
                  <a:rPr lang="zh-CN" altLang="en-US" sz="2400" dirty="0"/>
                  <a:t>用户</a:t>
                </a:r>
                <a:endParaRPr lang="fr-FR" sz="2400" dirty="0"/>
              </a:p>
            </p:txBody>
          </p:sp>
          <p:sp>
            <p:nvSpPr>
              <p:cNvPr id="102"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03"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04"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05"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grpSp>
        <p:sp>
          <p:nvSpPr>
            <p:cNvPr id="100" name="Text Box 106"/>
            <p:cNvSpPr txBox="1">
              <a:spLocks noChangeArrowheads="1"/>
            </p:cNvSpPr>
            <p:nvPr/>
          </p:nvSpPr>
          <p:spPr bwMode="auto">
            <a:xfrm>
              <a:off x="3480" y="216"/>
              <a:ext cx="558" cy="291"/>
            </a:xfrm>
            <a:prstGeom prst="rect">
              <a:avLst/>
            </a:prstGeom>
            <a:noFill/>
            <a:ln w="9525">
              <a:noFill/>
              <a:miter lim="800000"/>
              <a:headEnd/>
              <a:tailEnd/>
            </a:ln>
          </p:spPr>
          <p:txBody>
            <a:bodyPr wrap="none">
              <a:spAutoFit/>
            </a:bodyPr>
            <a:lstStyle/>
            <a:p>
              <a:pPr eaLnBrk="1" hangingPunct="1"/>
              <a:r>
                <a:rPr lang="zh-CN" altLang="en-US" sz="2400" dirty="0"/>
                <a:t>例子</a:t>
              </a:r>
              <a:r>
                <a:rPr lang="en-US" altLang="zh-CN" sz="2400" dirty="0"/>
                <a:t>:</a:t>
              </a:r>
              <a:endParaRPr lang="fr-FR" sz="2400"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up)">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500"/>
                                        <p:tgtEl>
                                          <p:spTgt spid="36"/>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up)">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500"/>
                                        <p:tgtEl>
                                          <p:spTgt spid="7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67DAE-B30F-4454-AA64-6D22EA8D71EC}"/>
              </a:ext>
            </a:extLst>
          </p:cNvPr>
          <p:cNvSpPr>
            <a:spLocks noGrp="1"/>
          </p:cNvSpPr>
          <p:nvPr>
            <p:ph type="title"/>
          </p:nvPr>
        </p:nvSpPr>
        <p:spPr/>
        <p:txBody>
          <a:bodyPr/>
          <a:lstStyle/>
          <a:p>
            <a:r>
              <a:rPr lang="zh-CN" altLang="en-US" dirty="0"/>
              <a:t>例子</a:t>
            </a:r>
          </a:p>
        </p:txBody>
      </p:sp>
      <p:sp>
        <p:nvSpPr>
          <p:cNvPr id="3" name="内容占位符 2">
            <a:extLst>
              <a:ext uri="{FF2B5EF4-FFF2-40B4-BE49-F238E27FC236}">
                <a16:creationId xmlns:a16="http://schemas.microsoft.com/office/drawing/2014/main" id="{FFE8640D-99A7-4E2D-A416-0D0F92AEE9E4}"/>
              </a:ext>
            </a:extLst>
          </p:cNvPr>
          <p:cNvSpPr>
            <a:spLocks noGrp="1"/>
          </p:cNvSpPr>
          <p:nvPr>
            <p:ph idx="1"/>
          </p:nvPr>
        </p:nvSpPr>
        <p:spPr/>
        <p:txBody>
          <a:bodyPr/>
          <a:lstStyle/>
          <a:p>
            <a:r>
              <a:rPr lang="zh-CN" altLang="en-US" dirty="0"/>
              <a:t>主机</a:t>
            </a:r>
            <a:r>
              <a:rPr lang="en-US" altLang="zh-CN" dirty="0"/>
              <a:t>A</a:t>
            </a:r>
            <a:r>
              <a:rPr lang="zh-CN" altLang="en-US" dirty="0"/>
              <a:t>通过</a:t>
            </a:r>
            <a:r>
              <a:rPr lang="en-US" altLang="zh-CN" dirty="0"/>
              <a:t>TDM</a:t>
            </a:r>
            <a:r>
              <a:rPr lang="zh-CN" altLang="en-US" dirty="0"/>
              <a:t>链路向主机</a:t>
            </a:r>
            <a:r>
              <a:rPr lang="en-US" altLang="zh-CN" dirty="0"/>
              <a:t>B</a:t>
            </a:r>
            <a:r>
              <a:rPr lang="zh-CN" altLang="en-US" dirty="0"/>
              <a:t>传送一个</a:t>
            </a:r>
            <a:r>
              <a:rPr lang="en-US" altLang="zh-CN" dirty="0"/>
              <a:t>640,000bit</a:t>
            </a:r>
            <a:r>
              <a:rPr lang="zh-CN" altLang="en-US" dirty="0"/>
              <a:t>大小的文件。</a:t>
            </a:r>
            <a:r>
              <a:rPr lang="en-US" altLang="zh-CN" dirty="0"/>
              <a:t>TDM</a:t>
            </a:r>
            <a:r>
              <a:rPr lang="zh-CN" altLang="en-US" dirty="0"/>
              <a:t>链路被分为</a:t>
            </a:r>
            <a:r>
              <a:rPr lang="en-US" altLang="zh-CN" dirty="0"/>
              <a:t>24</a:t>
            </a:r>
            <a:r>
              <a:rPr lang="zh-CN" altLang="en-US" dirty="0"/>
              <a:t>个时隙，总带宽</a:t>
            </a:r>
            <a:r>
              <a:rPr lang="en-US" altLang="zh-CN" dirty="0"/>
              <a:t>1.536Mbps</a:t>
            </a:r>
            <a:r>
              <a:rPr lang="zh-CN" altLang="en-US" dirty="0"/>
              <a:t>。主机之间建立端到端线路需要</a:t>
            </a:r>
            <a:r>
              <a:rPr lang="en-US" altLang="zh-CN" dirty="0"/>
              <a:t>500 msec</a:t>
            </a:r>
            <a:r>
              <a:rPr lang="zh-CN" altLang="en-US" dirty="0"/>
              <a:t>。问需要多长时间完成文件传输？</a:t>
            </a:r>
            <a:endParaRPr lang="en-US" altLang="zh-CN" dirty="0"/>
          </a:p>
          <a:p>
            <a:r>
              <a:rPr lang="zh-CN" altLang="en-US" dirty="0"/>
              <a:t>每条电路带宽</a:t>
            </a:r>
            <a:r>
              <a:rPr lang="en-US" altLang="zh-CN" dirty="0"/>
              <a:t>(1.536 Mbps)/24 = 64 kbps</a:t>
            </a:r>
            <a:r>
              <a:rPr lang="zh-CN" altLang="en-US" dirty="0"/>
              <a:t>，传输</a:t>
            </a:r>
            <a:r>
              <a:rPr lang="en-US" altLang="zh-CN" dirty="0"/>
              <a:t>640,000bit</a:t>
            </a:r>
            <a:r>
              <a:rPr lang="zh-CN" altLang="en-US" dirty="0"/>
              <a:t>需要</a:t>
            </a:r>
            <a:r>
              <a:rPr lang="en-US" altLang="zh-CN" dirty="0"/>
              <a:t>(640,000 bits)/(64 kbps) = 10 sec</a:t>
            </a:r>
            <a:r>
              <a:rPr lang="zh-CN" altLang="en-US" dirty="0"/>
              <a:t>。加上建立线路的</a:t>
            </a:r>
            <a:r>
              <a:rPr lang="en-US" altLang="zh-CN" dirty="0"/>
              <a:t>0.5</a:t>
            </a:r>
            <a:r>
              <a:rPr lang="zh-CN" altLang="en-US" dirty="0"/>
              <a:t>秒，共需</a:t>
            </a:r>
            <a:r>
              <a:rPr lang="en-US" altLang="zh-CN" dirty="0"/>
              <a:t>10.5</a:t>
            </a:r>
            <a:r>
              <a:rPr lang="zh-CN" altLang="en-US" dirty="0"/>
              <a:t>秒。</a:t>
            </a:r>
          </a:p>
        </p:txBody>
      </p:sp>
      <p:sp>
        <p:nvSpPr>
          <p:cNvPr id="4" name="灯片编号占位符 3">
            <a:extLst>
              <a:ext uri="{FF2B5EF4-FFF2-40B4-BE49-F238E27FC236}">
                <a16:creationId xmlns:a16="http://schemas.microsoft.com/office/drawing/2014/main" id="{A3593DEF-76AC-4200-AAB6-9506FEC52FF7}"/>
              </a:ext>
            </a:extLst>
          </p:cNvPr>
          <p:cNvSpPr>
            <a:spLocks noGrp="1"/>
          </p:cNvSpPr>
          <p:nvPr>
            <p:ph type="sldNum" sz="quarter" idx="12"/>
          </p:nvPr>
        </p:nvSpPr>
        <p:spPr/>
        <p:txBody>
          <a:bodyPr/>
          <a:lstStyle/>
          <a:p>
            <a:fld id="{E3FA5FAF-8A25-4B6E-94B7-5CA30A873E9A}" type="slidenum">
              <a:rPr lang="zh-CN" altLang="en-US" smtClean="0"/>
              <a:pPr/>
              <a:t>33</a:t>
            </a:fld>
            <a:endParaRPr lang="zh-CN" altLang="en-US"/>
          </a:p>
        </p:txBody>
      </p:sp>
    </p:spTree>
    <p:extLst>
      <p:ext uri="{BB962C8B-B14F-4D97-AF65-F5344CB8AC3E}">
        <p14:creationId xmlns:p14="http://schemas.microsoft.com/office/powerpoint/2010/main" val="255218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 </a:t>
            </a:r>
            <a:r>
              <a:rPr lang="en-US" altLang="zh-CN" dirty="0"/>
              <a:t>vs. </a:t>
            </a:r>
            <a:r>
              <a:rPr lang="zh-CN" altLang="en-US" dirty="0"/>
              <a:t>电路交换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34</a:t>
            </a:fld>
            <a:endParaRPr lang="zh-CN" altLang="en-US"/>
          </a:p>
        </p:txBody>
      </p:sp>
      <p:sp>
        <p:nvSpPr>
          <p:cNvPr id="24" name="Rectangle 3"/>
          <p:cNvSpPr txBox="1">
            <a:spLocks noChangeArrowheads="1"/>
          </p:cNvSpPr>
          <p:nvPr/>
        </p:nvSpPr>
        <p:spPr bwMode="auto">
          <a:xfrm>
            <a:off x="533400" y="2204864"/>
            <a:ext cx="3810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tab pos="566738" algn="l"/>
              </a:tabLst>
              <a:defRPr/>
            </a:pPr>
            <a:r>
              <a:rPr kumimoji="0" lang="zh-CN" altLang="en-US" sz="2000" b="0" i="0" u="none" strike="noStrike" kern="0" cap="none" spc="0" normalizeH="0" baseline="0" noProof="0" dirty="0">
                <a:ln>
                  <a:noFill/>
                </a:ln>
                <a:solidFill>
                  <a:srgbClr val="000099"/>
                </a:solidFill>
                <a:effectLst/>
                <a:uLnTx/>
                <a:uFillTx/>
                <a:latin typeface="+mn-ea"/>
                <a:cs typeface="+mn-cs"/>
              </a:rPr>
              <a:t>举例</a:t>
            </a:r>
            <a:r>
              <a:rPr kumimoji="0" lang="en-US" altLang="zh-CN" sz="2000" b="0" i="0" u="none" strike="noStrike" kern="0" cap="none" spc="0" normalizeH="0" baseline="0" noProof="0" dirty="0">
                <a:ln>
                  <a:noFill/>
                </a:ln>
                <a:solidFill>
                  <a:srgbClr val="000099"/>
                </a:solidFill>
                <a:effectLst/>
                <a:uLnTx/>
                <a:uFillTx/>
                <a:latin typeface="+mn-ea"/>
                <a:cs typeface="+mn-cs"/>
              </a:rPr>
              <a:t>:</a:t>
            </a: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tab pos="566738" algn="l"/>
              </a:tabLst>
              <a:defRPr/>
            </a:pPr>
            <a:r>
              <a:rPr kumimoji="0" lang="en-US" altLang="zh-CN" sz="2000" b="0" i="0" u="none" strike="noStrike" kern="0" cap="none" spc="0" normalizeH="0" baseline="0" noProof="0" dirty="0">
                <a:ln>
                  <a:noFill/>
                </a:ln>
                <a:solidFill>
                  <a:schemeClr val="tx1"/>
                </a:solidFill>
                <a:effectLst/>
                <a:uLnTx/>
                <a:uFillTx/>
                <a:latin typeface="+mn-ea"/>
                <a:cs typeface="+mn-cs"/>
              </a:rPr>
              <a:t>1 Mb/s</a:t>
            </a:r>
            <a:r>
              <a:rPr kumimoji="0" lang="zh-CN" altLang="en-US" sz="2000" b="0" i="0" u="none" strike="noStrike" kern="0" cap="none" spc="0" normalizeH="0" baseline="0" noProof="0" dirty="0">
                <a:ln>
                  <a:noFill/>
                </a:ln>
                <a:solidFill>
                  <a:schemeClr val="tx1"/>
                </a:solidFill>
                <a:effectLst/>
                <a:uLnTx/>
                <a:uFillTx/>
                <a:latin typeface="+mn-ea"/>
                <a:cs typeface="+mn-cs"/>
              </a:rPr>
              <a:t>链路</a:t>
            </a:r>
            <a:endParaRPr kumimoji="0" lang="en-US" altLang="zh-CN" sz="2000" b="0" i="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tab pos="566738" algn="l"/>
              </a:tabLst>
              <a:defRPr/>
            </a:pPr>
            <a:r>
              <a:rPr kumimoji="0" lang="zh-CN" altLang="en-US" sz="2000" b="0" i="0" u="none" strike="noStrike" kern="0" cap="none" spc="0" normalizeH="0" baseline="0" noProof="0" dirty="0">
                <a:ln>
                  <a:noFill/>
                </a:ln>
                <a:solidFill>
                  <a:schemeClr val="tx1"/>
                </a:solidFill>
                <a:effectLst/>
                <a:uLnTx/>
                <a:uFillTx/>
                <a:latin typeface="+mn-ea"/>
                <a:cs typeface="+mn-cs"/>
              </a:rPr>
              <a:t>每位用户</a:t>
            </a:r>
            <a:r>
              <a:rPr kumimoji="0" lang="en-US" altLang="zh-CN" sz="2000" b="0" i="0" u="none" strike="noStrike" kern="0" cap="none" spc="0" normalizeH="0" baseline="0" noProof="0" dirty="0">
                <a:ln>
                  <a:noFill/>
                </a:ln>
                <a:solidFill>
                  <a:schemeClr val="tx1"/>
                </a:solidFill>
                <a:effectLst/>
                <a:uLnTx/>
                <a:uFillTx/>
                <a:latin typeface="+mn-ea"/>
                <a:cs typeface="+mn-cs"/>
              </a:rPr>
              <a:t>: </a:t>
            </a:r>
          </a:p>
          <a:p>
            <a:pPr marL="566738" marR="0" lvl="1" indent="-219075" algn="l" defTabSz="914400" rtl="0" eaLnBrk="1" fontAlgn="base" latinLnBrk="0" hangingPunct="1">
              <a:lnSpc>
                <a:spcPct val="100000"/>
              </a:lnSpc>
              <a:spcBef>
                <a:spcPct val="20000"/>
              </a:spcBef>
              <a:spcAft>
                <a:spcPct val="0"/>
              </a:spcAft>
              <a:buClr>
                <a:schemeClr val="tx1"/>
              </a:buClr>
              <a:buSzPct val="55000"/>
              <a:buFontTx/>
              <a:buChar char="•"/>
              <a:tabLst>
                <a:tab pos="566738" algn="l"/>
              </a:tabLst>
              <a:defRPr/>
            </a:pPr>
            <a:r>
              <a:rPr kumimoji="0" lang="zh-CN" altLang="en-US" sz="2000" b="0" i="0" u="none" strike="noStrike" kern="0" cap="none" spc="0" normalizeH="0" baseline="0" noProof="0" dirty="0">
                <a:ln>
                  <a:noFill/>
                </a:ln>
                <a:solidFill>
                  <a:schemeClr val="tx1"/>
                </a:solidFill>
                <a:effectLst/>
                <a:uLnTx/>
                <a:uFillTx/>
                <a:latin typeface="+mn-ea"/>
              </a:rPr>
              <a:t>活跃时以</a:t>
            </a:r>
            <a:r>
              <a:rPr kumimoji="0" lang="en-US" altLang="zh-CN" sz="2000" b="0" i="0" u="none" strike="noStrike" kern="0" cap="none" spc="0" normalizeH="0" baseline="0" noProof="0" dirty="0">
                <a:ln>
                  <a:noFill/>
                </a:ln>
                <a:solidFill>
                  <a:schemeClr val="tx1"/>
                </a:solidFill>
                <a:effectLst/>
                <a:uLnTx/>
                <a:uFillTx/>
                <a:latin typeface="+mn-ea"/>
              </a:rPr>
              <a:t>100 kb/s </a:t>
            </a:r>
            <a:r>
              <a:rPr kumimoji="0" lang="zh-CN" altLang="en-US" sz="2000" b="0" i="0" u="none" strike="noStrike" kern="0" cap="none" spc="0" normalizeH="0" baseline="0" noProof="0" dirty="0">
                <a:ln>
                  <a:noFill/>
                </a:ln>
                <a:solidFill>
                  <a:schemeClr val="tx1"/>
                </a:solidFill>
                <a:effectLst/>
                <a:uLnTx/>
                <a:uFillTx/>
                <a:latin typeface="+mn-ea"/>
              </a:rPr>
              <a:t>速率发送数据</a:t>
            </a:r>
            <a:endParaRPr kumimoji="0" lang="en-US" altLang="ja-JP" sz="2000" b="0" i="0" u="none" strike="noStrike" kern="0" cap="none" spc="0" normalizeH="0" baseline="0" noProof="0" dirty="0">
              <a:ln>
                <a:noFill/>
              </a:ln>
              <a:solidFill>
                <a:schemeClr val="tx1"/>
              </a:solidFill>
              <a:effectLst/>
              <a:uLnTx/>
              <a:uFillTx/>
              <a:latin typeface="+mn-ea"/>
            </a:endParaRPr>
          </a:p>
          <a:p>
            <a:pPr marL="566738" marR="0" lvl="1" indent="-219075" algn="l" defTabSz="914400" rtl="0" eaLnBrk="1" fontAlgn="base" latinLnBrk="0" hangingPunct="1">
              <a:lnSpc>
                <a:spcPct val="100000"/>
              </a:lnSpc>
              <a:spcBef>
                <a:spcPct val="20000"/>
              </a:spcBef>
              <a:spcAft>
                <a:spcPct val="0"/>
              </a:spcAft>
              <a:buClr>
                <a:schemeClr val="tx1"/>
              </a:buClr>
              <a:buSzPct val="55000"/>
              <a:buFontTx/>
              <a:buChar char="•"/>
              <a:tabLst>
                <a:tab pos="566738" algn="l"/>
              </a:tabLst>
              <a:defRPr/>
            </a:pPr>
            <a:r>
              <a:rPr kumimoji="0" lang="en-US" altLang="zh-CN" sz="2000" b="0" i="0" u="none" strike="noStrike" kern="0" cap="none" spc="0" normalizeH="0" baseline="0" noProof="0" dirty="0">
                <a:ln>
                  <a:noFill/>
                </a:ln>
                <a:solidFill>
                  <a:schemeClr val="tx1"/>
                </a:solidFill>
                <a:effectLst/>
                <a:uLnTx/>
                <a:uFillTx/>
                <a:latin typeface="+mn-ea"/>
              </a:rPr>
              <a:t>10%</a:t>
            </a:r>
            <a:r>
              <a:rPr kumimoji="0" lang="zh-CN" altLang="en-US" sz="2000" b="0" i="0" u="none" strike="noStrike" kern="0" cap="none" spc="0" normalizeH="0" baseline="0" noProof="0" dirty="0">
                <a:ln>
                  <a:noFill/>
                </a:ln>
                <a:solidFill>
                  <a:schemeClr val="tx1"/>
                </a:solidFill>
                <a:effectLst/>
                <a:uLnTx/>
                <a:uFillTx/>
                <a:latin typeface="+mn-ea"/>
              </a:rPr>
              <a:t>的时间活跃</a:t>
            </a:r>
            <a:endParaRPr kumimoji="0" lang="en-US" altLang="zh-CN" sz="2000" b="0" i="0" u="none" strike="noStrike" kern="0" cap="none" spc="0" normalizeH="0" baseline="0" noProof="0" dirty="0">
              <a:ln>
                <a:noFill/>
              </a:ln>
              <a:solidFill>
                <a:schemeClr val="tx1"/>
              </a:solidFill>
              <a:effectLst/>
              <a:uLnTx/>
              <a:uFillTx/>
              <a:latin typeface="+mn-ea"/>
            </a:endParaRPr>
          </a:p>
          <a:p>
            <a:pPr marL="566738" marR="0" lvl="1" indent="-2190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tab pos="566738" algn="l"/>
              </a:tabLst>
              <a:defRPr/>
            </a:pPr>
            <a:endParaRPr kumimoji="0" lang="en-US" altLang="zh-CN" sz="2000" b="0" i="0" u="none" strike="noStrike" kern="0" cap="none" spc="0" normalizeH="0" baseline="0" noProof="0" dirty="0">
              <a:ln>
                <a:noFill/>
              </a:ln>
              <a:solidFill>
                <a:schemeClr val="tx1"/>
              </a:solidFill>
              <a:effectLst/>
              <a:uLnTx/>
              <a:uFillTx/>
              <a:latin typeface="+mn-ea"/>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566738" algn="l"/>
              </a:tabLst>
              <a:defRPr/>
            </a:pPr>
            <a:r>
              <a:rPr kumimoji="0" lang="zh-CN" altLang="en-US" sz="2000" b="0" i="0" u="none" strike="noStrike" kern="0" cap="none" spc="0" normalizeH="0" baseline="0" noProof="0" dirty="0">
                <a:ln>
                  <a:noFill/>
                </a:ln>
                <a:solidFill>
                  <a:srgbClr val="C00000"/>
                </a:solidFill>
                <a:effectLst/>
                <a:uLnTx/>
                <a:uFillTx/>
                <a:latin typeface="+mn-ea"/>
                <a:cs typeface="+mn-cs"/>
              </a:rPr>
              <a:t>电路交换</a:t>
            </a:r>
            <a:r>
              <a:rPr lang="zh-CN" altLang="en-US" sz="2000" kern="0" dirty="0">
                <a:solidFill>
                  <a:srgbClr val="C00000"/>
                </a:solidFill>
                <a:latin typeface="+mn-ea"/>
              </a:rPr>
              <a:t>：</a:t>
            </a:r>
            <a:endParaRPr kumimoji="0" lang="en-US" altLang="zh-CN" sz="2000" b="0" i="0" u="none" strike="noStrike" kern="0" cap="none" spc="0" normalizeH="0" baseline="0" noProof="0" dirty="0">
              <a:ln>
                <a:noFill/>
              </a:ln>
              <a:solidFill>
                <a:srgbClr val="C00000"/>
              </a:solidFill>
              <a:effectLst/>
              <a:uLnTx/>
              <a:uFillTx/>
              <a:latin typeface="+mn-ea"/>
              <a:cs typeface="+mn-cs"/>
            </a:endParaRPr>
          </a:p>
          <a:p>
            <a:pPr marL="566738" marR="0" lvl="1" indent="-2190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tab pos="566738" algn="l"/>
              </a:tabLst>
              <a:defRPr/>
            </a:pPr>
            <a:r>
              <a:rPr kumimoji="0" lang="zh-CN" altLang="en-US" sz="2000" b="0" i="0" u="none" strike="noStrike" kern="0" cap="none" spc="0" normalizeH="0" baseline="0" noProof="0" dirty="0">
                <a:ln>
                  <a:noFill/>
                </a:ln>
                <a:solidFill>
                  <a:schemeClr val="tx1"/>
                </a:solidFill>
                <a:effectLst/>
                <a:uLnTx/>
                <a:uFillTx/>
                <a:latin typeface="+mn-ea"/>
              </a:rPr>
              <a:t>最多支持</a:t>
            </a:r>
            <a:r>
              <a:rPr kumimoji="0" lang="en-US" altLang="zh-CN" sz="2000" b="0" i="0" u="none" strike="noStrike" kern="0" cap="none" spc="0" normalizeH="0" baseline="0" noProof="0" dirty="0">
                <a:ln>
                  <a:noFill/>
                </a:ln>
                <a:solidFill>
                  <a:schemeClr val="tx1"/>
                </a:solidFill>
                <a:effectLst/>
                <a:uLnTx/>
                <a:uFillTx/>
                <a:latin typeface="+mn-ea"/>
              </a:rPr>
              <a:t>10</a:t>
            </a:r>
            <a:r>
              <a:rPr kumimoji="0" lang="zh-CN" altLang="en-US" sz="2000" b="0" i="0" u="none" strike="noStrike" kern="0" cap="none" spc="0" normalizeH="0" baseline="0" noProof="0" dirty="0">
                <a:ln>
                  <a:noFill/>
                </a:ln>
                <a:solidFill>
                  <a:schemeClr val="tx1"/>
                </a:solidFill>
                <a:effectLst/>
                <a:uLnTx/>
                <a:uFillTx/>
                <a:latin typeface="+mn-ea"/>
              </a:rPr>
              <a:t>名用户</a:t>
            </a:r>
            <a:endParaRPr kumimoji="0" lang="en-US" altLang="zh-CN" sz="2000" b="0" i="0" u="none" strike="noStrike" kern="0" cap="none" spc="0" normalizeH="0" baseline="0" noProof="0" dirty="0">
              <a:ln>
                <a:noFill/>
              </a:ln>
              <a:solidFill>
                <a:schemeClr val="tx1"/>
              </a:solidFill>
              <a:effectLst/>
              <a:uLnTx/>
              <a:uFillTx/>
              <a:latin typeface="+mn-ea"/>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566738" algn="l"/>
              </a:tabLst>
              <a:defRPr/>
            </a:pPr>
            <a:r>
              <a:rPr kumimoji="0" lang="zh-CN" altLang="en-US" sz="2000" b="0" i="0" u="none" strike="noStrike" kern="0" cap="none" spc="0" normalizeH="0" baseline="0" noProof="0" dirty="0">
                <a:ln>
                  <a:noFill/>
                </a:ln>
                <a:solidFill>
                  <a:srgbClr val="C00000"/>
                </a:solidFill>
                <a:effectLst/>
                <a:uLnTx/>
                <a:uFillTx/>
                <a:latin typeface="+mn-ea"/>
                <a:cs typeface="+mn-cs"/>
              </a:rPr>
              <a:t>分组交换：</a:t>
            </a:r>
            <a:endParaRPr kumimoji="0" lang="en-US" altLang="zh-CN" sz="2000" b="0" i="0" u="none" strike="noStrike" kern="0" cap="none" spc="0" normalizeH="0" baseline="0" noProof="0" dirty="0">
              <a:ln>
                <a:noFill/>
              </a:ln>
              <a:solidFill>
                <a:srgbClr val="C00000"/>
              </a:solidFill>
              <a:effectLst/>
              <a:uLnTx/>
              <a:uFillTx/>
              <a:latin typeface="+mn-ea"/>
              <a:cs typeface="+mn-cs"/>
            </a:endParaRPr>
          </a:p>
          <a:p>
            <a:pPr marL="566738" marR="0" lvl="1" indent="-2190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tab pos="566738" algn="l"/>
              </a:tabLst>
              <a:defRPr/>
            </a:pPr>
            <a:r>
              <a:rPr kumimoji="0" lang="en-US" altLang="zh-CN" sz="2000" b="0" i="0" u="none" strike="noStrike" kern="0" cap="none" spc="0" normalizeH="0" baseline="0" noProof="0" dirty="0">
                <a:ln>
                  <a:noFill/>
                </a:ln>
                <a:solidFill>
                  <a:schemeClr val="tx1"/>
                </a:solidFill>
                <a:effectLst/>
                <a:uLnTx/>
                <a:uFillTx/>
                <a:latin typeface="+mn-ea"/>
              </a:rPr>
              <a:t>35</a:t>
            </a:r>
            <a:r>
              <a:rPr kumimoji="0" lang="zh-CN" altLang="en-US" sz="2000" b="0" i="0" u="none" strike="noStrike" kern="0" cap="none" spc="0" normalizeH="0" baseline="0" noProof="0" dirty="0">
                <a:ln>
                  <a:noFill/>
                </a:ln>
                <a:solidFill>
                  <a:schemeClr val="tx1"/>
                </a:solidFill>
                <a:effectLst/>
                <a:uLnTx/>
                <a:uFillTx/>
                <a:latin typeface="+mn-ea"/>
              </a:rPr>
              <a:t>名用户时</a:t>
            </a:r>
            <a:r>
              <a:rPr lang="zh-CN" altLang="en-US" sz="2000" kern="0" dirty="0">
                <a:latin typeface="+mn-ea"/>
              </a:rPr>
              <a:t>，超过</a:t>
            </a:r>
            <a:r>
              <a:rPr kumimoji="0" lang="en-US" altLang="zh-CN" sz="2000" b="0" i="0" u="none" strike="noStrike" kern="0" cap="none" spc="0" normalizeH="0" baseline="0" noProof="0" dirty="0">
                <a:ln>
                  <a:noFill/>
                </a:ln>
                <a:solidFill>
                  <a:schemeClr val="tx1"/>
                </a:solidFill>
                <a:effectLst/>
                <a:uLnTx/>
                <a:uFillTx/>
                <a:latin typeface="+mn-ea"/>
              </a:rPr>
              <a:t>10</a:t>
            </a:r>
            <a:r>
              <a:rPr kumimoji="0" lang="zh-CN" altLang="en-US" sz="2000" b="0" i="0" u="none" strike="noStrike" kern="0" cap="none" spc="0" normalizeH="0" baseline="0" noProof="0" dirty="0">
                <a:ln>
                  <a:noFill/>
                </a:ln>
                <a:solidFill>
                  <a:schemeClr val="tx1"/>
                </a:solidFill>
                <a:effectLst/>
                <a:uLnTx/>
                <a:uFillTx/>
                <a:latin typeface="+mn-ea"/>
              </a:rPr>
              <a:t>名用户</a:t>
            </a:r>
            <a:r>
              <a:rPr lang="zh-CN" altLang="en-US" sz="2000" kern="0" dirty="0">
                <a:latin typeface="+mn-ea"/>
              </a:rPr>
              <a:t>同时</a:t>
            </a:r>
            <a:r>
              <a:rPr kumimoji="0" lang="zh-CN" altLang="en-US" sz="2000" b="0" i="0" u="none" strike="noStrike" kern="0" cap="none" spc="0" normalizeH="0" baseline="0" noProof="0" dirty="0">
                <a:ln>
                  <a:noFill/>
                </a:ln>
                <a:solidFill>
                  <a:schemeClr val="tx1"/>
                </a:solidFill>
                <a:effectLst/>
                <a:uLnTx/>
                <a:uFillTx/>
                <a:latin typeface="+mn-ea"/>
              </a:rPr>
              <a:t>活跃的概率小于</a:t>
            </a:r>
            <a:r>
              <a:rPr kumimoji="0" lang="en-US" altLang="zh-CN" sz="2000" b="0" i="0" u="none" strike="noStrike" kern="0" cap="none" spc="0" normalizeH="0" baseline="0" noProof="0" dirty="0">
                <a:ln>
                  <a:noFill/>
                </a:ln>
                <a:solidFill>
                  <a:schemeClr val="tx1"/>
                </a:solidFill>
                <a:effectLst/>
                <a:uLnTx/>
                <a:uFillTx/>
                <a:latin typeface="+mn-ea"/>
              </a:rPr>
              <a:t>0.0004</a:t>
            </a:r>
            <a:r>
              <a:rPr kumimoji="0" lang="en-US" altLang="zh-CN" sz="2000" b="0" i="0" u="none" strike="noStrike" kern="0" cap="none" spc="0" normalizeH="0" noProof="0" dirty="0">
                <a:ln>
                  <a:noFill/>
                </a:ln>
                <a:solidFill>
                  <a:schemeClr val="tx1"/>
                </a:solidFill>
                <a:effectLst/>
                <a:uLnTx/>
                <a:uFillTx/>
                <a:latin typeface="+mn-ea"/>
              </a:rPr>
              <a:t> （</a:t>
            </a:r>
            <a:r>
              <a:rPr kumimoji="0" lang="zh-CN" altLang="en-US" sz="2000" b="0" i="0" u="none" strike="noStrike" kern="0" cap="none" spc="0" normalizeH="0" noProof="0" dirty="0">
                <a:ln>
                  <a:noFill/>
                </a:ln>
                <a:solidFill>
                  <a:schemeClr val="tx1"/>
                </a:solidFill>
                <a:effectLst/>
                <a:uLnTx/>
                <a:uFillTx/>
                <a:latin typeface="+mn-ea"/>
              </a:rPr>
              <a:t>二项分布</a:t>
            </a:r>
            <a:r>
              <a:rPr kumimoji="0" lang="en-US" altLang="zh-CN" sz="2000" b="0" i="0" u="none" strike="noStrike" kern="0" cap="none" spc="0" normalizeH="0" noProof="0" dirty="0">
                <a:ln>
                  <a:noFill/>
                </a:ln>
                <a:solidFill>
                  <a:schemeClr val="tx1"/>
                </a:solidFill>
                <a:effectLst/>
                <a:uLnTx/>
                <a:uFillTx/>
                <a:latin typeface="+mn-ea"/>
              </a:rPr>
              <a:t>）</a:t>
            </a:r>
            <a:endParaRPr kumimoji="0" lang="en-US" altLang="zh-CN" sz="2000" b="0" i="0" u="none" strike="noStrike" kern="0" cap="none" spc="0" normalizeH="0" baseline="0" noProof="0" dirty="0">
              <a:ln>
                <a:noFill/>
              </a:ln>
              <a:solidFill>
                <a:schemeClr val="tx1"/>
              </a:solidFill>
              <a:effectLst/>
              <a:uLnTx/>
              <a:uFillTx/>
              <a:latin typeface="+mn-ea"/>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566738" algn="l"/>
              </a:tabLst>
              <a:defRPr/>
            </a:pPr>
            <a:endParaRPr kumimoji="0" lang="en-US" altLang="zh-CN" sz="2000" b="0" i="0" u="none" strike="noStrike" kern="0" cap="none" spc="0" normalizeH="0" baseline="0" noProof="0" dirty="0">
              <a:ln>
                <a:noFill/>
              </a:ln>
              <a:solidFill>
                <a:schemeClr val="tx1"/>
              </a:solidFill>
              <a:effectLst/>
              <a:uLnTx/>
              <a:uFillTx/>
              <a:latin typeface="+mn-ea"/>
              <a:cs typeface="+mn-cs"/>
            </a:endParaRPr>
          </a:p>
        </p:txBody>
      </p:sp>
      <p:sp>
        <p:nvSpPr>
          <p:cNvPr id="25" name="Rectangle 4"/>
          <p:cNvSpPr txBox="1">
            <a:spLocks noChangeArrowheads="1"/>
          </p:cNvSpPr>
          <p:nvPr/>
        </p:nvSpPr>
        <p:spPr bwMode="auto">
          <a:xfrm>
            <a:off x="368300" y="1666379"/>
            <a:ext cx="8715375"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u="none" strike="noStrike" kern="0" cap="none" spc="0" normalizeH="0" baseline="0" noProof="0" dirty="0">
                <a:ln>
                  <a:noFill/>
                </a:ln>
                <a:solidFill>
                  <a:srgbClr val="CC0000"/>
                </a:solidFill>
                <a:effectLst/>
                <a:uLnTx/>
                <a:uFillTx/>
                <a:latin typeface="+mn-ea"/>
                <a:cs typeface="+mn-cs"/>
              </a:rPr>
              <a:t>分组交换可以容纳更多的用户使用网络</a:t>
            </a:r>
            <a:endParaRPr kumimoji="0" lang="en-US" altLang="zh-CN" sz="3200" b="0" u="none" strike="noStrike" kern="0" cap="none" spc="0" normalizeH="0" baseline="0" noProof="0" dirty="0">
              <a:ln>
                <a:noFill/>
              </a:ln>
              <a:solidFill>
                <a:srgbClr val="CC0000"/>
              </a:solidFill>
              <a:effectLst/>
              <a:uLnTx/>
              <a:uFillTx/>
              <a:latin typeface="+mn-ea"/>
              <a:cs typeface="+mn-cs"/>
            </a:endParaRPr>
          </a:p>
        </p:txBody>
      </p:sp>
      <p:sp>
        <p:nvSpPr>
          <p:cNvPr id="26" name="Line 15"/>
          <p:cNvSpPr>
            <a:spLocks noChangeShapeType="1"/>
          </p:cNvSpPr>
          <p:nvPr/>
        </p:nvSpPr>
        <p:spPr bwMode="auto">
          <a:xfrm>
            <a:off x="5380038" y="3106241"/>
            <a:ext cx="838200" cy="457200"/>
          </a:xfrm>
          <a:prstGeom prst="line">
            <a:avLst/>
          </a:prstGeom>
          <a:noFill/>
          <a:ln w="28575">
            <a:solidFill>
              <a:srgbClr val="000099"/>
            </a:solidFill>
            <a:round/>
            <a:headEnd/>
            <a:tailEnd/>
          </a:ln>
        </p:spPr>
        <p:txBody>
          <a:bodyPr wrap="none" anchor="ctr"/>
          <a:lstStyle/>
          <a:p>
            <a:endParaRPr lang="zh-CN" altLang="en-US"/>
          </a:p>
        </p:txBody>
      </p:sp>
      <p:sp>
        <p:nvSpPr>
          <p:cNvPr id="27" name="Line 16"/>
          <p:cNvSpPr>
            <a:spLocks noChangeShapeType="1"/>
          </p:cNvSpPr>
          <p:nvPr/>
        </p:nvSpPr>
        <p:spPr bwMode="auto">
          <a:xfrm>
            <a:off x="6218238" y="3563441"/>
            <a:ext cx="2038350" cy="0"/>
          </a:xfrm>
          <a:prstGeom prst="line">
            <a:avLst/>
          </a:prstGeom>
          <a:noFill/>
          <a:ln w="28575">
            <a:solidFill>
              <a:srgbClr val="000099"/>
            </a:solidFill>
            <a:round/>
            <a:headEnd/>
            <a:tailEnd type="triangle" w="med" len="med"/>
          </a:ln>
        </p:spPr>
        <p:txBody>
          <a:bodyPr wrap="none" anchor="ctr"/>
          <a:lstStyle/>
          <a:p>
            <a:endParaRPr lang="zh-CN" altLang="en-US"/>
          </a:p>
        </p:txBody>
      </p:sp>
      <p:sp>
        <p:nvSpPr>
          <p:cNvPr id="28" name="Line 17"/>
          <p:cNvSpPr>
            <a:spLocks noChangeShapeType="1"/>
          </p:cNvSpPr>
          <p:nvPr/>
        </p:nvSpPr>
        <p:spPr bwMode="auto">
          <a:xfrm>
            <a:off x="6218238" y="3715841"/>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29" name="Line 18"/>
          <p:cNvSpPr>
            <a:spLocks noChangeShapeType="1"/>
          </p:cNvSpPr>
          <p:nvPr/>
        </p:nvSpPr>
        <p:spPr bwMode="auto">
          <a:xfrm flipV="1">
            <a:off x="5456238" y="3715841"/>
            <a:ext cx="762000" cy="609600"/>
          </a:xfrm>
          <a:prstGeom prst="line">
            <a:avLst/>
          </a:prstGeom>
          <a:noFill/>
          <a:ln w="28575">
            <a:solidFill>
              <a:srgbClr val="000099"/>
            </a:solidFill>
            <a:round/>
            <a:headEnd/>
            <a:tailEnd/>
          </a:ln>
        </p:spPr>
        <p:txBody>
          <a:bodyPr wrap="none" anchor="ctr"/>
          <a:lstStyle/>
          <a:p>
            <a:endParaRPr lang="zh-CN" altLang="en-US"/>
          </a:p>
        </p:txBody>
      </p:sp>
      <p:sp>
        <p:nvSpPr>
          <p:cNvPr id="30" name="Text Box 19"/>
          <p:cNvSpPr txBox="1">
            <a:spLocks noChangeArrowheads="1"/>
          </p:cNvSpPr>
          <p:nvPr/>
        </p:nvSpPr>
        <p:spPr bwMode="auto">
          <a:xfrm>
            <a:off x="5161400" y="3284041"/>
            <a:ext cx="697627" cy="584775"/>
          </a:xfrm>
          <a:prstGeom prst="rect">
            <a:avLst/>
          </a:prstGeom>
          <a:noFill/>
          <a:ln w="9525">
            <a:noFill/>
            <a:miter lim="800000"/>
            <a:headEnd/>
            <a:tailEnd/>
          </a:ln>
        </p:spPr>
        <p:txBody>
          <a:bodyPr wrap="none">
            <a:spAutoFit/>
          </a:bodyPr>
          <a:lstStyle/>
          <a:p>
            <a:pPr algn="ctr">
              <a:lnSpc>
                <a:spcPct val="80000"/>
              </a:lnSpc>
            </a:pPr>
            <a:r>
              <a:rPr lang="en-US" altLang="zh-CN" sz="2000" i="1" dirty="0">
                <a:solidFill>
                  <a:srgbClr val="000099"/>
                </a:solidFill>
                <a:latin typeface="+mn-ea"/>
              </a:rPr>
              <a:t>N</a:t>
            </a:r>
            <a:r>
              <a:rPr lang="en-US" altLang="zh-CN" sz="2000" dirty="0">
                <a:solidFill>
                  <a:srgbClr val="000099"/>
                </a:solidFill>
                <a:latin typeface="+mn-ea"/>
              </a:rPr>
              <a:t> </a:t>
            </a:r>
            <a:r>
              <a:rPr lang="zh-CN" altLang="en-US" sz="2000" dirty="0">
                <a:solidFill>
                  <a:srgbClr val="000099"/>
                </a:solidFill>
                <a:latin typeface="+mn-ea"/>
              </a:rPr>
              <a:t>个</a:t>
            </a:r>
            <a:br>
              <a:rPr lang="en-US" altLang="zh-CN" sz="2000" dirty="0">
                <a:solidFill>
                  <a:srgbClr val="000099"/>
                </a:solidFill>
                <a:latin typeface="+mn-ea"/>
              </a:rPr>
            </a:br>
            <a:r>
              <a:rPr lang="zh-CN" altLang="en-US" sz="2000" dirty="0">
                <a:solidFill>
                  <a:srgbClr val="000099"/>
                </a:solidFill>
                <a:latin typeface="+mn-ea"/>
              </a:rPr>
              <a:t>用户</a:t>
            </a:r>
            <a:endParaRPr lang="en-US" altLang="zh-CN" sz="2000" dirty="0">
              <a:solidFill>
                <a:srgbClr val="000099"/>
              </a:solidFill>
              <a:latin typeface="+mn-ea"/>
            </a:endParaRPr>
          </a:p>
        </p:txBody>
      </p:sp>
      <p:sp>
        <p:nvSpPr>
          <p:cNvPr id="31" name="Text Box 20"/>
          <p:cNvSpPr txBox="1">
            <a:spLocks noChangeArrowheads="1"/>
          </p:cNvSpPr>
          <p:nvPr/>
        </p:nvSpPr>
        <p:spPr bwMode="auto">
          <a:xfrm>
            <a:off x="7542213" y="3847604"/>
            <a:ext cx="1595309" cy="400110"/>
          </a:xfrm>
          <a:prstGeom prst="rect">
            <a:avLst/>
          </a:prstGeom>
          <a:noFill/>
          <a:ln w="9525">
            <a:noFill/>
            <a:miter lim="800000"/>
            <a:headEnd/>
            <a:tailEnd/>
          </a:ln>
        </p:spPr>
        <p:txBody>
          <a:bodyPr wrap="none">
            <a:spAutoFit/>
          </a:bodyPr>
          <a:lstStyle/>
          <a:p>
            <a:r>
              <a:rPr lang="en-US" altLang="zh-CN" sz="2000" dirty="0">
                <a:latin typeface="+mn-ea"/>
              </a:rPr>
              <a:t>1 Mbps </a:t>
            </a:r>
            <a:r>
              <a:rPr lang="zh-CN" altLang="en-US" sz="2000" dirty="0">
                <a:latin typeface="+mn-ea"/>
              </a:rPr>
              <a:t>链路</a:t>
            </a:r>
            <a:endParaRPr lang="en-US" altLang="zh-CN" sz="2000" dirty="0">
              <a:latin typeface="+mn-ea"/>
            </a:endParaRPr>
          </a:p>
        </p:txBody>
      </p:sp>
      <p:sp>
        <p:nvSpPr>
          <p:cNvPr id="32" name="Line 47"/>
          <p:cNvSpPr>
            <a:spLocks noChangeShapeType="1"/>
          </p:cNvSpPr>
          <p:nvPr/>
        </p:nvSpPr>
        <p:spPr bwMode="auto">
          <a:xfrm>
            <a:off x="7491413" y="3644404"/>
            <a:ext cx="1409700" cy="0"/>
          </a:xfrm>
          <a:prstGeom prst="line">
            <a:avLst/>
          </a:prstGeom>
          <a:noFill/>
          <a:ln w="28575">
            <a:solidFill>
              <a:schemeClr val="tx1"/>
            </a:solidFill>
            <a:round/>
            <a:headEnd/>
            <a:tailEnd/>
          </a:ln>
        </p:spPr>
        <p:txBody>
          <a:bodyPr wrap="none" anchor="ctr"/>
          <a:lstStyle/>
          <a:p>
            <a:endParaRPr lang="zh-CN" altLang="en-US"/>
          </a:p>
        </p:txBody>
      </p:sp>
      <p:grpSp>
        <p:nvGrpSpPr>
          <p:cNvPr id="33" name="Group 35"/>
          <p:cNvGrpSpPr>
            <a:grpSpLocks/>
          </p:cNvGrpSpPr>
          <p:nvPr/>
        </p:nvGrpSpPr>
        <p:grpSpPr bwMode="auto">
          <a:xfrm>
            <a:off x="4719643" y="5311284"/>
            <a:ext cx="4568829" cy="928688"/>
            <a:chOff x="3016" y="3097"/>
            <a:chExt cx="2878" cy="585"/>
          </a:xfrm>
        </p:grpSpPr>
        <p:sp>
          <p:nvSpPr>
            <p:cNvPr id="34" name="Text Box 48"/>
            <p:cNvSpPr txBox="1">
              <a:spLocks noChangeArrowheads="1"/>
            </p:cNvSpPr>
            <p:nvPr/>
          </p:nvSpPr>
          <p:spPr bwMode="auto">
            <a:xfrm>
              <a:off x="3016" y="3097"/>
              <a:ext cx="1651" cy="252"/>
            </a:xfrm>
            <a:prstGeom prst="rect">
              <a:avLst/>
            </a:prstGeom>
            <a:noFill/>
            <a:ln w="9525">
              <a:noFill/>
              <a:miter lim="800000"/>
              <a:headEnd/>
              <a:tailEnd/>
            </a:ln>
          </p:spPr>
          <p:txBody>
            <a:bodyPr wrap="none">
              <a:spAutoFit/>
            </a:bodyPr>
            <a:lstStyle/>
            <a:p>
              <a:r>
                <a:rPr lang="zh-CN" altLang="en-US" sz="2000" dirty="0">
                  <a:solidFill>
                    <a:srgbClr val="CC0000"/>
                  </a:solidFill>
                  <a:latin typeface="+mn-ea"/>
                </a:rPr>
                <a:t>问：</a:t>
              </a:r>
              <a:r>
                <a:rPr lang="zh-CN" altLang="en-US" sz="2000" dirty="0">
                  <a:latin typeface="+mn-ea"/>
                </a:rPr>
                <a:t>怎么算出</a:t>
              </a:r>
              <a:r>
                <a:rPr lang="en-US" altLang="zh-CN" sz="2000" dirty="0">
                  <a:latin typeface="+mn-ea"/>
                </a:rPr>
                <a:t>0.0004?</a:t>
              </a:r>
            </a:p>
          </p:txBody>
        </p:sp>
        <p:sp>
          <p:nvSpPr>
            <p:cNvPr id="35" name="Text Box 48"/>
            <p:cNvSpPr txBox="1">
              <a:spLocks noChangeArrowheads="1"/>
            </p:cNvSpPr>
            <p:nvPr/>
          </p:nvSpPr>
          <p:spPr bwMode="auto">
            <a:xfrm>
              <a:off x="3031" y="3430"/>
              <a:ext cx="2863" cy="252"/>
            </a:xfrm>
            <a:prstGeom prst="rect">
              <a:avLst/>
            </a:prstGeom>
            <a:noFill/>
            <a:ln w="9525">
              <a:noFill/>
              <a:miter lim="800000"/>
              <a:headEnd/>
              <a:tailEnd/>
            </a:ln>
          </p:spPr>
          <p:txBody>
            <a:bodyPr wrap="none">
              <a:spAutoFit/>
            </a:bodyPr>
            <a:lstStyle/>
            <a:p>
              <a:r>
                <a:rPr lang="zh-CN" altLang="en-US" sz="2000" dirty="0">
                  <a:solidFill>
                    <a:srgbClr val="CC0000"/>
                  </a:solidFill>
                  <a:latin typeface="+mn-ea"/>
                </a:rPr>
                <a:t>问：</a:t>
              </a:r>
              <a:r>
                <a:rPr lang="zh-CN" altLang="en-US" sz="2000" dirty="0">
                  <a:latin typeface="+mn-ea"/>
                </a:rPr>
                <a:t>用户总人数超过</a:t>
              </a:r>
              <a:r>
                <a:rPr lang="en-US" altLang="zh-CN" sz="2000" dirty="0">
                  <a:latin typeface="+mn-ea"/>
                </a:rPr>
                <a:t>35</a:t>
              </a:r>
              <a:r>
                <a:rPr lang="zh-CN" altLang="en-US" sz="2000" dirty="0">
                  <a:latin typeface="+mn-ea"/>
                </a:rPr>
                <a:t>，该怎么计算？</a:t>
              </a:r>
              <a:endParaRPr lang="en-US" altLang="zh-CN" sz="2000" dirty="0">
                <a:latin typeface="+mn-ea"/>
              </a:endParaRPr>
            </a:p>
          </p:txBody>
        </p:sp>
      </p:grpSp>
      <p:sp>
        <p:nvSpPr>
          <p:cNvPr id="36" name="Text Box 34"/>
          <p:cNvSpPr txBox="1">
            <a:spLocks noChangeArrowheads="1"/>
          </p:cNvSpPr>
          <p:nvPr/>
        </p:nvSpPr>
        <p:spPr bwMode="auto">
          <a:xfrm rot="5273514">
            <a:off x="4791869" y="3324523"/>
            <a:ext cx="736600" cy="519112"/>
          </a:xfrm>
          <a:prstGeom prst="rect">
            <a:avLst/>
          </a:prstGeom>
          <a:noFill/>
          <a:ln w="9525">
            <a:noFill/>
            <a:miter lim="800000"/>
            <a:headEnd/>
            <a:tailEnd/>
          </a:ln>
        </p:spPr>
        <p:txBody>
          <a:bodyPr wrap="none">
            <a:spAutoFit/>
          </a:bodyPr>
          <a:lstStyle/>
          <a:p>
            <a:r>
              <a:rPr lang="en-US" altLang="zh-CN" sz="2800" b="1"/>
              <a:t>…..</a:t>
            </a:r>
          </a:p>
        </p:txBody>
      </p:sp>
      <p:grpSp>
        <p:nvGrpSpPr>
          <p:cNvPr id="37" name="Group 37"/>
          <p:cNvGrpSpPr>
            <a:grpSpLocks/>
          </p:cNvGrpSpPr>
          <p:nvPr/>
        </p:nvGrpSpPr>
        <p:grpSpPr bwMode="auto">
          <a:xfrm>
            <a:off x="4646613" y="2610941"/>
            <a:ext cx="779462" cy="679450"/>
            <a:chOff x="-44" y="1473"/>
            <a:chExt cx="981" cy="1105"/>
          </a:xfrm>
        </p:grpSpPr>
        <p:pic>
          <p:nvPicPr>
            <p:cNvPr id="38" name="Picture 38" descr="desktop_computer_stylized_medium"/>
            <p:cNvPicPr>
              <a:picLocks noChangeAspect="1" noChangeArrowheads="1"/>
            </p:cNvPicPr>
            <p:nvPr/>
          </p:nvPicPr>
          <p:blipFill>
            <a:blip r:embed="rId3" cstate="print"/>
            <a:srcRect/>
            <a:stretch>
              <a:fillRect/>
            </a:stretch>
          </p:blipFill>
          <p:spPr bwMode="auto">
            <a:xfrm flipH="1">
              <a:off x="-44" y="1473"/>
              <a:ext cx="981" cy="1105"/>
            </a:xfrm>
            <a:prstGeom prst="rect">
              <a:avLst/>
            </a:prstGeom>
            <a:noFill/>
            <a:ln w="9525">
              <a:noFill/>
              <a:miter lim="800000"/>
              <a:headEnd/>
              <a:tailEnd/>
            </a:ln>
          </p:spPr>
        </p:pic>
        <p:sp>
          <p:nvSpPr>
            <p:cNvPr id="39"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40" name="Group 40"/>
          <p:cNvGrpSpPr>
            <a:grpSpLocks/>
          </p:cNvGrpSpPr>
          <p:nvPr/>
        </p:nvGrpSpPr>
        <p:grpSpPr bwMode="auto">
          <a:xfrm>
            <a:off x="4651375" y="3936504"/>
            <a:ext cx="779463" cy="679450"/>
            <a:chOff x="-44" y="1473"/>
            <a:chExt cx="981" cy="1105"/>
          </a:xfrm>
        </p:grpSpPr>
        <p:pic>
          <p:nvPicPr>
            <p:cNvPr id="41" name="Picture 41" descr="desktop_computer_stylized_medium"/>
            <p:cNvPicPr>
              <a:picLocks noChangeAspect="1" noChangeArrowheads="1"/>
            </p:cNvPicPr>
            <p:nvPr/>
          </p:nvPicPr>
          <p:blipFill>
            <a:blip r:embed="rId3" cstate="print"/>
            <a:srcRect/>
            <a:stretch>
              <a:fillRect/>
            </a:stretch>
          </p:blipFill>
          <p:spPr bwMode="auto">
            <a:xfrm flipH="1">
              <a:off x="-44" y="1473"/>
              <a:ext cx="981" cy="1105"/>
            </a:xfrm>
            <a:prstGeom prst="rect">
              <a:avLst/>
            </a:prstGeom>
            <a:noFill/>
            <a:ln w="9525">
              <a:noFill/>
              <a:miter lim="800000"/>
              <a:headEnd/>
              <a:tailEnd/>
            </a:ln>
          </p:spPr>
        </p:pic>
        <p:sp>
          <p:nvSpPr>
            <p:cNvPr id="42"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aphicFrame>
        <p:nvGraphicFramePr>
          <p:cNvPr id="23" name="Object 40">
            <a:extLst>
              <a:ext uri="{FF2B5EF4-FFF2-40B4-BE49-F238E27FC236}">
                <a16:creationId xmlns:a16="http://schemas.microsoft.com/office/drawing/2014/main" id="{A67EFDA5-7E14-431A-9C6C-F9F1A8DE08AC}"/>
              </a:ext>
            </a:extLst>
          </p:cNvPr>
          <p:cNvGraphicFramePr>
            <a:graphicFrameLocks noChangeAspect="1"/>
          </p:cNvGraphicFramePr>
          <p:nvPr>
            <p:extLst>
              <p:ext uri="{D42A27DB-BD31-4B8C-83A1-F6EECF244321}">
                <p14:modId xmlns:p14="http://schemas.microsoft.com/office/powerpoint/2010/main" val="1125054874"/>
              </p:ext>
            </p:extLst>
          </p:nvPr>
        </p:nvGraphicFramePr>
        <p:xfrm>
          <a:off x="5599113" y="4332288"/>
          <a:ext cx="2270125" cy="896937"/>
        </p:xfrm>
        <a:graphic>
          <a:graphicData uri="http://schemas.openxmlformats.org/presentationml/2006/ole">
            <mc:AlternateContent xmlns:mc="http://schemas.openxmlformats.org/markup-compatibility/2006">
              <mc:Choice xmlns:v="urn:schemas-microsoft-com:vml" Requires="v">
                <p:oleObj spid="_x0000_s3092" name="Equation" r:id="rId4" imgW="1155600" imgH="457200" progId="Equation.KSEE3">
                  <p:embed/>
                </p:oleObj>
              </mc:Choice>
              <mc:Fallback>
                <p:oleObj name="Equation" r:id="rId4" imgW="1155600" imgH="457200" progId="Equation.KSEE3">
                  <p:embed/>
                  <p:pic>
                    <p:nvPicPr>
                      <p:cNvPr id="46120" name="Object 40">
                        <a:extLst>
                          <a:ext uri="{FF2B5EF4-FFF2-40B4-BE49-F238E27FC236}">
                            <a16:creationId xmlns:a16="http://schemas.microsoft.com/office/drawing/2014/main" id="{21813F75-1A34-49C8-9265-F4310339E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9113" y="4332288"/>
                        <a:ext cx="2270125"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 </a:t>
            </a:r>
            <a:r>
              <a:rPr lang="en-US" altLang="zh-CN" dirty="0"/>
              <a:t>vs. </a:t>
            </a:r>
            <a:r>
              <a:rPr lang="zh-CN" altLang="en-US" dirty="0"/>
              <a:t>电路交换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35</a:t>
            </a:fld>
            <a:endParaRPr lang="zh-CN" altLang="en-US"/>
          </a:p>
        </p:txBody>
      </p:sp>
      <p:sp>
        <p:nvSpPr>
          <p:cNvPr id="5" name="Rectangle 3"/>
          <p:cNvSpPr txBox="1">
            <a:spLocks noChangeArrowheads="1"/>
          </p:cNvSpPr>
          <p:nvPr/>
        </p:nvSpPr>
        <p:spPr bwMode="auto">
          <a:xfrm>
            <a:off x="431800" y="2224683"/>
            <a:ext cx="8196263"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适用于突发数据</a:t>
            </a:r>
            <a:endParaRPr kumimoji="0" lang="en-US" altLang="zh-CN" sz="22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资源共享</a:t>
            </a:r>
            <a:endParaRPr kumimoji="0" lang="en-US" altLang="zh-CN" sz="22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简单，没有电路建立过程</a:t>
            </a:r>
            <a:endParaRPr kumimoji="0" lang="en-US" altLang="zh-CN" sz="2200" b="0" i="0" u="none" strike="noStrike" kern="0" cap="none" spc="0" normalizeH="0" baseline="0" noProof="0" dirty="0">
              <a:ln>
                <a:noFill/>
              </a:ln>
              <a:solidFill>
                <a:schemeClr val="tx1"/>
              </a:solidFill>
              <a:effectLst/>
              <a:uLnTx/>
              <a:uFillTx/>
              <a:latin typeface="+mn-ea"/>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200" kern="0" noProof="0" dirty="0">
                <a:solidFill>
                  <a:srgbClr val="CC0000"/>
                </a:solidFill>
                <a:latin typeface="+mn-ea"/>
              </a:rPr>
              <a:t>数据太多、资源不够时，</a:t>
            </a:r>
            <a:r>
              <a:rPr kumimoji="0" lang="zh-CN" altLang="en-US" sz="2200" b="0" i="0" u="none" strike="noStrike" kern="0" cap="none" spc="0" normalizeH="0" baseline="0" noProof="0" dirty="0">
                <a:ln>
                  <a:noFill/>
                </a:ln>
                <a:solidFill>
                  <a:srgbClr val="CC0000"/>
                </a:solidFill>
                <a:effectLst/>
                <a:uLnTx/>
                <a:uFillTx/>
                <a:latin typeface="+mn-ea"/>
                <a:cs typeface="+mn-cs"/>
              </a:rPr>
              <a:t>产生拥塞：</a:t>
            </a:r>
            <a:r>
              <a:rPr kumimoji="0" lang="zh-CN" altLang="en-US" sz="2200" b="0" i="0" u="none" strike="noStrike" kern="0" cap="none" spc="0" normalizeH="0" baseline="0" noProof="0" dirty="0">
                <a:ln>
                  <a:noFill/>
                </a:ln>
                <a:effectLst/>
                <a:uLnTx/>
                <a:uFillTx/>
                <a:latin typeface="+mn-ea"/>
                <a:cs typeface="+mn-cs"/>
              </a:rPr>
              <a:t>延迟和丢包</a:t>
            </a:r>
            <a:endParaRPr kumimoji="0" lang="en-US" altLang="zh-CN" sz="2200" b="0" i="0" u="none" strike="noStrike" kern="0" cap="none" spc="0" normalizeH="0" baseline="0" noProof="0" dirty="0">
              <a:ln>
                <a:noFill/>
              </a:ln>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协议需要支持可靠数据传输和拥塞控制</a:t>
            </a:r>
            <a:endParaRPr kumimoji="0" lang="en-US" altLang="zh-CN" sz="2200" b="0" i="0" u="none" strike="noStrike" kern="0" cap="none" spc="0" normalizeH="0" baseline="0" noProof="0" dirty="0">
              <a:ln>
                <a:noFill/>
              </a:ln>
              <a:solidFill>
                <a:schemeClr val="tx1"/>
              </a:solidFill>
              <a:effectLst/>
              <a:uLnTx/>
              <a:uFillTx/>
              <a:latin typeface="+mn-ea"/>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u="none" strike="noStrike" kern="0" cap="none" spc="0" normalizeH="0" baseline="0" noProof="0" dirty="0">
                <a:ln>
                  <a:noFill/>
                </a:ln>
                <a:solidFill>
                  <a:srgbClr val="CC0000"/>
                </a:solidFill>
                <a:effectLst/>
                <a:uLnTx/>
                <a:uFillTx/>
                <a:latin typeface="+mn-ea"/>
                <a:cs typeface="+mn-cs"/>
              </a:rPr>
              <a:t>问：怎样在分组交换网络上实现类似电路交换的服务质量保障</a:t>
            </a:r>
            <a:r>
              <a:rPr lang="zh-CN" altLang="en-US" sz="2200" kern="0" dirty="0">
                <a:solidFill>
                  <a:srgbClr val="CC0000"/>
                </a:solidFill>
                <a:latin typeface="+mn-ea"/>
              </a:rPr>
              <a:t>？</a:t>
            </a:r>
            <a:endParaRPr kumimoji="0" lang="en-US" altLang="zh-CN" sz="2200" b="0" i="0" u="none" strike="noStrike" kern="0" cap="none" spc="0" normalizeH="0" baseline="0" noProof="0" dirty="0">
              <a:ln>
                <a:noFill/>
              </a:ln>
              <a:solidFill>
                <a:srgbClr val="CC0000"/>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多媒体音视频传输需要带宽保障？</a:t>
            </a:r>
            <a:endParaRPr kumimoji="0" lang="en-US" altLang="zh-CN" sz="22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虚电路</a:t>
            </a:r>
            <a:endParaRPr kumimoji="0" lang="en-US" altLang="zh-CN" sz="2200" b="0" i="0" u="none" strike="noStrike" kern="0" cap="none" spc="0" normalizeH="0" baseline="0" noProof="0" dirty="0">
              <a:ln>
                <a:noFill/>
              </a:ln>
              <a:solidFill>
                <a:schemeClr val="tx1"/>
              </a:solidFill>
              <a:effectLst/>
              <a:uLnTx/>
              <a:uFillTx/>
              <a:latin typeface="+mn-ea"/>
            </a:endParaRPr>
          </a:p>
        </p:txBody>
      </p:sp>
      <p:sp>
        <p:nvSpPr>
          <p:cNvPr id="6" name="Rectangle 4"/>
          <p:cNvSpPr txBox="1">
            <a:spLocks noChangeArrowheads="1"/>
          </p:cNvSpPr>
          <p:nvPr/>
        </p:nvSpPr>
        <p:spPr bwMode="auto">
          <a:xfrm>
            <a:off x="274638" y="1700808"/>
            <a:ext cx="7620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i="0" u="none" strike="noStrike" kern="0" cap="none" spc="0" normalizeH="0" baseline="0" noProof="0" dirty="0">
                <a:ln>
                  <a:noFill/>
                </a:ln>
                <a:solidFill>
                  <a:srgbClr val="CC0000"/>
                </a:solidFill>
                <a:effectLst/>
                <a:uLnTx/>
                <a:uFillTx/>
                <a:latin typeface="+mn-ea"/>
                <a:cs typeface="+mn-cs"/>
              </a:rPr>
              <a:t>是不是分组交换一定优于电路交换？</a:t>
            </a:r>
            <a:endParaRPr kumimoji="0" lang="en-US" altLang="zh-CN" sz="2800" b="0" i="0" u="none" strike="noStrike" kern="0" cap="none" spc="0" normalizeH="0" baseline="0" noProof="0" dirty="0">
              <a:ln>
                <a:noFill/>
              </a:ln>
              <a:solidFill>
                <a:srgbClr val="CC0000"/>
              </a:solidFill>
              <a:effectLst/>
              <a:uLnTx/>
              <a:uFillTx/>
              <a:latin typeface="+mn-ea"/>
              <a:cs typeface="+mn-cs"/>
            </a:endParaRPr>
          </a:p>
        </p:txBody>
      </p:sp>
      <p:sp>
        <p:nvSpPr>
          <p:cNvPr id="7" name="Text Box 20"/>
          <p:cNvSpPr txBox="1">
            <a:spLocks noChangeArrowheads="1"/>
          </p:cNvSpPr>
          <p:nvPr/>
        </p:nvSpPr>
        <p:spPr bwMode="auto">
          <a:xfrm>
            <a:off x="515937" y="5592842"/>
            <a:ext cx="8234363" cy="1107996"/>
          </a:xfrm>
          <a:prstGeom prst="rect">
            <a:avLst/>
          </a:prstGeom>
          <a:noFill/>
          <a:ln w="9525">
            <a:noFill/>
            <a:miter lim="800000"/>
            <a:headEnd/>
            <a:tailEnd/>
          </a:ln>
        </p:spPr>
        <p:txBody>
          <a:bodyPr>
            <a:spAutoFit/>
          </a:bodyPr>
          <a:lstStyle/>
          <a:p>
            <a:r>
              <a:rPr lang="zh-CN" altLang="en-US" sz="2200" dirty="0">
                <a:solidFill>
                  <a:srgbClr val="CC0000"/>
                </a:solidFill>
                <a:latin typeface="Gill Sans MT" pitchFamily="34" charset="0"/>
              </a:rPr>
              <a:t>问</a:t>
            </a:r>
            <a:r>
              <a:rPr lang="en-US" altLang="zh-CN" sz="2200" dirty="0">
                <a:solidFill>
                  <a:srgbClr val="CC0000"/>
                </a:solidFill>
                <a:latin typeface="Gill Sans MT" pitchFamily="34" charset="0"/>
              </a:rPr>
              <a:t>:</a:t>
            </a:r>
            <a:r>
              <a:rPr lang="en-US" altLang="zh-CN" sz="2200" dirty="0">
                <a:latin typeface="Gill Sans MT" pitchFamily="34" charset="0"/>
              </a:rPr>
              <a:t>  </a:t>
            </a:r>
            <a:r>
              <a:rPr lang="zh-CN" altLang="en-US" sz="2200" dirty="0">
                <a:latin typeface="Gill Sans MT" pitchFamily="34" charset="0"/>
              </a:rPr>
              <a:t>电路交换和分组交换在人类社会中的类比？</a:t>
            </a:r>
            <a:endParaRPr lang="en-US" altLang="zh-CN" sz="2200" dirty="0">
              <a:latin typeface="Gill Sans MT" pitchFamily="34" charset="0"/>
            </a:endParaRPr>
          </a:p>
          <a:p>
            <a:pPr>
              <a:buFont typeface="Arial" pitchFamily="34" charset="0"/>
              <a:buChar char="•"/>
            </a:pPr>
            <a:r>
              <a:rPr lang="zh-CN" altLang="en-US" sz="2200" dirty="0">
                <a:latin typeface="Gill Sans MT" pitchFamily="34" charset="0"/>
              </a:rPr>
              <a:t>共享车道 </a:t>
            </a:r>
            <a:r>
              <a:rPr lang="en-US" altLang="zh-CN" sz="2200" dirty="0">
                <a:latin typeface="Gill Sans MT" pitchFamily="34" charset="0"/>
              </a:rPr>
              <a:t>vs. </a:t>
            </a:r>
            <a:r>
              <a:rPr lang="zh-CN" altLang="en-US" sz="2200" dirty="0">
                <a:latin typeface="Gill Sans MT" pitchFamily="34" charset="0"/>
              </a:rPr>
              <a:t>公交车专用车道</a:t>
            </a:r>
            <a:endParaRPr lang="en-US" altLang="zh-CN" sz="2200" dirty="0">
              <a:latin typeface="Gill Sans MT" pitchFamily="34" charset="0"/>
            </a:endParaRPr>
          </a:p>
          <a:p>
            <a:pPr>
              <a:buFont typeface="Arial" pitchFamily="34" charset="0"/>
              <a:buChar char="•"/>
            </a:pPr>
            <a:r>
              <a:rPr lang="zh-CN" altLang="en-US" sz="2200" dirty="0">
                <a:latin typeface="Gill Sans MT" pitchFamily="34" charset="0"/>
              </a:rPr>
              <a:t>邮政系统 </a:t>
            </a:r>
            <a:r>
              <a:rPr lang="en-US" altLang="zh-CN" sz="2200" dirty="0">
                <a:latin typeface="Gill Sans MT" pitchFamily="34" charset="0"/>
              </a:rPr>
              <a:t>vs. </a:t>
            </a:r>
            <a:r>
              <a:rPr lang="zh-CN" altLang="en-US" sz="2200" dirty="0">
                <a:latin typeface="Gill Sans MT" pitchFamily="34" charset="0"/>
              </a:rPr>
              <a:t>专门的信使</a:t>
            </a:r>
            <a:endParaRPr lang="en-US" altLang="zh-CN" sz="2200" dirty="0">
              <a:latin typeface="Gill Sans MT" pitchFamily="3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3" name="内容占位符 2"/>
          <p:cNvSpPr>
            <a:spLocks noGrp="1"/>
          </p:cNvSpPr>
          <p:nvPr>
            <p:ph idx="1"/>
          </p:nvPr>
        </p:nvSpPr>
        <p:spPr>
          <a:xfrm>
            <a:off x="250825" y="1844675"/>
            <a:ext cx="8281615" cy="4287838"/>
          </a:xfrm>
        </p:spPr>
        <p:txBody>
          <a:bodyPr/>
          <a:lstStyle/>
          <a:p>
            <a:pPr marL="287338" indent="-287338">
              <a:buClr>
                <a:srgbClr val="000099"/>
              </a:buClr>
              <a:buSzPct val="100000"/>
              <a:buFont typeface="Wingdings" pitchFamily="2" charset="2"/>
              <a:buChar char="§"/>
            </a:pPr>
            <a:r>
              <a:rPr lang="zh-CN" altLang="en-US" dirty="0">
                <a:latin typeface="+mn-ea"/>
              </a:rPr>
              <a:t>终端系统通过</a:t>
            </a:r>
            <a:r>
              <a:rPr lang="zh-CN" altLang="en-US" dirty="0">
                <a:solidFill>
                  <a:srgbClr val="C00000"/>
                </a:solidFill>
                <a:latin typeface="+mn-ea"/>
              </a:rPr>
              <a:t>接入</a:t>
            </a:r>
            <a:r>
              <a:rPr lang="en-US" altLang="zh-CN" dirty="0">
                <a:solidFill>
                  <a:srgbClr val="C00000"/>
                </a:solidFill>
                <a:latin typeface="+mn-ea"/>
              </a:rPr>
              <a:t>ISP</a:t>
            </a:r>
            <a:r>
              <a:rPr lang="zh-CN" altLang="en-US" dirty="0">
                <a:latin typeface="+mn-ea"/>
              </a:rPr>
              <a:t>连接到因特网</a:t>
            </a:r>
            <a:endParaRPr lang="en-US" altLang="zh-CN" dirty="0">
              <a:latin typeface="+mn-ea"/>
            </a:endParaRPr>
          </a:p>
          <a:p>
            <a:pPr marL="687388" lvl="1" indent="-287338">
              <a:buClr>
                <a:srgbClr val="000099"/>
              </a:buClr>
              <a:buSzPct val="100000"/>
              <a:buFont typeface="Wingdings" pitchFamily="2" charset="2"/>
              <a:buChar char="§"/>
            </a:pPr>
            <a:r>
              <a:rPr lang="en-US" altLang="zh-CN" dirty="0">
                <a:latin typeface="+mn-ea"/>
              </a:rPr>
              <a:t>ISP</a:t>
            </a:r>
            <a:r>
              <a:rPr lang="zh-CN" altLang="en-US" dirty="0">
                <a:latin typeface="+mn-ea"/>
              </a:rPr>
              <a:t>：</a:t>
            </a:r>
            <a:r>
              <a:rPr lang="en-US" altLang="zh-CN" dirty="0">
                <a:latin typeface="+mn-ea"/>
              </a:rPr>
              <a:t>Internet service provider</a:t>
            </a:r>
            <a:r>
              <a:rPr lang="zh-CN" altLang="en-US" dirty="0">
                <a:latin typeface="+mn-ea"/>
              </a:rPr>
              <a:t>互联网服务提供商</a:t>
            </a:r>
            <a:endParaRPr lang="en-US" altLang="zh-CN" dirty="0">
              <a:latin typeface="+mn-ea"/>
            </a:endParaRPr>
          </a:p>
          <a:p>
            <a:pPr marL="687388" lvl="1" indent="-287338">
              <a:buClr>
                <a:srgbClr val="000099"/>
              </a:buClr>
              <a:buSzPct val="100000"/>
              <a:buFont typeface="Wingdings" pitchFamily="2" charset="2"/>
              <a:buChar char="§"/>
            </a:pPr>
            <a:r>
              <a:rPr lang="zh-CN" altLang="en-US" dirty="0">
                <a:latin typeface="+mn-ea"/>
              </a:rPr>
              <a:t>家庭、企业、校园网</a:t>
            </a:r>
            <a:r>
              <a:rPr lang="en-US" altLang="zh-CN" dirty="0">
                <a:latin typeface="+mn-ea"/>
              </a:rPr>
              <a:t>ISP</a:t>
            </a:r>
          </a:p>
          <a:p>
            <a:pPr marL="287338" indent="-287338">
              <a:buClr>
                <a:srgbClr val="000099"/>
              </a:buClr>
              <a:buSzPct val="100000"/>
              <a:buFont typeface="Wingdings" pitchFamily="2" charset="2"/>
              <a:buChar char="§"/>
            </a:pPr>
            <a:r>
              <a:rPr lang="zh-CN" altLang="en-US" dirty="0">
                <a:latin typeface="+mn-ea"/>
              </a:rPr>
              <a:t>接入</a:t>
            </a:r>
            <a:r>
              <a:rPr lang="en-US" altLang="zh-CN" dirty="0">
                <a:latin typeface="+mn-ea"/>
              </a:rPr>
              <a:t>ISP</a:t>
            </a:r>
            <a:r>
              <a:rPr lang="zh-CN" altLang="en-US" dirty="0">
                <a:latin typeface="+mn-ea"/>
              </a:rPr>
              <a:t>必须互连</a:t>
            </a:r>
            <a:endParaRPr lang="en-US" altLang="zh-CN" dirty="0">
              <a:latin typeface="+mn-ea"/>
            </a:endParaRPr>
          </a:p>
          <a:p>
            <a:pPr marL="687388" lvl="1" indent="-287338">
              <a:buClr>
                <a:srgbClr val="000099"/>
              </a:buClr>
              <a:buSzPct val="100000"/>
              <a:buFont typeface="Wingdings" pitchFamily="2" charset="2"/>
              <a:buChar char="§"/>
            </a:pPr>
            <a:r>
              <a:rPr lang="zh-CN" altLang="en-US" dirty="0">
                <a:latin typeface="+mn-ea"/>
              </a:rPr>
              <a:t>两台主机才能互相收发数据包</a:t>
            </a:r>
            <a:endParaRPr lang="en-US" altLang="zh-CN" dirty="0">
              <a:latin typeface="+mn-ea"/>
            </a:endParaRPr>
          </a:p>
          <a:p>
            <a:pPr marL="287338" indent="-287338">
              <a:buClr>
                <a:srgbClr val="000099"/>
              </a:buClr>
              <a:buSzPct val="100000"/>
              <a:buFont typeface="Wingdings" pitchFamily="2" charset="2"/>
              <a:buChar char="§"/>
            </a:pPr>
            <a:r>
              <a:rPr lang="zh-CN" altLang="en-US" dirty="0">
                <a:latin typeface="+mn-ea"/>
              </a:rPr>
              <a:t>形成</a:t>
            </a:r>
            <a:r>
              <a:rPr lang="en-US" altLang="zh-CN" dirty="0">
                <a:latin typeface="+mn-ea"/>
              </a:rPr>
              <a:t>“</a:t>
            </a:r>
            <a:r>
              <a:rPr lang="zh-CN" altLang="en-US" dirty="0">
                <a:latin typeface="+mn-ea"/>
              </a:rPr>
              <a:t>网络的网络</a:t>
            </a:r>
            <a:r>
              <a:rPr lang="en-US" altLang="zh-CN" dirty="0">
                <a:latin typeface="+mn-ea"/>
              </a:rPr>
              <a:t>”</a:t>
            </a:r>
            <a:r>
              <a:rPr lang="zh-CN" altLang="en-US" dirty="0">
                <a:latin typeface="+mn-ea"/>
              </a:rPr>
              <a:t>，结构复杂</a:t>
            </a:r>
            <a:endParaRPr lang="en-US" altLang="zh-CN" dirty="0">
              <a:latin typeface="+mn-ea"/>
            </a:endParaRPr>
          </a:p>
          <a:p>
            <a:pPr marL="687388" lvl="1" indent="-287338">
              <a:buClr>
                <a:srgbClr val="000099"/>
              </a:buClr>
              <a:buSzPct val="100000"/>
              <a:buFont typeface="Wingdings" pitchFamily="2" charset="2"/>
              <a:buChar char="§"/>
            </a:pPr>
            <a:r>
              <a:rPr lang="zh-CN" altLang="en-US" dirty="0">
                <a:latin typeface="+mn-ea"/>
              </a:rPr>
              <a:t>由</a:t>
            </a:r>
            <a:r>
              <a:rPr lang="zh-CN" altLang="en-US" dirty="0">
                <a:solidFill>
                  <a:srgbClr val="C00000"/>
                </a:solidFill>
                <a:latin typeface="+mn-ea"/>
              </a:rPr>
              <a:t>经济</a:t>
            </a:r>
            <a:r>
              <a:rPr lang="zh-CN" altLang="en-US" dirty="0">
                <a:latin typeface="+mn-ea"/>
              </a:rPr>
              <a:t>和</a:t>
            </a:r>
            <a:r>
              <a:rPr lang="zh-CN" altLang="en-US" dirty="0">
                <a:solidFill>
                  <a:srgbClr val="C00000"/>
                </a:solidFill>
                <a:latin typeface="+mn-ea"/>
              </a:rPr>
              <a:t>国家政策</a:t>
            </a:r>
            <a:r>
              <a:rPr lang="zh-CN" altLang="en-US" dirty="0">
                <a:latin typeface="+mn-ea"/>
              </a:rPr>
              <a:t>因素推动演进</a:t>
            </a:r>
            <a:endParaRPr lang="en-US" altLang="zh-CN" dirty="0">
              <a:latin typeface="+mn-ea"/>
            </a:endParaRPr>
          </a:p>
          <a:p>
            <a:pPr marL="287338" indent="-287338">
              <a:buClr>
                <a:srgbClr val="000099"/>
              </a:buClr>
              <a:buSzPct val="100000"/>
              <a:buFont typeface="Wingdings" pitchFamily="2" charset="2"/>
              <a:buChar char="§"/>
            </a:pPr>
            <a:endParaRPr lang="en-US" altLang="zh-CN"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36</a:t>
            </a:fld>
            <a:endParaRPr lang="zh-CN" altLang="en-US"/>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37</a:t>
            </a:fld>
            <a:endParaRPr lang="zh-CN" altLang="en-US"/>
          </a:p>
        </p:txBody>
      </p:sp>
      <p:sp>
        <p:nvSpPr>
          <p:cNvPr id="5" name="Rectangle 3"/>
          <p:cNvSpPr txBox="1">
            <a:spLocks noChangeArrowheads="1"/>
          </p:cNvSpPr>
          <p:nvPr/>
        </p:nvSpPr>
        <p:spPr bwMode="auto">
          <a:xfrm>
            <a:off x="473075" y="1658441"/>
            <a:ext cx="8204200" cy="5464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r>
              <a:rPr kumimoji="0" lang="zh-CN" altLang="en-US" sz="2400" b="0" u="none" strike="noStrike" kern="0" cap="none" spc="0" normalizeH="0" baseline="0" noProof="0" dirty="0">
                <a:ln>
                  <a:noFill/>
                </a:ln>
                <a:solidFill>
                  <a:srgbClr val="CC0000"/>
                </a:solidFill>
                <a:effectLst/>
                <a:uLnTx/>
                <a:uFillTx/>
                <a:latin typeface="+mn-ea"/>
                <a:cs typeface="+mn-cs"/>
              </a:rPr>
              <a:t>问：</a:t>
            </a:r>
            <a:r>
              <a:rPr kumimoji="0" lang="zh-CN" altLang="en-US" sz="2400" b="0" u="none" strike="noStrike" kern="0" cap="none" spc="0" normalizeH="0" baseline="0" noProof="0" dirty="0">
                <a:ln>
                  <a:noFill/>
                </a:ln>
                <a:effectLst/>
                <a:uLnTx/>
                <a:uFillTx/>
                <a:latin typeface="+mn-ea"/>
                <a:cs typeface="+mn-cs"/>
              </a:rPr>
              <a:t>怎样将数百万接入</a:t>
            </a:r>
            <a:r>
              <a:rPr kumimoji="0" lang="en-US" altLang="zh-CN" sz="2400" b="0" u="none" strike="noStrike" kern="0" cap="none" spc="0" normalizeH="0" baseline="0" noProof="0" dirty="0">
                <a:ln>
                  <a:noFill/>
                </a:ln>
                <a:effectLst/>
                <a:uLnTx/>
                <a:uFillTx/>
                <a:latin typeface="+mn-ea"/>
                <a:cs typeface="+mn-cs"/>
              </a:rPr>
              <a:t>ISP</a:t>
            </a:r>
            <a:r>
              <a:rPr kumimoji="0" lang="zh-CN" altLang="en-US" sz="2400" b="0" u="none" strike="noStrike" kern="0" cap="none" spc="0" normalizeH="0" baseline="0" noProof="0" dirty="0">
                <a:ln>
                  <a:noFill/>
                </a:ln>
                <a:effectLst/>
                <a:uLnTx/>
                <a:uFillTx/>
                <a:latin typeface="+mn-ea"/>
                <a:cs typeface="+mn-cs"/>
              </a:rPr>
              <a:t>连接起来？</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grpSp>
        <p:nvGrpSpPr>
          <p:cNvPr id="6" name="Group 5"/>
          <p:cNvGrpSpPr>
            <a:grpSpLocks/>
          </p:cNvGrpSpPr>
          <p:nvPr/>
        </p:nvGrpSpPr>
        <p:grpSpPr bwMode="auto">
          <a:xfrm>
            <a:off x="450850" y="1966044"/>
            <a:ext cx="8437563" cy="4559300"/>
            <a:chOff x="154891" y="1905681"/>
            <a:chExt cx="8436427" cy="4559651"/>
          </a:xfrm>
        </p:grpSpPr>
        <p:grpSp>
          <p:nvGrpSpPr>
            <p:cNvPr id="7" name="Group 2"/>
            <p:cNvGrpSpPr>
              <a:grpSpLocks/>
            </p:cNvGrpSpPr>
            <p:nvPr/>
          </p:nvGrpSpPr>
          <p:grpSpPr bwMode="auto">
            <a:xfrm>
              <a:off x="1529396" y="2297655"/>
              <a:ext cx="648422" cy="418253"/>
              <a:chOff x="3053396" y="4304255"/>
              <a:chExt cx="648422" cy="418253"/>
            </a:xfrm>
          </p:grpSpPr>
          <p:sp>
            <p:nvSpPr>
              <p:cNvPr id="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6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 name="Group 131"/>
            <p:cNvGrpSpPr>
              <a:grpSpLocks/>
            </p:cNvGrpSpPr>
            <p:nvPr/>
          </p:nvGrpSpPr>
          <p:grpSpPr bwMode="auto">
            <a:xfrm>
              <a:off x="373696" y="3097755"/>
              <a:ext cx="648422" cy="418253"/>
              <a:chOff x="3053396" y="4304255"/>
              <a:chExt cx="648422" cy="418253"/>
            </a:xfrm>
          </p:grpSpPr>
          <p:sp>
            <p:nvSpPr>
              <p:cNvPr id="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8"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 name="Group 135"/>
            <p:cNvGrpSpPr>
              <a:grpSpLocks/>
            </p:cNvGrpSpPr>
            <p:nvPr/>
          </p:nvGrpSpPr>
          <p:grpSpPr bwMode="auto">
            <a:xfrm>
              <a:off x="6037896" y="2551655"/>
              <a:ext cx="648422" cy="418253"/>
              <a:chOff x="3053396" y="4304255"/>
              <a:chExt cx="648422" cy="418253"/>
            </a:xfrm>
          </p:grpSpPr>
          <p:sp>
            <p:nvSpPr>
              <p:cNvPr id="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 name="Group 138"/>
            <p:cNvGrpSpPr>
              <a:grpSpLocks/>
            </p:cNvGrpSpPr>
            <p:nvPr/>
          </p:nvGrpSpPr>
          <p:grpSpPr bwMode="auto">
            <a:xfrm>
              <a:off x="945196" y="5409155"/>
              <a:ext cx="648422" cy="418253"/>
              <a:chOff x="3053396" y="4304255"/>
              <a:chExt cx="648422" cy="418253"/>
            </a:xfrm>
          </p:grpSpPr>
          <p:sp>
            <p:nvSpPr>
              <p:cNvPr id="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4"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1" name="Group 141"/>
            <p:cNvGrpSpPr>
              <a:grpSpLocks/>
            </p:cNvGrpSpPr>
            <p:nvPr/>
          </p:nvGrpSpPr>
          <p:grpSpPr bwMode="auto">
            <a:xfrm>
              <a:off x="526096" y="4786855"/>
              <a:ext cx="648422" cy="418253"/>
              <a:chOff x="3053396" y="4304255"/>
              <a:chExt cx="648422" cy="418253"/>
            </a:xfrm>
          </p:grpSpPr>
          <p:sp>
            <p:nvSpPr>
              <p:cNvPr id="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2" name="Group 144"/>
            <p:cNvGrpSpPr>
              <a:grpSpLocks/>
            </p:cNvGrpSpPr>
            <p:nvPr/>
          </p:nvGrpSpPr>
          <p:grpSpPr bwMode="auto">
            <a:xfrm>
              <a:off x="297496" y="4126455"/>
              <a:ext cx="648422" cy="418253"/>
              <a:chOff x="3053396" y="4304255"/>
              <a:chExt cx="648422" cy="418253"/>
            </a:xfrm>
          </p:grpSpPr>
          <p:sp>
            <p:nvSpPr>
              <p:cNvPr id="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3" name="Group 147"/>
            <p:cNvGrpSpPr>
              <a:grpSpLocks/>
            </p:cNvGrpSpPr>
            <p:nvPr/>
          </p:nvGrpSpPr>
          <p:grpSpPr bwMode="auto">
            <a:xfrm>
              <a:off x="6787196" y="2983455"/>
              <a:ext cx="648422" cy="418253"/>
              <a:chOff x="3053396" y="4304255"/>
              <a:chExt cx="648422" cy="418253"/>
            </a:xfrm>
          </p:grpSpPr>
          <p:sp>
            <p:nvSpPr>
              <p:cNvPr id="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4" name="Group 150"/>
            <p:cNvGrpSpPr>
              <a:grpSpLocks/>
            </p:cNvGrpSpPr>
            <p:nvPr/>
          </p:nvGrpSpPr>
          <p:grpSpPr bwMode="auto">
            <a:xfrm>
              <a:off x="3129596" y="2056355"/>
              <a:ext cx="648422" cy="418253"/>
              <a:chOff x="3053396" y="4304255"/>
              <a:chExt cx="648422" cy="418253"/>
            </a:xfrm>
          </p:grpSpPr>
          <p:sp>
            <p:nvSpPr>
              <p:cNvPr id="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5" name="Group 153"/>
            <p:cNvGrpSpPr>
              <a:grpSpLocks/>
            </p:cNvGrpSpPr>
            <p:nvPr/>
          </p:nvGrpSpPr>
          <p:grpSpPr bwMode="auto">
            <a:xfrm>
              <a:off x="754696" y="2704055"/>
              <a:ext cx="648422" cy="418253"/>
              <a:chOff x="3053396" y="4304255"/>
              <a:chExt cx="648422" cy="418253"/>
            </a:xfrm>
          </p:grpSpPr>
          <p:sp>
            <p:nvSpPr>
              <p:cNvPr id="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6" name="Group 156"/>
            <p:cNvGrpSpPr>
              <a:grpSpLocks/>
            </p:cNvGrpSpPr>
            <p:nvPr/>
          </p:nvGrpSpPr>
          <p:grpSpPr bwMode="auto">
            <a:xfrm>
              <a:off x="4043996" y="2030955"/>
              <a:ext cx="648422" cy="418253"/>
              <a:chOff x="3053396" y="4304255"/>
              <a:chExt cx="648422" cy="418253"/>
            </a:xfrm>
          </p:grpSpPr>
          <p:sp>
            <p:nvSpPr>
              <p:cNvPr id="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2"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dirty="0"/>
                  <a:t>access</a:t>
                </a:r>
              </a:p>
              <a:p>
                <a:pPr algn="ctr">
                  <a:lnSpc>
                    <a:spcPts val="1000"/>
                  </a:lnSpc>
                </a:pPr>
                <a:r>
                  <a:rPr lang="en-US" altLang="zh-CN" sz="1000" dirty="0"/>
                  <a:t>net</a:t>
                </a:r>
              </a:p>
            </p:txBody>
          </p:sp>
        </p:grpSp>
        <p:grpSp>
          <p:nvGrpSpPr>
            <p:cNvPr id="17" name="Group 160"/>
            <p:cNvGrpSpPr>
              <a:grpSpLocks/>
            </p:cNvGrpSpPr>
            <p:nvPr/>
          </p:nvGrpSpPr>
          <p:grpSpPr bwMode="auto">
            <a:xfrm>
              <a:off x="7104696" y="5663155"/>
              <a:ext cx="648422" cy="418253"/>
              <a:chOff x="3053396" y="4304255"/>
              <a:chExt cx="648422" cy="418253"/>
            </a:xfrm>
          </p:grpSpPr>
          <p:sp>
            <p:nvSpPr>
              <p:cNvPr id="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 name="Group 163"/>
            <p:cNvGrpSpPr>
              <a:grpSpLocks/>
            </p:cNvGrpSpPr>
            <p:nvPr/>
          </p:nvGrpSpPr>
          <p:grpSpPr bwMode="auto">
            <a:xfrm>
              <a:off x="7942896" y="5015455"/>
              <a:ext cx="648422" cy="418253"/>
              <a:chOff x="3053396" y="4304255"/>
              <a:chExt cx="648422" cy="418253"/>
            </a:xfrm>
          </p:grpSpPr>
          <p:sp>
            <p:nvSpPr>
              <p:cNvPr id="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8"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 name="Group 166"/>
            <p:cNvGrpSpPr>
              <a:grpSpLocks/>
            </p:cNvGrpSpPr>
            <p:nvPr/>
          </p:nvGrpSpPr>
          <p:grpSpPr bwMode="auto">
            <a:xfrm>
              <a:off x="7714296" y="4101055"/>
              <a:ext cx="648422" cy="418253"/>
              <a:chOff x="3053396" y="4304255"/>
              <a:chExt cx="648422" cy="418253"/>
            </a:xfrm>
          </p:grpSpPr>
          <p:sp>
            <p:nvSpPr>
              <p:cNvPr id="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 name="Group 169"/>
            <p:cNvGrpSpPr>
              <a:grpSpLocks/>
            </p:cNvGrpSpPr>
            <p:nvPr/>
          </p:nvGrpSpPr>
          <p:grpSpPr bwMode="auto">
            <a:xfrm>
              <a:off x="4869496" y="5904455"/>
              <a:ext cx="648422" cy="418253"/>
              <a:chOff x="3053396" y="4304255"/>
              <a:chExt cx="648422" cy="418253"/>
            </a:xfrm>
          </p:grpSpPr>
          <p:sp>
            <p:nvSpPr>
              <p:cNvPr id="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 name="Group 172"/>
            <p:cNvGrpSpPr>
              <a:grpSpLocks/>
            </p:cNvGrpSpPr>
            <p:nvPr/>
          </p:nvGrpSpPr>
          <p:grpSpPr bwMode="auto">
            <a:xfrm>
              <a:off x="3955096" y="6044155"/>
              <a:ext cx="648422" cy="418253"/>
              <a:chOff x="3053396" y="4304255"/>
              <a:chExt cx="648422" cy="418253"/>
            </a:xfrm>
          </p:grpSpPr>
          <p:sp>
            <p:nvSpPr>
              <p:cNvPr id="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2"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 name="Group 175"/>
            <p:cNvGrpSpPr>
              <a:grpSpLocks/>
            </p:cNvGrpSpPr>
            <p:nvPr/>
          </p:nvGrpSpPr>
          <p:grpSpPr bwMode="auto">
            <a:xfrm>
              <a:off x="2735896" y="5891755"/>
              <a:ext cx="648422" cy="418253"/>
              <a:chOff x="3053396" y="4304255"/>
              <a:chExt cx="648422" cy="418253"/>
            </a:xfrm>
          </p:grpSpPr>
          <p:sp>
            <p:nvSpPr>
              <p:cNvPr id="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0"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3"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4"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5"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6"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7"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8"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38</a:t>
            </a:fld>
            <a:endParaRPr lang="zh-CN" altLang="en-US"/>
          </a:p>
        </p:txBody>
      </p:sp>
      <p:sp>
        <p:nvSpPr>
          <p:cNvPr id="5" name="Rectangle 3"/>
          <p:cNvSpPr txBox="1">
            <a:spLocks noChangeArrowheads="1"/>
          </p:cNvSpPr>
          <p:nvPr/>
        </p:nvSpPr>
        <p:spPr bwMode="auto">
          <a:xfrm>
            <a:off x="473075" y="1700808"/>
            <a:ext cx="8204200"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r>
              <a:rPr kumimoji="0" lang="zh-CN" altLang="en-US" sz="2400" b="0" u="none" strike="noStrike" kern="0" cap="none" spc="0" normalizeH="0" baseline="0" noProof="0" dirty="0">
                <a:ln>
                  <a:noFill/>
                </a:ln>
                <a:solidFill>
                  <a:srgbClr val="CC0000"/>
                </a:solidFill>
                <a:effectLst/>
                <a:uLnTx/>
                <a:uFillTx/>
                <a:latin typeface="+mn-ea"/>
                <a:cs typeface="+mn-cs"/>
              </a:rPr>
              <a:t>方案</a:t>
            </a:r>
            <a:r>
              <a:rPr kumimoji="0" lang="en-US" altLang="zh-CN" sz="2400" b="0" u="none" strike="noStrike" kern="0" cap="none" spc="0" normalizeH="0" baseline="0" noProof="0" dirty="0">
                <a:ln>
                  <a:noFill/>
                </a:ln>
                <a:solidFill>
                  <a:srgbClr val="CC0000"/>
                </a:solidFill>
                <a:effectLst/>
                <a:uLnTx/>
                <a:uFillTx/>
                <a:latin typeface="+mn-ea"/>
                <a:cs typeface="+mn-cs"/>
              </a:rPr>
              <a:t>1:</a:t>
            </a:r>
            <a:r>
              <a:rPr kumimoji="0" lang="zh-CN" altLang="en-US" sz="2400" b="0" u="none" strike="noStrike" kern="0" cap="none" spc="0" normalizeH="0" baseline="0" noProof="0" dirty="0">
                <a:ln>
                  <a:noFill/>
                </a:ln>
                <a:effectLst/>
                <a:uLnTx/>
                <a:uFillTx/>
                <a:latin typeface="+mn-ea"/>
                <a:cs typeface="+mn-cs"/>
              </a:rPr>
              <a:t>接入</a:t>
            </a:r>
            <a:r>
              <a:rPr kumimoji="0" lang="en-US" altLang="zh-CN" sz="2400" b="0" u="none" strike="noStrike" kern="0" cap="none" spc="0" normalizeH="0" baseline="0" noProof="0" dirty="0">
                <a:ln>
                  <a:noFill/>
                </a:ln>
                <a:effectLst/>
                <a:uLnTx/>
                <a:uFillTx/>
                <a:latin typeface="+mn-ea"/>
                <a:cs typeface="+mn-cs"/>
              </a:rPr>
              <a:t>ISP</a:t>
            </a:r>
            <a:r>
              <a:rPr kumimoji="0" lang="zh-CN" altLang="en-US" sz="2400" b="0" u="none" strike="noStrike" kern="0" cap="none" spc="0" normalizeH="0" baseline="0" noProof="0" dirty="0">
                <a:ln>
                  <a:noFill/>
                </a:ln>
                <a:effectLst/>
                <a:uLnTx/>
                <a:uFillTx/>
                <a:latin typeface="+mn-ea"/>
                <a:cs typeface="+mn-cs"/>
              </a:rPr>
              <a:t>两两相连？</a:t>
            </a:r>
            <a:endParaRPr kumimoji="0" lang="en-US" altLang="zh-CN" sz="2400" b="0" u="none" strike="noStrike" kern="0" cap="none" spc="0" normalizeH="0" baseline="0" noProof="0" dirty="0">
              <a:ln>
                <a:noFill/>
              </a:ln>
              <a:effectLst/>
              <a:uLnTx/>
              <a:uFillTx/>
              <a:latin typeface="+mn-ea"/>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grpSp>
        <p:nvGrpSpPr>
          <p:cNvPr id="6" name="Group 141"/>
          <p:cNvGrpSpPr>
            <a:grpSpLocks/>
          </p:cNvGrpSpPr>
          <p:nvPr/>
        </p:nvGrpSpPr>
        <p:grpSpPr bwMode="auto">
          <a:xfrm>
            <a:off x="822325" y="4998809"/>
            <a:ext cx="647700" cy="417513"/>
            <a:chOff x="3053396" y="4304255"/>
            <a:chExt cx="648422" cy="418253"/>
          </a:xfrm>
        </p:grpSpPr>
        <p:sp>
          <p:nvSpPr>
            <p:cNvPr id="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 name="Group 144"/>
          <p:cNvGrpSpPr>
            <a:grpSpLocks/>
          </p:cNvGrpSpPr>
          <p:nvPr/>
        </p:nvGrpSpPr>
        <p:grpSpPr bwMode="auto">
          <a:xfrm>
            <a:off x="593725" y="4338409"/>
            <a:ext cx="647700" cy="417513"/>
            <a:chOff x="3053396" y="4304255"/>
            <a:chExt cx="648422" cy="418253"/>
          </a:xfrm>
        </p:grpSpPr>
        <p:sp>
          <p:nvSpPr>
            <p:cNvPr id="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12" name="TextBox 181"/>
          <p:cNvSpPr txBox="1">
            <a:spLocks noChangeArrowheads="1"/>
          </p:cNvSpPr>
          <p:nvPr/>
        </p:nvSpPr>
        <p:spPr bwMode="auto">
          <a:xfrm rot="11651262">
            <a:off x="2027238" y="6057672"/>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13" name="TextBox 182"/>
          <p:cNvSpPr txBox="1">
            <a:spLocks noChangeArrowheads="1"/>
          </p:cNvSpPr>
          <p:nvPr/>
        </p:nvSpPr>
        <p:spPr bwMode="auto">
          <a:xfrm rot="16607303">
            <a:off x="440532" y="3750240"/>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nvGrpSpPr>
          <p:cNvPr id="14" name="Group 25"/>
          <p:cNvGrpSpPr>
            <a:grpSpLocks/>
          </p:cNvGrpSpPr>
          <p:nvPr/>
        </p:nvGrpSpPr>
        <p:grpSpPr bwMode="auto">
          <a:xfrm>
            <a:off x="908050" y="2817353"/>
            <a:ext cx="7361238" cy="3766577"/>
            <a:chOff x="888125" y="2563189"/>
            <a:chExt cx="7361771" cy="3767541"/>
          </a:xfrm>
        </p:grpSpPr>
        <p:cxnSp>
          <p:nvCxnSpPr>
            <p:cNvPr id="15" name="Straight Connector 7"/>
            <p:cNvCxnSpPr>
              <a:cxnSpLocks noChangeShapeType="1"/>
              <a:stCxn id="78" idx="0"/>
            </p:cNvCxnSpPr>
            <p:nvPr/>
          </p:nvCxnSpPr>
          <p:spPr bwMode="auto">
            <a:xfrm flipV="1">
              <a:off x="1661409" y="2839095"/>
              <a:ext cx="577293" cy="2802668"/>
            </a:xfrm>
            <a:prstGeom prst="line">
              <a:avLst/>
            </a:prstGeom>
            <a:noFill/>
            <a:ln w="9525">
              <a:solidFill>
                <a:schemeClr val="tx1"/>
              </a:solidFill>
              <a:round/>
              <a:headEnd/>
              <a:tailEnd/>
            </a:ln>
          </p:spPr>
        </p:cxnSp>
        <p:cxnSp>
          <p:nvCxnSpPr>
            <p:cNvPr id="16" name="Straight Connector 188"/>
            <p:cNvCxnSpPr>
              <a:cxnSpLocks noChangeShapeType="1"/>
              <a:stCxn id="78" idx="0"/>
            </p:cNvCxnSpPr>
            <p:nvPr/>
          </p:nvCxnSpPr>
          <p:spPr bwMode="auto">
            <a:xfrm flipH="1" flipV="1">
              <a:off x="1509155" y="3300529"/>
              <a:ext cx="171469" cy="2327124"/>
            </a:xfrm>
            <a:prstGeom prst="line">
              <a:avLst/>
            </a:prstGeom>
            <a:noFill/>
            <a:ln w="9525">
              <a:solidFill>
                <a:schemeClr val="tx1"/>
              </a:solidFill>
              <a:round/>
              <a:headEnd/>
              <a:tailEnd/>
            </a:ln>
          </p:spPr>
        </p:cxnSp>
        <p:cxnSp>
          <p:nvCxnSpPr>
            <p:cNvPr id="17" name="Straight Connector 190"/>
            <p:cNvCxnSpPr>
              <a:cxnSpLocks noChangeShapeType="1"/>
              <a:stCxn id="78" idx="0"/>
            </p:cNvCxnSpPr>
            <p:nvPr/>
          </p:nvCxnSpPr>
          <p:spPr bwMode="auto">
            <a:xfrm flipH="1" flipV="1">
              <a:off x="1185287" y="3719630"/>
              <a:ext cx="495337" cy="1908023"/>
            </a:xfrm>
            <a:prstGeom prst="line">
              <a:avLst/>
            </a:prstGeom>
            <a:noFill/>
            <a:ln w="9525">
              <a:solidFill>
                <a:schemeClr val="tx1"/>
              </a:solidFill>
              <a:round/>
              <a:headEnd/>
              <a:tailEnd/>
            </a:ln>
          </p:spPr>
        </p:cxnSp>
        <p:cxnSp>
          <p:nvCxnSpPr>
            <p:cNvPr id="18" name="Straight Connector 192"/>
            <p:cNvCxnSpPr>
              <a:cxnSpLocks noChangeShapeType="1"/>
              <a:stCxn id="78" idx="0"/>
            </p:cNvCxnSpPr>
            <p:nvPr/>
          </p:nvCxnSpPr>
          <p:spPr bwMode="auto">
            <a:xfrm flipH="1" flipV="1">
              <a:off x="1181567" y="4566825"/>
              <a:ext cx="499057" cy="1060829"/>
            </a:xfrm>
            <a:prstGeom prst="line">
              <a:avLst/>
            </a:prstGeom>
            <a:noFill/>
            <a:ln w="9525">
              <a:solidFill>
                <a:schemeClr val="tx1"/>
              </a:solidFill>
              <a:round/>
              <a:headEnd/>
              <a:tailEnd/>
            </a:ln>
          </p:spPr>
        </p:cxnSp>
        <p:cxnSp>
          <p:nvCxnSpPr>
            <p:cNvPr id="19" name="Straight Connector 195"/>
            <p:cNvCxnSpPr>
              <a:cxnSpLocks noChangeShapeType="1"/>
              <a:stCxn id="78" idx="0"/>
            </p:cNvCxnSpPr>
            <p:nvPr/>
          </p:nvCxnSpPr>
          <p:spPr bwMode="auto">
            <a:xfrm flipH="1" flipV="1">
              <a:off x="1386886" y="5248418"/>
              <a:ext cx="293738" cy="379235"/>
            </a:xfrm>
            <a:prstGeom prst="line">
              <a:avLst/>
            </a:prstGeom>
            <a:noFill/>
            <a:ln w="9525">
              <a:solidFill>
                <a:schemeClr val="tx1"/>
              </a:solidFill>
              <a:round/>
              <a:headEnd/>
              <a:tailEnd/>
            </a:ln>
          </p:spPr>
        </p:cxnSp>
        <p:cxnSp>
          <p:nvCxnSpPr>
            <p:cNvPr id="20" name="Straight Connector 197"/>
            <p:cNvCxnSpPr>
              <a:cxnSpLocks noChangeShapeType="1"/>
              <a:endCxn id="78" idx="0"/>
            </p:cNvCxnSpPr>
            <p:nvPr/>
          </p:nvCxnSpPr>
          <p:spPr bwMode="auto">
            <a:xfrm flipH="1" flipV="1">
              <a:off x="1661409" y="5641764"/>
              <a:ext cx="1526432" cy="593006"/>
            </a:xfrm>
            <a:prstGeom prst="line">
              <a:avLst/>
            </a:prstGeom>
            <a:noFill/>
            <a:ln w="9525">
              <a:solidFill>
                <a:schemeClr val="tx1"/>
              </a:solidFill>
              <a:round/>
              <a:headEnd/>
              <a:tailEnd/>
            </a:ln>
          </p:spPr>
        </p:cxnSp>
        <p:cxnSp>
          <p:nvCxnSpPr>
            <p:cNvPr id="21" name="Straight Connector 199"/>
            <p:cNvCxnSpPr>
              <a:cxnSpLocks noChangeShapeType="1"/>
              <a:endCxn id="78" idx="0"/>
            </p:cNvCxnSpPr>
            <p:nvPr/>
          </p:nvCxnSpPr>
          <p:spPr bwMode="auto">
            <a:xfrm flipH="1" flipV="1">
              <a:off x="1680624" y="5627656"/>
              <a:ext cx="2723702" cy="703074"/>
            </a:xfrm>
            <a:prstGeom prst="line">
              <a:avLst/>
            </a:prstGeom>
            <a:noFill/>
            <a:ln w="9525">
              <a:solidFill>
                <a:schemeClr val="tx1"/>
              </a:solidFill>
              <a:round/>
              <a:headEnd/>
              <a:tailEnd/>
            </a:ln>
          </p:spPr>
        </p:cxnSp>
        <p:cxnSp>
          <p:nvCxnSpPr>
            <p:cNvPr id="22" name="Straight Connector 201"/>
            <p:cNvCxnSpPr>
              <a:cxnSpLocks noChangeShapeType="1"/>
              <a:endCxn id="78" idx="0"/>
            </p:cNvCxnSpPr>
            <p:nvPr/>
          </p:nvCxnSpPr>
          <p:spPr bwMode="auto">
            <a:xfrm flipH="1" flipV="1">
              <a:off x="1680624" y="5627653"/>
              <a:ext cx="3605885" cy="619006"/>
            </a:xfrm>
            <a:prstGeom prst="line">
              <a:avLst/>
            </a:prstGeom>
            <a:noFill/>
            <a:ln w="9525">
              <a:solidFill>
                <a:schemeClr val="tx1"/>
              </a:solidFill>
              <a:round/>
              <a:headEnd/>
              <a:tailEnd/>
            </a:ln>
          </p:spPr>
        </p:cxnSp>
        <p:cxnSp>
          <p:nvCxnSpPr>
            <p:cNvPr id="23" name="Straight Connector 203"/>
            <p:cNvCxnSpPr>
              <a:cxnSpLocks noChangeShapeType="1"/>
              <a:endCxn id="78" idx="0"/>
            </p:cNvCxnSpPr>
            <p:nvPr/>
          </p:nvCxnSpPr>
          <p:spPr bwMode="auto">
            <a:xfrm flipH="1">
              <a:off x="1680624" y="5452871"/>
              <a:ext cx="6569272" cy="174782"/>
            </a:xfrm>
            <a:prstGeom prst="line">
              <a:avLst/>
            </a:prstGeom>
            <a:noFill/>
            <a:ln w="9525">
              <a:solidFill>
                <a:schemeClr val="tx1"/>
              </a:solidFill>
              <a:round/>
              <a:headEnd/>
              <a:tailEnd/>
            </a:ln>
          </p:spPr>
        </p:cxnSp>
        <p:cxnSp>
          <p:nvCxnSpPr>
            <p:cNvPr id="24" name="Straight Connector 204"/>
            <p:cNvCxnSpPr>
              <a:cxnSpLocks noChangeShapeType="1"/>
              <a:endCxn id="78" idx="0"/>
            </p:cNvCxnSpPr>
            <p:nvPr/>
          </p:nvCxnSpPr>
          <p:spPr bwMode="auto">
            <a:xfrm flipH="1" flipV="1">
              <a:off x="1680624" y="5627653"/>
              <a:ext cx="5742435" cy="486705"/>
            </a:xfrm>
            <a:prstGeom prst="line">
              <a:avLst/>
            </a:prstGeom>
            <a:noFill/>
            <a:ln w="9525">
              <a:solidFill>
                <a:schemeClr val="tx1"/>
              </a:solidFill>
              <a:round/>
              <a:headEnd/>
              <a:tailEnd/>
            </a:ln>
          </p:spPr>
        </p:cxnSp>
        <p:cxnSp>
          <p:nvCxnSpPr>
            <p:cNvPr id="25" name="Straight Connector 207"/>
            <p:cNvCxnSpPr>
              <a:cxnSpLocks noChangeShapeType="1"/>
              <a:endCxn id="78" idx="0"/>
            </p:cNvCxnSpPr>
            <p:nvPr/>
          </p:nvCxnSpPr>
          <p:spPr bwMode="auto">
            <a:xfrm flipH="1">
              <a:off x="1680624" y="4579961"/>
              <a:ext cx="6338019" cy="1047692"/>
            </a:xfrm>
            <a:prstGeom prst="line">
              <a:avLst/>
            </a:prstGeom>
            <a:noFill/>
            <a:ln w="9525">
              <a:solidFill>
                <a:schemeClr val="tx1"/>
              </a:solidFill>
              <a:round/>
              <a:headEnd/>
              <a:tailEnd/>
            </a:ln>
          </p:spPr>
        </p:cxnSp>
        <p:cxnSp>
          <p:nvCxnSpPr>
            <p:cNvPr id="26" name="Straight Connector 209"/>
            <p:cNvCxnSpPr>
              <a:cxnSpLocks noChangeShapeType="1"/>
              <a:endCxn id="78" idx="0"/>
            </p:cNvCxnSpPr>
            <p:nvPr/>
          </p:nvCxnSpPr>
          <p:spPr bwMode="auto">
            <a:xfrm flipH="1">
              <a:off x="1680624" y="3541683"/>
              <a:ext cx="5749312" cy="2085975"/>
            </a:xfrm>
            <a:prstGeom prst="line">
              <a:avLst/>
            </a:prstGeom>
            <a:noFill/>
            <a:ln w="9525">
              <a:solidFill>
                <a:schemeClr val="tx1"/>
              </a:solidFill>
              <a:round/>
              <a:headEnd/>
              <a:tailEnd/>
            </a:ln>
          </p:spPr>
        </p:cxnSp>
        <p:cxnSp>
          <p:nvCxnSpPr>
            <p:cNvPr id="27" name="Straight Connector 211"/>
            <p:cNvCxnSpPr>
              <a:cxnSpLocks noChangeShapeType="1"/>
              <a:endCxn id="78" idx="0"/>
            </p:cNvCxnSpPr>
            <p:nvPr/>
          </p:nvCxnSpPr>
          <p:spPr bwMode="auto">
            <a:xfrm flipH="1">
              <a:off x="1680624" y="3052437"/>
              <a:ext cx="4942318" cy="2575219"/>
            </a:xfrm>
            <a:prstGeom prst="line">
              <a:avLst/>
            </a:prstGeom>
            <a:noFill/>
            <a:ln w="9525">
              <a:solidFill>
                <a:schemeClr val="tx1"/>
              </a:solidFill>
              <a:round/>
              <a:headEnd/>
              <a:tailEnd/>
            </a:ln>
          </p:spPr>
        </p:cxnSp>
        <p:cxnSp>
          <p:nvCxnSpPr>
            <p:cNvPr id="28" name="Straight Connector 213"/>
            <p:cNvCxnSpPr>
              <a:cxnSpLocks noChangeShapeType="1"/>
              <a:endCxn id="78" idx="0"/>
            </p:cNvCxnSpPr>
            <p:nvPr/>
          </p:nvCxnSpPr>
          <p:spPr bwMode="auto">
            <a:xfrm flipH="1">
              <a:off x="1680624" y="2563189"/>
              <a:ext cx="2971398" cy="3064464"/>
            </a:xfrm>
            <a:prstGeom prst="line">
              <a:avLst/>
            </a:prstGeom>
            <a:noFill/>
            <a:ln w="9525">
              <a:solidFill>
                <a:schemeClr val="tx1"/>
              </a:solidFill>
              <a:round/>
              <a:headEnd/>
              <a:tailEnd/>
            </a:ln>
          </p:spPr>
        </p:cxnSp>
        <p:cxnSp>
          <p:nvCxnSpPr>
            <p:cNvPr id="29" name="Straight Connector 215"/>
            <p:cNvCxnSpPr>
              <a:cxnSpLocks noChangeShapeType="1"/>
              <a:endCxn id="78" idx="0"/>
            </p:cNvCxnSpPr>
            <p:nvPr/>
          </p:nvCxnSpPr>
          <p:spPr bwMode="auto">
            <a:xfrm flipH="1">
              <a:off x="1680624" y="2563447"/>
              <a:ext cx="2025496" cy="3064206"/>
            </a:xfrm>
            <a:prstGeom prst="line">
              <a:avLst/>
            </a:prstGeom>
            <a:noFill/>
            <a:ln w="9525">
              <a:solidFill>
                <a:schemeClr val="tx1"/>
              </a:solidFill>
              <a:round/>
              <a:headEnd/>
              <a:tailEnd/>
            </a:ln>
          </p:spPr>
        </p:cxnSp>
        <p:sp>
          <p:nvSpPr>
            <p:cNvPr id="30" name="TextBox 24"/>
            <p:cNvSpPr txBox="1">
              <a:spLocks noChangeArrowheads="1"/>
            </p:cNvSpPr>
            <p:nvPr/>
          </p:nvSpPr>
          <p:spPr bwMode="auto">
            <a:xfrm rot="5710989">
              <a:off x="859913" y="4114468"/>
              <a:ext cx="364202" cy="307777"/>
            </a:xfrm>
            <a:prstGeom prst="rect">
              <a:avLst/>
            </a:prstGeom>
            <a:noFill/>
            <a:ln w="9525">
              <a:noFill/>
              <a:miter lim="800000"/>
              <a:headEnd/>
              <a:tailEnd/>
            </a:ln>
          </p:spPr>
          <p:txBody>
            <a:bodyPr wrap="none">
              <a:spAutoFit/>
            </a:bodyPr>
            <a:lstStyle/>
            <a:p>
              <a:r>
                <a:rPr lang="en-US" altLang="zh-CN" sz="1400"/>
                <a:t>…</a:t>
              </a:r>
            </a:p>
          </p:txBody>
        </p:sp>
        <p:sp>
          <p:nvSpPr>
            <p:cNvPr id="31" name="TextBox 218"/>
            <p:cNvSpPr txBox="1">
              <a:spLocks noChangeArrowheads="1"/>
            </p:cNvSpPr>
            <p:nvPr/>
          </p:nvSpPr>
          <p:spPr bwMode="auto">
            <a:xfrm rot="7515077">
              <a:off x="4511491" y="5728762"/>
              <a:ext cx="364202" cy="307777"/>
            </a:xfrm>
            <a:prstGeom prst="rect">
              <a:avLst/>
            </a:prstGeom>
            <a:noFill/>
            <a:ln w="9525">
              <a:noFill/>
              <a:miter lim="800000"/>
              <a:headEnd/>
              <a:tailEnd/>
            </a:ln>
          </p:spPr>
          <p:txBody>
            <a:bodyPr wrap="none">
              <a:spAutoFit/>
            </a:bodyPr>
            <a:lstStyle/>
            <a:p>
              <a:r>
                <a:rPr lang="en-US" altLang="zh-CN" sz="1400"/>
                <a:t>…</a:t>
              </a:r>
            </a:p>
          </p:txBody>
        </p:sp>
        <p:sp>
          <p:nvSpPr>
            <p:cNvPr id="32" name="TextBox 219"/>
            <p:cNvSpPr txBox="1">
              <a:spLocks noChangeArrowheads="1"/>
            </p:cNvSpPr>
            <p:nvPr/>
          </p:nvSpPr>
          <p:spPr bwMode="auto">
            <a:xfrm rot="3940343">
              <a:off x="6392354" y="3846211"/>
              <a:ext cx="492443" cy="461665"/>
            </a:xfrm>
            <a:prstGeom prst="rect">
              <a:avLst/>
            </a:prstGeom>
            <a:noFill/>
            <a:ln w="9525">
              <a:noFill/>
              <a:miter lim="800000"/>
              <a:headEnd/>
              <a:tailEnd/>
            </a:ln>
          </p:spPr>
          <p:txBody>
            <a:bodyPr wrap="none">
              <a:spAutoFit/>
            </a:bodyPr>
            <a:lstStyle/>
            <a:p>
              <a:r>
                <a:rPr lang="en-US" altLang="zh-CN"/>
                <a:t>…</a:t>
              </a:r>
            </a:p>
          </p:txBody>
        </p:sp>
        <p:sp>
          <p:nvSpPr>
            <p:cNvPr id="33" name="TextBox 220"/>
            <p:cNvSpPr txBox="1">
              <a:spLocks noChangeArrowheads="1"/>
            </p:cNvSpPr>
            <p:nvPr/>
          </p:nvSpPr>
          <p:spPr bwMode="auto">
            <a:xfrm rot="2048420">
              <a:off x="4482993" y="2684685"/>
              <a:ext cx="492443" cy="461665"/>
            </a:xfrm>
            <a:prstGeom prst="rect">
              <a:avLst/>
            </a:prstGeom>
            <a:noFill/>
            <a:ln w="9525">
              <a:noFill/>
              <a:miter lim="800000"/>
              <a:headEnd/>
              <a:tailEnd/>
            </a:ln>
          </p:spPr>
          <p:txBody>
            <a:bodyPr wrap="none">
              <a:spAutoFit/>
            </a:bodyPr>
            <a:lstStyle/>
            <a:p>
              <a:r>
                <a:rPr lang="en-US" altLang="zh-CN"/>
                <a:t>…</a:t>
              </a:r>
            </a:p>
          </p:txBody>
        </p:sp>
        <p:sp>
          <p:nvSpPr>
            <p:cNvPr id="34" name="TextBox 221"/>
            <p:cNvSpPr txBox="1">
              <a:spLocks noChangeArrowheads="1"/>
            </p:cNvSpPr>
            <p:nvPr/>
          </p:nvSpPr>
          <p:spPr bwMode="auto">
            <a:xfrm rot="-316136">
              <a:off x="2189980" y="2687381"/>
              <a:ext cx="492443" cy="461665"/>
            </a:xfrm>
            <a:prstGeom prst="rect">
              <a:avLst/>
            </a:prstGeom>
            <a:noFill/>
            <a:ln w="9525">
              <a:noFill/>
              <a:miter lim="800000"/>
              <a:headEnd/>
              <a:tailEnd/>
            </a:ln>
          </p:spPr>
          <p:txBody>
            <a:bodyPr wrap="none">
              <a:spAutoFit/>
            </a:bodyPr>
            <a:lstStyle/>
            <a:p>
              <a:r>
                <a:rPr lang="en-US" altLang="zh-CN"/>
                <a:t>…</a:t>
              </a:r>
            </a:p>
          </p:txBody>
        </p:sp>
      </p:grpSp>
      <p:grpSp>
        <p:nvGrpSpPr>
          <p:cNvPr id="35" name="Group 223"/>
          <p:cNvGrpSpPr>
            <a:grpSpLocks/>
          </p:cNvGrpSpPr>
          <p:nvPr/>
        </p:nvGrpSpPr>
        <p:grpSpPr bwMode="auto">
          <a:xfrm>
            <a:off x="1158875" y="2573109"/>
            <a:ext cx="7094538" cy="3695700"/>
            <a:chOff x="862570" y="2361120"/>
            <a:chExt cx="7094553" cy="3695520"/>
          </a:xfrm>
        </p:grpSpPr>
        <p:cxnSp>
          <p:nvCxnSpPr>
            <p:cNvPr id="36"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p:spPr>
        </p:cxnSp>
        <p:cxnSp>
          <p:nvCxnSpPr>
            <p:cNvPr id="37"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p:spPr>
        </p:cxnSp>
        <p:cxnSp>
          <p:nvCxnSpPr>
            <p:cNvPr id="38"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p:spPr>
        </p:cxnSp>
        <p:cxnSp>
          <p:nvCxnSpPr>
            <p:cNvPr id="39"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p:spPr>
        </p:cxnSp>
        <p:cxnSp>
          <p:nvCxnSpPr>
            <p:cNvPr id="40"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p:spPr>
        </p:cxnSp>
        <p:cxnSp>
          <p:nvCxnSpPr>
            <p:cNvPr id="41"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p:spPr>
        </p:cxnSp>
        <p:cxnSp>
          <p:nvCxnSpPr>
            <p:cNvPr id="42"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p:spPr>
        </p:cxnSp>
        <p:cxnSp>
          <p:nvCxnSpPr>
            <p:cNvPr id="43"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p:spPr>
        </p:cxnSp>
        <p:cxnSp>
          <p:nvCxnSpPr>
            <p:cNvPr id="44"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p:spPr>
        </p:cxnSp>
        <p:cxnSp>
          <p:nvCxnSpPr>
            <p:cNvPr id="45"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p:spPr>
        </p:cxnSp>
        <p:cxnSp>
          <p:nvCxnSpPr>
            <p:cNvPr id="46"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p:spPr>
        </p:cxnSp>
        <p:cxnSp>
          <p:nvCxnSpPr>
            <p:cNvPr id="47"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p:spPr>
        </p:cxnSp>
        <p:cxnSp>
          <p:nvCxnSpPr>
            <p:cNvPr id="48"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p:spPr>
        </p:cxnSp>
        <p:cxnSp>
          <p:nvCxnSpPr>
            <p:cNvPr id="49"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p:spPr>
        </p:cxnSp>
        <p:cxnSp>
          <p:nvCxnSpPr>
            <p:cNvPr id="50"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p:spPr>
        </p:cxnSp>
      </p:grpSp>
      <p:grpSp>
        <p:nvGrpSpPr>
          <p:cNvPr id="51" name="Group 239"/>
          <p:cNvGrpSpPr>
            <a:grpSpLocks/>
          </p:cNvGrpSpPr>
          <p:nvPr/>
        </p:nvGrpSpPr>
        <p:grpSpPr bwMode="auto">
          <a:xfrm>
            <a:off x="1095375" y="2463572"/>
            <a:ext cx="7158038" cy="3798887"/>
            <a:chOff x="799176" y="2251902"/>
            <a:chExt cx="7158126" cy="3799069"/>
          </a:xfrm>
        </p:grpSpPr>
        <p:cxnSp>
          <p:nvCxnSpPr>
            <p:cNvPr id="52"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p:spPr>
        </p:cxnSp>
        <p:cxnSp>
          <p:nvCxnSpPr>
            <p:cNvPr id="53"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p:spPr>
        </p:cxnSp>
        <p:cxnSp>
          <p:nvCxnSpPr>
            <p:cNvPr id="54"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p:spPr>
        </p:cxnSp>
        <p:cxnSp>
          <p:nvCxnSpPr>
            <p:cNvPr id="55"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p:spPr>
        </p:cxnSp>
        <p:cxnSp>
          <p:nvCxnSpPr>
            <p:cNvPr id="56"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p:spPr>
        </p:cxnSp>
        <p:cxnSp>
          <p:nvCxnSpPr>
            <p:cNvPr id="57"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p:spPr>
        </p:cxnSp>
        <p:cxnSp>
          <p:nvCxnSpPr>
            <p:cNvPr id="58"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p:spPr>
        </p:cxnSp>
        <p:cxnSp>
          <p:nvCxnSpPr>
            <p:cNvPr id="59"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p:spPr>
        </p:cxnSp>
        <p:cxnSp>
          <p:nvCxnSpPr>
            <p:cNvPr id="60"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p:spPr>
        </p:cxnSp>
        <p:cxnSp>
          <p:nvCxnSpPr>
            <p:cNvPr id="61"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p:spPr>
        </p:cxnSp>
        <p:cxnSp>
          <p:nvCxnSpPr>
            <p:cNvPr id="62"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p:spPr>
        </p:cxnSp>
        <p:cxnSp>
          <p:nvCxnSpPr>
            <p:cNvPr id="63"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p:spPr>
        </p:cxnSp>
        <p:cxnSp>
          <p:nvCxnSpPr>
            <p:cNvPr id="64"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p:spPr>
        </p:cxnSp>
        <p:cxnSp>
          <p:nvCxnSpPr>
            <p:cNvPr id="65"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p:spPr>
        </p:cxnSp>
        <p:cxnSp>
          <p:nvCxnSpPr>
            <p:cNvPr id="66"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p:spPr>
        </p:cxnSp>
      </p:grpSp>
      <p:sp>
        <p:nvSpPr>
          <p:cNvPr id="67" name="TextBox 66"/>
          <p:cNvSpPr txBox="1">
            <a:spLocks noChangeArrowheads="1"/>
          </p:cNvSpPr>
          <p:nvPr/>
        </p:nvSpPr>
        <p:spPr bwMode="auto">
          <a:xfrm>
            <a:off x="2497138" y="3671659"/>
            <a:ext cx="4268787" cy="830997"/>
          </a:xfrm>
          <a:prstGeom prst="rect">
            <a:avLst/>
          </a:prstGeom>
          <a:solidFill>
            <a:schemeClr val="bg1"/>
          </a:solidFill>
          <a:ln w="9525">
            <a:noFill/>
            <a:miter lim="800000"/>
            <a:headEnd/>
            <a:tailEnd/>
          </a:ln>
        </p:spPr>
        <p:txBody>
          <a:bodyPr>
            <a:spAutoFit/>
          </a:bodyPr>
          <a:lstStyle/>
          <a:p>
            <a:pPr algn="ctr"/>
            <a:r>
              <a:rPr lang="zh-CN" altLang="en-US" sz="2400" dirty="0"/>
              <a:t>存在</a:t>
            </a:r>
            <a:r>
              <a:rPr lang="zh-CN" altLang="en-US" sz="2400" dirty="0">
                <a:solidFill>
                  <a:srgbClr val="C00000"/>
                </a:solidFill>
              </a:rPr>
              <a:t>可扩展性问题</a:t>
            </a:r>
            <a:r>
              <a:rPr lang="zh-CN" altLang="en-US" sz="2400" dirty="0"/>
              <a:t>，</a:t>
            </a:r>
            <a:br>
              <a:rPr lang="en-US" altLang="zh-CN" sz="2400" dirty="0"/>
            </a:br>
            <a:r>
              <a:rPr lang="zh-CN" altLang="en-US" sz="2400" dirty="0"/>
              <a:t>需要</a:t>
            </a:r>
            <a:r>
              <a:rPr lang="en-US" altLang="zh-CN" sz="2400" dirty="0"/>
              <a:t>O(</a:t>
            </a:r>
            <a:r>
              <a:rPr lang="en-US" altLang="zh-CN" sz="2400" i="1" dirty="0"/>
              <a:t>N</a:t>
            </a:r>
            <a:r>
              <a:rPr lang="en-US" altLang="zh-CN" sz="2400" baseline="30000" dirty="0"/>
              <a:t>2</a:t>
            </a:r>
            <a:r>
              <a:rPr lang="en-US" altLang="zh-CN" sz="2400" dirty="0"/>
              <a:t>)</a:t>
            </a:r>
            <a:r>
              <a:rPr lang="zh-CN" altLang="en-US" sz="2400" dirty="0"/>
              <a:t>个连接</a:t>
            </a:r>
            <a:endParaRPr lang="en-US" altLang="zh-CN" sz="2400" dirty="0"/>
          </a:p>
        </p:txBody>
      </p:sp>
      <p:grpSp>
        <p:nvGrpSpPr>
          <p:cNvPr id="68" name="Group 2"/>
          <p:cNvGrpSpPr>
            <a:grpSpLocks/>
          </p:cNvGrpSpPr>
          <p:nvPr/>
        </p:nvGrpSpPr>
        <p:grpSpPr bwMode="auto">
          <a:xfrm>
            <a:off x="1825625" y="2509609"/>
            <a:ext cx="647700" cy="417513"/>
            <a:chOff x="3053396" y="4304255"/>
            <a:chExt cx="648422" cy="418253"/>
          </a:xfrm>
        </p:grpSpPr>
        <p:sp>
          <p:nvSpPr>
            <p:cNvPr id="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71" name="Group 131"/>
          <p:cNvGrpSpPr>
            <a:grpSpLocks/>
          </p:cNvGrpSpPr>
          <p:nvPr/>
        </p:nvGrpSpPr>
        <p:grpSpPr bwMode="auto">
          <a:xfrm>
            <a:off x="669925" y="3309709"/>
            <a:ext cx="647700" cy="417513"/>
            <a:chOff x="3053396" y="4304255"/>
            <a:chExt cx="648422" cy="418253"/>
          </a:xfrm>
        </p:grpSpPr>
        <p:sp>
          <p:nvSpPr>
            <p:cNvPr id="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74" name="Group 153"/>
          <p:cNvGrpSpPr>
            <a:grpSpLocks/>
          </p:cNvGrpSpPr>
          <p:nvPr/>
        </p:nvGrpSpPr>
        <p:grpSpPr bwMode="auto">
          <a:xfrm>
            <a:off x="1050925" y="2916009"/>
            <a:ext cx="647700" cy="417513"/>
            <a:chOff x="3053396" y="4304255"/>
            <a:chExt cx="648422" cy="418253"/>
          </a:xfrm>
        </p:grpSpPr>
        <p:sp>
          <p:nvSpPr>
            <p:cNvPr id="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6"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77" name="Group 138"/>
          <p:cNvGrpSpPr>
            <a:grpSpLocks/>
          </p:cNvGrpSpPr>
          <p:nvPr/>
        </p:nvGrpSpPr>
        <p:grpSpPr bwMode="auto">
          <a:xfrm>
            <a:off x="1241425" y="5621109"/>
            <a:ext cx="647700" cy="417513"/>
            <a:chOff x="3053396" y="4304255"/>
            <a:chExt cx="648422" cy="418253"/>
          </a:xfrm>
        </p:grpSpPr>
        <p:sp>
          <p:nvSpPr>
            <p:cNvPr id="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9"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0" name="Group 150"/>
          <p:cNvGrpSpPr>
            <a:grpSpLocks/>
          </p:cNvGrpSpPr>
          <p:nvPr/>
        </p:nvGrpSpPr>
        <p:grpSpPr bwMode="auto">
          <a:xfrm>
            <a:off x="3425825" y="2268309"/>
            <a:ext cx="649288" cy="417513"/>
            <a:chOff x="3053396" y="4304255"/>
            <a:chExt cx="648422" cy="418253"/>
          </a:xfrm>
        </p:grpSpPr>
        <p:sp>
          <p:nvSpPr>
            <p:cNvPr id="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2"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3" name="Group 156"/>
          <p:cNvGrpSpPr>
            <a:grpSpLocks/>
          </p:cNvGrpSpPr>
          <p:nvPr/>
        </p:nvGrpSpPr>
        <p:grpSpPr bwMode="auto">
          <a:xfrm>
            <a:off x="4340225" y="2242909"/>
            <a:ext cx="649288" cy="417513"/>
            <a:chOff x="3053396" y="4304255"/>
            <a:chExt cx="648422" cy="418253"/>
          </a:xfrm>
        </p:grpSpPr>
        <p:sp>
          <p:nvSpPr>
            <p:cNvPr id="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5"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86" name="TextBox 4"/>
          <p:cNvSpPr txBox="1">
            <a:spLocks noChangeArrowheads="1"/>
          </p:cNvSpPr>
          <p:nvPr/>
        </p:nvSpPr>
        <p:spPr bwMode="auto">
          <a:xfrm rot="1053502">
            <a:off x="5440363" y="2168297"/>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nvGrpSpPr>
          <p:cNvPr id="87" name="Group 147"/>
          <p:cNvGrpSpPr>
            <a:grpSpLocks/>
          </p:cNvGrpSpPr>
          <p:nvPr/>
        </p:nvGrpSpPr>
        <p:grpSpPr bwMode="auto">
          <a:xfrm>
            <a:off x="7083425" y="3195409"/>
            <a:ext cx="649288" cy="417513"/>
            <a:chOff x="3053396" y="4304255"/>
            <a:chExt cx="648422" cy="418253"/>
          </a:xfrm>
        </p:grpSpPr>
        <p:sp>
          <p:nvSpPr>
            <p:cNvPr id="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9"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0" name="Group 160"/>
          <p:cNvGrpSpPr>
            <a:grpSpLocks/>
          </p:cNvGrpSpPr>
          <p:nvPr/>
        </p:nvGrpSpPr>
        <p:grpSpPr bwMode="auto">
          <a:xfrm>
            <a:off x="7400925" y="5875109"/>
            <a:ext cx="649288" cy="417513"/>
            <a:chOff x="3053396" y="4304255"/>
            <a:chExt cx="648422" cy="418253"/>
          </a:xfrm>
        </p:grpSpPr>
        <p:sp>
          <p:nvSpPr>
            <p:cNvPr id="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2"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3" name="Group 163"/>
          <p:cNvGrpSpPr>
            <a:grpSpLocks/>
          </p:cNvGrpSpPr>
          <p:nvPr/>
        </p:nvGrpSpPr>
        <p:grpSpPr bwMode="auto">
          <a:xfrm>
            <a:off x="8239125" y="5227409"/>
            <a:ext cx="649288" cy="417513"/>
            <a:chOff x="3053396" y="4304255"/>
            <a:chExt cx="648422" cy="418253"/>
          </a:xfrm>
        </p:grpSpPr>
        <p:sp>
          <p:nvSpPr>
            <p:cNvPr id="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5"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6" name="Group 166"/>
          <p:cNvGrpSpPr>
            <a:grpSpLocks/>
          </p:cNvGrpSpPr>
          <p:nvPr/>
        </p:nvGrpSpPr>
        <p:grpSpPr bwMode="auto">
          <a:xfrm>
            <a:off x="8010525" y="4313009"/>
            <a:ext cx="649288" cy="417513"/>
            <a:chOff x="3053396" y="4304255"/>
            <a:chExt cx="648422" cy="418253"/>
          </a:xfrm>
        </p:grpSpPr>
        <p:sp>
          <p:nvSpPr>
            <p:cNvPr id="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8"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99" name="TextBox 179"/>
          <p:cNvSpPr txBox="1">
            <a:spLocks noChangeArrowheads="1"/>
          </p:cNvSpPr>
          <p:nvPr/>
        </p:nvSpPr>
        <p:spPr bwMode="auto">
          <a:xfrm rot="2829263">
            <a:off x="7726362" y="3641497"/>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nvGrpSpPr>
          <p:cNvPr id="100" name="Group 135"/>
          <p:cNvGrpSpPr>
            <a:grpSpLocks/>
          </p:cNvGrpSpPr>
          <p:nvPr/>
        </p:nvGrpSpPr>
        <p:grpSpPr bwMode="auto">
          <a:xfrm>
            <a:off x="6334125" y="2763609"/>
            <a:ext cx="649288" cy="417513"/>
            <a:chOff x="3053396" y="4304255"/>
            <a:chExt cx="648422" cy="418253"/>
          </a:xfrm>
        </p:grpSpPr>
        <p:sp>
          <p:nvSpPr>
            <p:cNvPr id="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2"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3" name="Group 169"/>
          <p:cNvGrpSpPr>
            <a:grpSpLocks/>
          </p:cNvGrpSpPr>
          <p:nvPr/>
        </p:nvGrpSpPr>
        <p:grpSpPr bwMode="auto">
          <a:xfrm>
            <a:off x="5165725" y="6116409"/>
            <a:ext cx="649288" cy="417513"/>
            <a:chOff x="3053396" y="4304255"/>
            <a:chExt cx="648422" cy="418253"/>
          </a:xfrm>
        </p:grpSpPr>
        <p:sp>
          <p:nvSpPr>
            <p:cNvPr id="1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6" name="Group 172"/>
          <p:cNvGrpSpPr>
            <a:grpSpLocks/>
          </p:cNvGrpSpPr>
          <p:nvPr/>
        </p:nvGrpSpPr>
        <p:grpSpPr bwMode="auto">
          <a:xfrm>
            <a:off x="4251325" y="6256109"/>
            <a:ext cx="649288" cy="417513"/>
            <a:chOff x="3053396" y="4304255"/>
            <a:chExt cx="648422" cy="418253"/>
          </a:xfrm>
        </p:grpSpPr>
        <p:sp>
          <p:nvSpPr>
            <p:cNvPr id="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8"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9" name="Group 175"/>
          <p:cNvGrpSpPr>
            <a:grpSpLocks/>
          </p:cNvGrpSpPr>
          <p:nvPr/>
        </p:nvGrpSpPr>
        <p:grpSpPr bwMode="auto">
          <a:xfrm>
            <a:off x="3032125" y="6103709"/>
            <a:ext cx="649288" cy="417513"/>
            <a:chOff x="3053396" y="4304255"/>
            <a:chExt cx="648422" cy="418253"/>
          </a:xfrm>
        </p:grpSpPr>
        <p:sp>
          <p:nvSpPr>
            <p:cNvPr id="1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112" name="TextBox 180"/>
          <p:cNvSpPr txBox="1">
            <a:spLocks noChangeArrowheads="1"/>
          </p:cNvSpPr>
          <p:nvPr/>
        </p:nvSpPr>
        <p:spPr bwMode="auto">
          <a:xfrm rot="9845918">
            <a:off x="6394450" y="6152922"/>
            <a:ext cx="544513"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1000"/>
                                        <p:tgtEl>
                                          <p:spTgt spid="3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up)">
                                      <p:cBhvr>
                                        <p:cTn id="15" dur="1000"/>
                                        <p:tgtEl>
                                          <p:spTgt spid="51"/>
                                        </p:tgtEl>
                                      </p:cBhvr>
                                    </p:animEffect>
                                  </p:childTnLst>
                                </p:cTn>
                              </p:par>
                            </p:childTnLst>
                          </p:cTn>
                        </p:par>
                        <p:par>
                          <p:cTn id="16" fill="hold">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16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39</a:t>
            </a:fld>
            <a:endParaRPr lang="zh-CN" altLang="en-US"/>
          </a:p>
        </p:txBody>
      </p:sp>
      <p:sp>
        <p:nvSpPr>
          <p:cNvPr id="5" name="Rectangle 3"/>
          <p:cNvSpPr txBox="1">
            <a:spLocks noChangeArrowheads="1"/>
          </p:cNvSpPr>
          <p:nvPr/>
        </p:nvSpPr>
        <p:spPr bwMode="auto">
          <a:xfrm>
            <a:off x="473075" y="1700808"/>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solidFill>
                  <a:srgbClr val="CC0000"/>
                </a:solidFill>
                <a:latin typeface="Gill Sans MT" pitchFamily="34" charset="0"/>
              </a:rPr>
              <a:t>方案</a:t>
            </a:r>
            <a:r>
              <a:rPr lang="en-US" altLang="zh-CN" sz="2000" dirty="0">
                <a:solidFill>
                  <a:srgbClr val="CC0000"/>
                </a:solidFill>
                <a:latin typeface="Gill Sans MT" pitchFamily="34" charset="0"/>
              </a:rPr>
              <a:t>2</a:t>
            </a:r>
            <a:r>
              <a:rPr lang="zh-CN" altLang="en-US" sz="2000" dirty="0">
                <a:solidFill>
                  <a:srgbClr val="CC0000"/>
                </a:solidFill>
                <a:latin typeface="Gill Sans MT" pitchFamily="34" charset="0"/>
              </a:rPr>
              <a:t>：</a:t>
            </a:r>
            <a:r>
              <a:rPr lang="zh-CN" altLang="en-US" sz="2000" dirty="0">
                <a:latin typeface="Gill Sans MT" pitchFamily="34" charset="0"/>
              </a:rPr>
              <a:t>将接入</a:t>
            </a:r>
            <a:r>
              <a:rPr lang="en-US" altLang="zh-CN" sz="2000" dirty="0">
                <a:latin typeface="Gill Sans MT" pitchFamily="34" charset="0"/>
              </a:rPr>
              <a:t>ISP</a:t>
            </a:r>
            <a:r>
              <a:rPr lang="zh-CN" altLang="en-US" sz="2000" dirty="0">
                <a:latin typeface="Gill Sans MT" pitchFamily="34" charset="0"/>
              </a:rPr>
              <a:t>连接到一个全球转接</a:t>
            </a:r>
            <a:r>
              <a:rPr lang="en-US" altLang="zh-CN" sz="2000" dirty="0">
                <a:latin typeface="Gill Sans MT" pitchFamily="34" charset="0"/>
              </a:rPr>
              <a:t>ISP</a:t>
            </a:r>
            <a:r>
              <a:rPr lang="zh-CN" altLang="en-US" sz="2000" dirty="0">
                <a:latin typeface="Gill Sans MT" pitchFamily="34" charset="0"/>
              </a:rPr>
              <a:t>？</a:t>
            </a:r>
            <a:endParaRPr lang="en-US" altLang="zh-CN" sz="2000" dirty="0">
              <a:latin typeface="Gill Sans MT" pitchFamily="34" charset="0"/>
            </a:endParaRPr>
          </a:p>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接入</a:t>
            </a:r>
            <a:r>
              <a:rPr lang="en-US" altLang="zh-CN" sz="2000" dirty="0">
                <a:latin typeface="Gill Sans MT" pitchFamily="34" charset="0"/>
              </a:rPr>
              <a:t>ISP</a:t>
            </a:r>
            <a:r>
              <a:rPr lang="zh-CN" altLang="en-US" sz="2000" dirty="0">
                <a:latin typeface="Gill Sans MT" pitchFamily="34" charset="0"/>
              </a:rPr>
              <a:t>和全球转接</a:t>
            </a:r>
            <a:r>
              <a:rPr lang="en-US" altLang="zh-CN" sz="2000" dirty="0">
                <a:latin typeface="Gill Sans MT" pitchFamily="34" charset="0"/>
              </a:rPr>
              <a:t>ISP</a:t>
            </a:r>
            <a:r>
              <a:rPr lang="zh-CN" altLang="en-US" sz="2000" dirty="0">
                <a:latin typeface="Gill Sans MT" pitchFamily="34" charset="0"/>
              </a:rPr>
              <a:t>形成</a:t>
            </a:r>
            <a:r>
              <a:rPr lang="zh-CN" altLang="en-US" sz="2000" dirty="0">
                <a:solidFill>
                  <a:srgbClr val="C00000"/>
                </a:solidFill>
                <a:latin typeface="Gill Sans MT" pitchFamily="34" charset="0"/>
              </a:rPr>
              <a:t>客户</a:t>
            </a:r>
            <a:r>
              <a:rPr lang="zh-CN" altLang="en-US" sz="2000" dirty="0">
                <a:latin typeface="Gill Sans MT" pitchFamily="34" charset="0"/>
              </a:rPr>
              <a:t>和</a:t>
            </a:r>
            <a:r>
              <a:rPr lang="zh-CN" altLang="en-US" sz="2000" dirty="0">
                <a:solidFill>
                  <a:srgbClr val="C00000"/>
                </a:solidFill>
                <a:latin typeface="Gill Sans MT" pitchFamily="34" charset="0"/>
              </a:rPr>
              <a:t>提供商</a:t>
            </a:r>
            <a:r>
              <a:rPr lang="zh-CN" altLang="en-US" sz="2000" dirty="0">
                <a:latin typeface="Gill Sans MT" pitchFamily="34" charset="0"/>
              </a:rPr>
              <a:t>的关系。</a:t>
            </a:r>
            <a:endParaRPr lang="en-US" altLang="zh-CN" sz="2000" dirty="0">
              <a:latin typeface="Gill Sans MT" pitchFamily="34" charset="0"/>
            </a:endParaRPr>
          </a:p>
        </p:txBody>
      </p:sp>
      <p:grpSp>
        <p:nvGrpSpPr>
          <p:cNvPr id="6" name="Group 5"/>
          <p:cNvGrpSpPr>
            <a:grpSpLocks/>
          </p:cNvGrpSpPr>
          <p:nvPr/>
        </p:nvGrpSpPr>
        <p:grpSpPr bwMode="auto">
          <a:xfrm>
            <a:off x="450850" y="2254076"/>
            <a:ext cx="8437563" cy="4559300"/>
            <a:chOff x="154891" y="1905681"/>
            <a:chExt cx="8436427" cy="4559651"/>
          </a:xfrm>
        </p:grpSpPr>
        <p:grpSp>
          <p:nvGrpSpPr>
            <p:cNvPr id="7" name="Group 2"/>
            <p:cNvGrpSpPr>
              <a:grpSpLocks/>
            </p:cNvGrpSpPr>
            <p:nvPr/>
          </p:nvGrpSpPr>
          <p:grpSpPr bwMode="auto">
            <a:xfrm>
              <a:off x="1529396" y="2297655"/>
              <a:ext cx="648422" cy="418253"/>
              <a:chOff x="3053396" y="4304255"/>
              <a:chExt cx="648422" cy="418253"/>
            </a:xfrm>
          </p:grpSpPr>
          <p:sp>
            <p:nvSpPr>
              <p:cNvPr id="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6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 name="Group 131"/>
            <p:cNvGrpSpPr>
              <a:grpSpLocks/>
            </p:cNvGrpSpPr>
            <p:nvPr/>
          </p:nvGrpSpPr>
          <p:grpSpPr bwMode="auto">
            <a:xfrm>
              <a:off x="373696" y="3097755"/>
              <a:ext cx="648422" cy="418253"/>
              <a:chOff x="3053396" y="4304255"/>
              <a:chExt cx="648422" cy="418253"/>
            </a:xfrm>
          </p:grpSpPr>
          <p:sp>
            <p:nvSpPr>
              <p:cNvPr id="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8"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 name="Group 135"/>
            <p:cNvGrpSpPr>
              <a:grpSpLocks/>
            </p:cNvGrpSpPr>
            <p:nvPr/>
          </p:nvGrpSpPr>
          <p:grpSpPr bwMode="auto">
            <a:xfrm>
              <a:off x="6037896" y="2551655"/>
              <a:ext cx="648422" cy="418253"/>
              <a:chOff x="3053396" y="4304255"/>
              <a:chExt cx="648422" cy="418253"/>
            </a:xfrm>
          </p:grpSpPr>
          <p:sp>
            <p:nvSpPr>
              <p:cNvPr id="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 name="Group 138"/>
            <p:cNvGrpSpPr>
              <a:grpSpLocks/>
            </p:cNvGrpSpPr>
            <p:nvPr/>
          </p:nvGrpSpPr>
          <p:grpSpPr bwMode="auto">
            <a:xfrm>
              <a:off x="945196" y="5409155"/>
              <a:ext cx="648422" cy="418253"/>
              <a:chOff x="3053396" y="4304255"/>
              <a:chExt cx="648422" cy="418253"/>
            </a:xfrm>
          </p:grpSpPr>
          <p:sp>
            <p:nvSpPr>
              <p:cNvPr id="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4"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1" name="Group 141"/>
            <p:cNvGrpSpPr>
              <a:grpSpLocks/>
            </p:cNvGrpSpPr>
            <p:nvPr/>
          </p:nvGrpSpPr>
          <p:grpSpPr bwMode="auto">
            <a:xfrm>
              <a:off x="526096" y="4786855"/>
              <a:ext cx="648422" cy="418253"/>
              <a:chOff x="3053396" y="4304255"/>
              <a:chExt cx="648422" cy="418253"/>
            </a:xfrm>
          </p:grpSpPr>
          <p:sp>
            <p:nvSpPr>
              <p:cNvPr id="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2" name="Group 144"/>
            <p:cNvGrpSpPr>
              <a:grpSpLocks/>
            </p:cNvGrpSpPr>
            <p:nvPr/>
          </p:nvGrpSpPr>
          <p:grpSpPr bwMode="auto">
            <a:xfrm>
              <a:off x="297496" y="4126455"/>
              <a:ext cx="648422" cy="418253"/>
              <a:chOff x="3053396" y="4304255"/>
              <a:chExt cx="648422" cy="418253"/>
            </a:xfrm>
          </p:grpSpPr>
          <p:sp>
            <p:nvSpPr>
              <p:cNvPr id="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3" name="Group 147"/>
            <p:cNvGrpSpPr>
              <a:grpSpLocks/>
            </p:cNvGrpSpPr>
            <p:nvPr/>
          </p:nvGrpSpPr>
          <p:grpSpPr bwMode="auto">
            <a:xfrm>
              <a:off x="6787196" y="2983455"/>
              <a:ext cx="648422" cy="418253"/>
              <a:chOff x="3053396" y="4304255"/>
              <a:chExt cx="648422" cy="418253"/>
            </a:xfrm>
          </p:grpSpPr>
          <p:sp>
            <p:nvSpPr>
              <p:cNvPr id="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4" name="Group 150"/>
            <p:cNvGrpSpPr>
              <a:grpSpLocks/>
            </p:cNvGrpSpPr>
            <p:nvPr/>
          </p:nvGrpSpPr>
          <p:grpSpPr bwMode="auto">
            <a:xfrm>
              <a:off x="3129596" y="2056355"/>
              <a:ext cx="648422" cy="418253"/>
              <a:chOff x="3053396" y="4304255"/>
              <a:chExt cx="648422" cy="418253"/>
            </a:xfrm>
          </p:grpSpPr>
          <p:sp>
            <p:nvSpPr>
              <p:cNvPr id="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5" name="Group 153"/>
            <p:cNvGrpSpPr>
              <a:grpSpLocks/>
            </p:cNvGrpSpPr>
            <p:nvPr/>
          </p:nvGrpSpPr>
          <p:grpSpPr bwMode="auto">
            <a:xfrm>
              <a:off x="754696" y="2704055"/>
              <a:ext cx="648422" cy="418253"/>
              <a:chOff x="3053396" y="4304255"/>
              <a:chExt cx="648422" cy="418253"/>
            </a:xfrm>
          </p:grpSpPr>
          <p:sp>
            <p:nvSpPr>
              <p:cNvPr id="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6" name="Group 156"/>
            <p:cNvGrpSpPr>
              <a:grpSpLocks/>
            </p:cNvGrpSpPr>
            <p:nvPr/>
          </p:nvGrpSpPr>
          <p:grpSpPr bwMode="auto">
            <a:xfrm>
              <a:off x="4043996" y="2030955"/>
              <a:ext cx="648422" cy="418253"/>
              <a:chOff x="3053396" y="4304255"/>
              <a:chExt cx="648422" cy="418253"/>
            </a:xfrm>
          </p:grpSpPr>
          <p:sp>
            <p:nvSpPr>
              <p:cNvPr id="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2"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7" name="Group 160"/>
            <p:cNvGrpSpPr>
              <a:grpSpLocks/>
            </p:cNvGrpSpPr>
            <p:nvPr/>
          </p:nvGrpSpPr>
          <p:grpSpPr bwMode="auto">
            <a:xfrm>
              <a:off x="7104696" y="5663155"/>
              <a:ext cx="648422" cy="418253"/>
              <a:chOff x="3053396" y="4304255"/>
              <a:chExt cx="648422" cy="418253"/>
            </a:xfrm>
          </p:grpSpPr>
          <p:sp>
            <p:nvSpPr>
              <p:cNvPr id="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 name="Group 163"/>
            <p:cNvGrpSpPr>
              <a:grpSpLocks/>
            </p:cNvGrpSpPr>
            <p:nvPr/>
          </p:nvGrpSpPr>
          <p:grpSpPr bwMode="auto">
            <a:xfrm>
              <a:off x="7942896" y="5015455"/>
              <a:ext cx="648422" cy="418253"/>
              <a:chOff x="3053396" y="4304255"/>
              <a:chExt cx="648422" cy="418253"/>
            </a:xfrm>
          </p:grpSpPr>
          <p:sp>
            <p:nvSpPr>
              <p:cNvPr id="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8"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 name="Group 166"/>
            <p:cNvGrpSpPr>
              <a:grpSpLocks/>
            </p:cNvGrpSpPr>
            <p:nvPr/>
          </p:nvGrpSpPr>
          <p:grpSpPr bwMode="auto">
            <a:xfrm>
              <a:off x="7714296" y="4101055"/>
              <a:ext cx="648422" cy="418253"/>
              <a:chOff x="3053396" y="4304255"/>
              <a:chExt cx="648422" cy="418253"/>
            </a:xfrm>
          </p:grpSpPr>
          <p:sp>
            <p:nvSpPr>
              <p:cNvPr id="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 name="Group 169"/>
            <p:cNvGrpSpPr>
              <a:grpSpLocks/>
            </p:cNvGrpSpPr>
            <p:nvPr/>
          </p:nvGrpSpPr>
          <p:grpSpPr bwMode="auto">
            <a:xfrm>
              <a:off x="4869496" y="5904455"/>
              <a:ext cx="648422" cy="418253"/>
              <a:chOff x="3053396" y="4304255"/>
              <a:chExt cx="648422" cy="418253"/>
            </a:xfrm>
          </p:grpSpPr>
          <p:sp>
            <p:nvSpPr>
              <p:cNvPr id="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 name="Group 172"/>
            <p:cNvGrpSpPr>
              <a:grpSpLocks/>
            </p:cNvGrpSpPr>
            <p:nvPr/>
          </p:nvGrpSpPr>
          <p:grpSpPr bwMode="auto">
            <a:xfrm>
              <a:off x="3955096" y="6044155"/>
              <a:ext cx="648422" cy="418253"/>
              <a:chOff x="3053396" y="4304255"/>
              <a:chExt cx="648422" cy="418253"/>
            </a:xfrm>
          </p:grpSpPr>
          <p:sp>
            <p:nvSpPr>
              <p:cNvPr id="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2"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 name="Group 175"/>
            <p:cNvGrpSpPr>
              <a:grpSpLocks/>
            </p:cNvGrpSpPr>
            <p:nvPr/>
          </p:nvGrpSpPr>
          <p:grpSpPr bwMode="auto">
            <a:xfrm>
              <a:off x="2735896" y="5891755"/>
              <a:ext cx="648422" cy="418253"/>
              <a:chOff x="3053396" y="4304255"/>
              <a:chExt cx="648422" cy="418253"/>
            </a:xfrm>
          </p:grpSpPr>
          <p:sp>
            <p:nvSpPr>
              <p:cNvPr id="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0"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3"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4"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5"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6"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7"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8"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sp>
        <p:nvSpPr>
          <p:cNvPr id="61" name="Oval 3"/>
          <p:cNvSpPr>
            <a:spLocks noChangeArrowheads="1"/>
          </p:cNvSpPr>
          <p:nvPr/>
        </p:nvSpPr>
        <p:spPr bwMode="auto">
          <a:xfrm>
            <a:off x="2716213" y="3597101"/>
            <a:ext cx="3709987" cy="1862137"/>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2" name="Straight Connector 10"/>
          <p:cNvCxnSpPr>
            <a:cxnSpLocks noChangeShapeType="1"/>
            <a:stCxn id="160" idx="7"/>
          </p:cNvCxnSpPr>
          <p:nvPr/>
        </p:nvCxnSpPr>
        <p:spPr bwMode="auto">
          <a:xfrm>
            <a:off x="4022725" y="3925713"/>
            <a:ext cx="1223963" cy="96838"/>
          </a:xfrm>
          <a:prstGeom prst="line">
            <a:avLst/>
          </a:prstGeom>
          <a:noFill/>
          <a:ln w="15875">
            <a:solidFill>
              <a:schemeClr val="tx1"/>
            </a:solidFill>
            <a:round/>
            <a:headEnd/>
            <a:tailEnd/>
          </a:ln>
        </p:spPr>
      </p:cxnSp>
      <p:cxnSp>
        <p:nvCxnSpPr>
          <p:cNvPr id="63" name="Straight Connector 297"/>
          <p:cNvCxnSpPr>
            <a:cxnSpLocks noChangeShapeType="1"/>
          </p:cNvCxnSpPr>
          <p:nvPr/>
        </p:nvCxnSpPr>
        <p:spPr bwMode="auto">
          <a:xfrm>
            <a:off x="4656138" y="4328938"/>
            <a:ext cx="139700" cy="112713"/>
          </a:xfrm>
          <a:prstGeom prst="line">
            <a:avLst/>
          </a:prstGeom>
          <a:noFill/>
          <a:ln w="15875">
            <a:solidFill>
              <a:schemeClr val="tx1"/>
            </a:solidFill>
            <a:round/>
            <a:headEnd/>
            <a:tailEnd/>
          </a:ln>
        </p:spPr>
      </p:cxnSp>
      <p:cxnSp>
        <p:nvCxnSpPr>
          <p:cNvPr id="64" name="Straight Connector 298"/>
          <p:cNvCxnSpPr>
            <a:cxnSpLocks noChangeShapeType="1"/>
          </p:cNvCxnSpPr>
          <p:nvPr/>
        </p:nvCxnSpPr>
        <p:spPr bwMode="auto">
          <a:xfrm flipV="1">
            <a:off x="4425950" y="4605163"/>
            <a:ext cx="280988" cy="61913"/>
          </a:xfrm>
          <a:prstGeom prst="line">
            <a:avLst/>
          </a:prstGeom>
          <a:noFill/>
          <a:ln w="15875">
            <a:solidFill>
              <a:schemeClr val="tx1"/>
            </a:solidFill>
            <a:round/>
            <a:headEnd/>
            <a:tailEnd/>
          </a:ln>
        </p:spPr>
      </p:cxnSp>
      <p:cxnSp>
        <p:nvCxnSpPr>
          <p:cNvPr id="65" name="Straight Connector 299"/>
          <p:cNvCxnSpPr>
            <a:cxnSpLocks noChangeShapeType="1"/>
          </p:cNvCxnSpPr>
          <p:nvPr/>
        </p:nvCxnSpPr>
        <p:spPr bwMode="auto">
          <a:xfrm flipV="1">
            <a:off x="4083050" y="4367038"/>
            <a:ext cx="223838" cy="149225"/>
          </a:xfrm>
          <a:prstGeom prst="line">
            <a:avLst/>
          </a:prstGeom>
          <a:noFill/>
          <a:ln w="15875">
            <a:solidFill>
              <a:schemeClr val="tx1"/>
            </a:solidFill>
            <a:round/>
            <a:headEnd/>
            <a:tailEnd/>
          </a:ln>
        </p:spPr>
      </p:cxnSp>
      <p:cxnSp>
        <p:nvCxnSpPr>
          <p:cNvPr id="66" name="Straight Connector 300"/>
          <p:cNvCxnSpPr>
            <a:cxnSpLocks noChangeShapeType="1"/>
            <a:stCxn id="108" idx="6"/>
          </p:cNvCxnSpPr>
          <p:nvPr/>
        </p:nvCxnSpPr>
        <p:spPr bwMode="auto">
          <a:xfrm flipV="1">
            <a:off x="3722688" y="4771851"/>
            <a:ext cx="238125" cy="133350"/>
          </a:xfrm>
          <a:prstGeom prst="line">
            <a:avLst/>
          </a:prstGeom>
          <a:noFill/>
          <a:ln w="15875">
            <a:solidFill>
              <a:schemeClr val="tx1"/>
            </a:solidFill>
            <a:round/>
            <a:headEnd/>
            <a:tailEnd/>
          </a:ln>
        </p:spPr>
      </p:cxnSp>
      <p:cxnSp>
        <p:nvCxnSpPr>
          <p:cNvPr id="67" name="Straight Connector 301"/>
          <p:cNvCxnSpPr>
            <a:cxnSpLocks noChangeShapeType="1"/>
          </p:cNvCxnSpPr>
          <p:nvPr/>
        </p:nvCxnSpPr>
        <p:spPr bwMode="auto">
          <a:xfrm flipV="1">
            <a:off x="4675188" y="4671838"/>
            <a:ext cx="292100" cy="342900"/>
          </a:xfrm>
          <a:prstGeom prst="line">
            <a:avLst/>
          </a:prstGeom>
          <a:noFill/>
          <a:ln w="15875">
            <a:solidFill>
              <a:schemeClr val="tx1"/>
            </a:solidFill>
            <a:round/>
            <a:headEnd/>
            <a:tailEnd/>
          </a:ln>
        </p:spPr>
      </p:cxnSp>
      <p:cxnSp>
        <p:nvCxnSpPr>
          <p:cNvPr id="68" name="Straight Connector 302"/>
          <p:cNvCxnSpPr>
            <a:cxnSpLocks noChangeShapeType="1"/>
          </p:cNvCxnSpPr>
          <p:nvPr/>
        </p:nvCxnSpPr>
        <p:spPr bwMode="auto">
          <a:xfrm flipH="1" flipV="1">
            <a:off x="5243513" y="4652788"/>
            <a:ext cx="412750" cy="168275"/>
          </a:xfrm>
          <a:prstGeom prst="line">
            <a:avLst/>
          </a:prstGeom>
          <a:noFill/>
          <a:ln w="15875">
            <a:solidFill>
              <a:schemeClr val="tx1"/>
            </a:solidFill>
            <a:round/>
            <a:headEnd/>
            <a:tailEnd/>
          </a:ln>
        </p:spPr>
      </p:cxnSp>
      <p:cxnSp>
        <p:nvCxnSpPr>
          <p:cNvPr id="69" name="Straight Connector 303"/>
          <p:cNvCxnSpPr>
            <a:cxnSpLocks noChangeShapeType="1"/>
          </p:cNvCxnSpPr>
          <p:nvPr/>
        </p:nvCxnSpPr>
        <p:spPr bwMode="auto">
          <a:xfrm flipV="1">
            <a:off x="5227638" y="4181301"/>
            <a:ext cx="328612" cy="266700"/>
          </a:xfrm>
          <a:prstGeom prst="line">
            <a:avLst/>
          </a:prstGeom>
          <a:noFill/>
          <a:ln w="15875">
            <a:solidFill>
              <a:schemeClr val="tx1"/>
            </a:solidFill>
            <a:round/>
            <a:headEnd/>
            <a:tailEnd/>
          </a:ln>
        </p:spPr>
      </p:cxnSp>
      <p:cxnSp>
        <p:nvCxnSpPr>
          <p:cNvPr id="70" name="Straight Connector 304"/>
          <p:cNvCxnSpPr>
            <a:cxnSpLocks noChangeShapeType="1"/>
            <a:endCxn id="158" idx="7"/>
          </p:cNvCxnSpPr>
          <p:nvPr/>
        </p:nvCxnSpPr>
        <p:spPr bwMode="auto">
          <a:xfrm flipH="1" flipV="1">
            <a:off x="4024313" y="4005088"/>
            <a:ext cx="261937" cy="119063"/>
          </a:xfrm>
          <a:prstGeom prst="line">
            <a:avLst/>
          </a:prstGeom>
          <a:noFill/>
          <a:ln w="15875">
            <a:solidFill>
              <a:schemeClr val="tx1"/>
            </a:solidFill>
            <a:round/>
            <a:headEnd/>
            <a:tailEnd/>
          </a:ln>
        </p:spPr>
      </p:cxnSp>
      <p:sp>
        <p:nvSpPr>
          <p:cNvPr id="71" name="TextBox 39958"/>
          <p:cNvSpPr txBox="1">
            <a:spLocks noChangeArrowheads="1"/>
          </p:cNvSpPr>
          <p:nvPr/>
        </p:nvSpPr>
        <p:spPr bwMode="auto">
          <a:xfrm>
            <a:off x="2887663" y="3989213"/>
            <a:ext cx="979755" cy="369332"/>
          </a:xfrm>
          <a:prstGeom prst="rect">
            <a:avLst/>
          </a:prstGeom>
          <a:noFill/>
          <a:ln w="9525">
            <a:noFill/>
            <a:miter lim="800000"/>
            <a:headEnd/>
            <a:tailEnd/>
          </a:ln>
        </p:spPr>
        <p:txBody>
          <a:bodyPr wrap="none">
            <a:spAutoFit/>
          </a:bodyPr>
          <a:lstStyle/>
          <a:p>
            <a:r>
              <a:rPr lang="zh-CN" altLang="en-US" dirty="0"/>
              <a:t>全球</a:t>
            </a:r>
            <a:r>
              <a:rPr lang="en-US" altLang="zh-CN" dirty="0"/>
              <a:t>ISP</a:t>
            </a:r>
          </a:p>
        </p:txBody>
      </p:sp>
      <p:grpSp>
        <p:nvGrpSpPr>
          <p:cNvPr id="72" name="Group 347"/>
          <p:cNvGrpSpPr>
            <a:grpSpLocks/>
          </p:cNvGrpSpPr>
          <p:nvPr/>
        </p:nvGrpSpPr>
        <p:grpSpPr bwMode="auto">
          <a:xfrm>
            <a:off x="4662488" y="4398788"/>
            <a:ext cx="611187" cy="298450"/>
            <a:chOff x="1871277" y="1576300"/>
            <a:chExt cx="1128371" cy="437860"/>
          </a:xfrm>
        </p:grpSpPr>
        <p:sp>
          <p:nvSpPr>
            <p:cNvPr id="73"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4"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5"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6"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8"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9"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0" name="Straight Connector 201"/>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1"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2" name="Group 347"/>
          <p:cNvGrpSpPr>
            <a:grpSpLocks/>
          </p:cNvGrpSpPr>
          <p:nvPr/>
        </p:nvGrpSpPr>
        <p:grpSpPr bwMode="auto">
          <a:xfrm>
            <a:off x="4108450" y="4098751"/>
            <a:ext cx="609600" cy="296862"/>
            <a:chOff x="1871277" y="1576300"/>
            <a:chExt cx="1128371" cy="437860"/>
          </a:xfrm>
        </p:grpSpPr>
        <p:sp>
          <p:nvSpPr>
            <p:cNvPr id="83"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4"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5"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6"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8"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9"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0" name="Straight Connector 211"/>
            <p:cNvCxnSpPr>
              <a:cxnSpLocks noChangeShapeType="1"/>
              <a:endCxn id="8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1"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2" name="Group 347"/>
          <p:cNvGrpSpPr>
            <a:grpSpLocks/>
          </p:cNvGrpSpPr>
          <p:nvPr/>
        </p:nvGrpSpPr>
        <p:grpSpPr bwMode="auto">
          <a:xfrm>
            <a:off x="3848100" y="4511501"/>
            <a:ext cx="611188" cy="298450"/>
            <a:chOff x="1871277" y="1576300"/>
            <a:chExt cx="1128371" cy="437860"/>
          </a:xfrm>
        </p:grpSpPr>
        <p:sp>
          <p:nvSpPr>
            <p:cNvPr id="93"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4"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5"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6"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8"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9"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0" name="Straight Connector 221"/>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1"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02" name="Straight Connector 307"/>
          <p:cNvCxnSpPr>
            <a:cxnSpLocks noChangeShapeType="1"/>
          </p:cNvCxnSpPr>
          <p:nvPr/>
        </p:nvCxnSpPr>
        <p:spPr bwMode="auto">
          <a:xfrm>
            <a:off x="1166813" y="4665488"/>
            <a:ext cx="1971675" cy="211138"/>
          </a:xfrm>
          <a:prstGeom prst="line">
            <a:avLst/>
          </a:prstGeom>
          <a:noFill/>
          <a:ln w="9525">
            <a:solidFill>
              <a:schemeClr val="tx1"/>
            </a:solidFill>
            <a:round/>
            <a:headEnd/>
            <a:tailEnd/>
          </a:ln>
        </p:spPr>
      </p:cxnSp>
      <p:cxnSp>
        <p:nvCxnSpPr>
          <p:cNvPr id="103" name="Straight Connector 308"/>
          <p:cNvCxnSpPr>
            <a:cxnSpLocks noChangeShapeType="1"/>
          </p:cNvCxnSpPr>
          <p:nvPr/>
        </p:nvCxnSpPr>
        <p:spPr bwMode="auto">
          <a:xfrm flipV="1">
            <a:off x="1393825" y="4978226"/>
            <a:ext cx="1744663" cy="411162"/>
          </a:xfrm>
          <a:prstGeom prst="line">
            <a:avLst/>
          </a:prstGeom>
          <a:noFill/>
          <a:ln w="9525">
            <a:solidFill>
              <a:schemeClr val="tx1"/>
            </a:solidFill>
            <a:round/>
            <a:headEnd/>
            <a:tailEnd/>
          </a:ln>
        </p:spPr>
      </p:cxnSp>
      <p:cxnSp>
        <p:nvCxnSpPr>
          <p:cNvPr id="104" name="Straight Connector 309"/>
          <p:cNvCxnSpPr>
            <a:cxnSpLocks noChangeShapeType="1"/>
          </p:cNvCxnSpPr>
          <p:nvPr/>
        </p:nvCxnSpPr>
        <p:spPr bwMode="auto">
          <a:xfrm flipV="1">
            <a:off x="1797050" y="5027438"/>
            <a:ext cx="1431925" cy="755650"/>
          </a:xfrm>
          <a:prstGeom prst="line">
            <a:avLst/>
          </a:prstGeom>
          <a:noFill/>
          <a:ln w="9525">
            <a:solidFill>
              <a:schemeClr val="tx1"/>
            </a:solidFill>
            <a:round/>
            <a:headEnd/>
            <a:tailEnd/>
          </a:ln>
        </p:spPr>
      </p:cxnSp>
      <p:grpSp>
        <p:nvGrpSpPr>
          <p:cNvPr id="105" name="Group 347"/>
          <p:cNvGrpSpPr>
            <a:grpSpLocks/>
          </p:cNvGrpSpPr>
          <p:nvPr/>
        </p:nvGrpSpPr>
        <p:grpSpPr bwMode="auto">
          <a:xfrm>
            <a:off x="3113088" y="4795663"/>
            <a:ext cx="611187" cy="298450"/>
            <a:chOff x="1871277" y="1576300"/>
            <a:chExt cx="1128371" cy="437860"/>
          </a:xfrm>
        </p:grpSpPr>
        <p:sp>
          <p:nvSpPr>
            <p:cNvPr id="106"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7"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8"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9"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1"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2"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13" name="Straight Connector 241"/>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4"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15" name="Straight Connector 310"/>
          <p:cNvCxnSpPr>
            <a:cxnSpLocks noChangeShapeType="1"/>
            <a:stCxn id="30" idx="0"/>
          </p:cNvCxnSpPr>
          <p:nvPr/>
        </p:nvCxnSpPr>
        <p:spPr bwMode="auto">
          <a:xfrm flipV="1">
            <a:off x="3389313" y="5048076"/>
            <a:ext cx="57150" cy="1211262"/>
          </a:xfrm>
          <a:prstGeom prst="line">
            <a:avLst/>
          </a:prstGeom>
          <a:noFill/>
          <a:ln w="9525">
            <a:solidFill>
              <a:schemeClr val="tx1"/>
            </a:solidFill>
            <a:round/>
            <a:headEnd/>
            <a:tailEnd/>
          </a:ln>
        </p:spPr>
      </p:cxnSp>
      <p:cxnSp>
        <p:nvCxnSpPr>
          <p:cNvPr id="116" name="Straight Connector 311"/>
          <p:cNvCxnSpPr>
            <a:cxnSpLocks noChangeShapeType="1"/>
          </p:cNvCxnSpPr>
          <p:nvPr/>
        </p:nvCxnSpPr>
        <p:spPr bwMode="auto">
          <a:xfrm flipV="1">
            <a:off x="4616450" y="5276676"/>
            <a:ext cx="6350" cy="1135062"/>
          </a:xfrm>
          <a:prstGeom prst="line">
            <a:avLst/>
          </a:prstGeom>
          <a:noFill/>
          <a:ln w="9525">
            <a:solidFill>
              <a:schemeClr val="tx1"/>
            </a:solidFill>
            <a:round/>
            <a:headEnd/>
            <a:tailEnd/>
          </a:ln>
        </p:spPr>
      </p:cxnSp>
      <p:cxnSp>
        <p:nvCxnSpPr>
          <p:cNvPr id="117" name="Straight Connector 312"/>
          <p:cNvCxnSpPr>
            <a:cxnSpLocks noChangeShapeType="1"/>
            <a:stCxn id="33" idx="1"/>
          </p:cNvCxnSpPr>
          <p:nvPr/>
        </p:nvCxnSpPr>
        <p:spPr bwMode="auto">
          <a:xfrm flipH="1" flipV="1">
            <a:off x="4924425" y="5225876"/>
            <a:ext cx="506413" cy="1058862"/>
          </a:xfrm>
          <a:prstGeom prst="line">
            <a:avLst/>
          </a:prstGeom>
          <a:noFill/>
          <a:ln w="9525">
            <a:solidFill>
              <a:schemeClr val="tx1"/>
            </a:solidFill>
            <a:round/>
            <a:headEnd/>
            <a:tailEnd/>
          </a:ln>
        </p:spPr>
      </p:cxnSp>
      <p:grpSp>
        <p:nvGrpSpPr>
          <p:cNvPr id="118" name="Group 347"/>
          <p:cNvGrpSpPr>
            <a:grpSpLocks/>
          </p:cNvGrpSpPr>
          <p:nvPr/>
        </p:nvGrpSpPr>
        <p:grpSpPr bwMode="auto">
          <a:xfrm>
            <a:off x="4432300" y="4990926"/>
            <a:ext cx="611188" cy="296862"/>
            <a:chOff x="1871277" y="1576300"/>
            <a:chExt cx="1128371" cy="437860"/>
          </a:xfrm>
        </p:grpSpPr>
        <p:sp>
          <p:nvSpPr>
            <p:cNvPr id="119"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23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28" name="Straight Connector 313"/>
          <p:cNvCxnSpPr>
            <a:cxnSpLocks noChangeShapeType="1"/>
            <a:endCxn id="132" idx="7"/>
          </p:cNvCxnSpPr>
          <p:nvPr/>
        </p:nvCxnSpPr>
        <p:spPr bwMode="auto">
          <a:xfrm flipH="1" flipV="1">
            <a:off x="6042025" y="4990926"/>
            <a:ext cx="1512888" cy="1082675"/>
          </a:xfrm>
          <a:prstGeom prst="line">
            <a:avLst/>
          </a:prstGeom>
          <a:noFill/>
          <a:ln w="9525">
            <a:solidFill>
              <a:schemeClr val="tx1"/>
            </a:solidFill>
            <a:round/>
            <a:headEnd/>
            <a:tailEnd/>
          </a:ln>
        </p:spPr>
      </p:cxnSp>
      <p:cxnSp>
        <p:nvCxnSpPr>
          <p:cNvPr id="129" name="Straight Connector 314"/>
          <p:cNvCxnSpPr>
            <a:cxnSpLocks noChangeShapeType="1"/>
          </p:cNvCxnSpPr>
          <p:nvPr/>
        </p:nvCxnSpPr>
        <p:spPr bwMode="auto">
          <a:xfrm flipH="1" flipV="1">
            <a:off x="6099175" y="4868688"/>
            <a:ext cx="2244725" cy="609600"/>
          </a:xfrm>
          <a:prstGeom prst="line">
            <a:avLst/>
          </a:prstGeom>
          <a:noFill/>
          <a:ln w="9525">
            <a:solidFill>
              <a:schemeClr val="tx1"/>
            </a:solidFill>
            <a:round/>
            <a:headEnd/>
            <a:tailEnd/>
          </a:ln>
        </p:spPr>
      </p:cxnSp>
      <p:cxnSp>
        <p:nvCxnSpPr>
          <p:cNvPr id="130" name="Straight Connector 315"/>
          <p:cNvCxnSpPr>
            <a:cxnSpLocks noChangeShapeType="1"/>
            <a:endCxn id="134" idx="5"/>
          </p:cNvCxnSpPr>
          <p:nvPr/>
        </p:nvCxnSpPr>
        <p:spPr bwMode="auto">
          <a:xfrm flipH="1">
            <a:off x="6040438" y="4563888"/>
            <a:ext cx="2076450" cy="193675"/>
          </a:xfrm>
          <a:prstGeom prst="line">
            <a:avLst/>
          </a:prstGeom>
          <a:noFill/>
          <a:ln w="9525">
            <a:solidFill>
              <a:schemeClr val="tx1"/>
            </a:solidFill>
            <a:round/>
            <a:headEnd/>
            <a:tailEnd/>
          </a:ln>
        </p:spPr>
      </p:cxnSp>
      <p:grpSp>
        <p:nvGrpSpPr>
          <p:cNvPr id="131" name="Group 347"/>
          <p:cNvGrpSpPr>
            <a:grpSpLocks/>
          </p:cNvGrpSpPr>
          <p:nvPr/>
        </p:nvGrpSpPr>
        <p:grpSpPr bwMode="auto">
          <a:xfrm>
            <a:off x="5521325" y="4725813"/>
            <a:ext cx="611188" cy="296863"/>
            <a:chOff x="1871277" y="1576300"/>
            <a:chExt cx="1128371" cy="437860"/>
          </a:xfrm>
        </p:grpSpPr>
        <p:sp>
          <p:nvSpPr>
            <p:cNvPr id="132"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3"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4"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5"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6"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7"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8"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9" name="Straight Connector 189"/>
            <p:cNvCxnSpPr>
              <a:cxnSpLocks noChangeShapeType="1"/>
              <a:endCxn id="1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0"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41" name="Straight Connector 316"/>
          <p:cNvCxnSpPr>
            <a:cxnSpLocks noChangeShapeType="1"/>
          </p:cNvCxnSpPr>
          <p:nvPr/>
        </p:nvCxnSpPr>
        <p:spPr bwMode="auto">
          <a:xfrm flipH="1">
            <a:off x="5861050" y="3632026"/>
            <a:ext cx="1422400" cy="454025"/>
          </a:xfrm>
          <a:prstGeom prst="line">
            <a:avLst/>
          </a:prstGeom>
          <a:noFill/>
          <a:ln w="9525">
            <a:solidFill>
              <a:schemeClr val="tx1"/>
            </a:solidFill>
            <a:round/>
            <a:headEnd/>
            <a:tailEnd/>
          </a:ln>
        </p:spPr>
      </p:cxnSp>
      <p:cxnSp>
        <p:nvCxnSpPr>
          <p:cNvPr id="142" name="Straight Connector 317"/>
          <p:cNvCxnSpPr>
            <a:cxnSpLocks noChangeShapeType="1"/>
          </p:cNvCxnSpPr>
          <p:nvPr/>
        </p:nvCxnSpPr>
        <p:spPr bwMode="auto">
          <a:xfrm flipH="1">
            <a:off x="5684838" y="3208163"/>
            <a:ext cx="898525" cy="728663"/>
          </a:xfrm>
          <a:prstGeom prst="line">
            <a:avLst/>
          </a:prstGeom>
          <a:noFill/>
          <a:ln w="9525">
            <a:solidFill>
              <a:schemeClr val="tx1"/>
            </a:solidFill>
            <a:round/>
            <a:headEnd/>
            <a:tailEnd/>
          </a:ln>
        </p:spPr>
      </p:cxnSp>
      <p:cxnSp>
        <p:nvCxnSpPr>
          <p:cNvPr id="143" name="Straight Connector 318"/>
          <p:cNvCxnSpPr>
            <a:cxnSpLocks noChangeShapeType="1"/>
            <a:stCxn id="41" idx="9"/>
          </p:cNvCxnSpPr>
          <p:nvPr/>
        </p:nvCxnSpPr>
        <p:spPr bwMode="auto">
          <a:xfrm>
            <a:off x="4849813" y="2785888"/>
            <a:ext cx="555625" cy="1125538"/>
          </a:xfrm>
          <a:prstGeom prst="line">
            <a:avLst/>
          </a:prstGeom>
          <a:noFill/>
          <a:ln w="9525">
            <a:solidFill>
              <a:schemeClr val="tx1"/>
            </a:solidFill>
            <a:round/>
            <a:headEnd/>
            <a:tailEnd/>
          </a:ln>
        </p:spPr>
      </p:cxnSp>
      <p:grpSp>
        <p:nvGrpSpPr>
          <p:cNvPr id="144" name="Group 347"/>
          <p:cNvGrpSpPr>
            <a:grpSpLocks/>
          </p:cNvGrpSpPr>
          <p:nvPr/>
        </p:nvGrpSpPr>
        <p:grpSpPr bwMode="auto">
          <a:xfrm>
            <a:off x="5254625" y="3901901"/>
            <a:ext cx="611188" cy="296862"/>
            <a:chOff x="1871277" y="1576300"/>
            <a:chExt cx="1128371" cy="437860"/>
          </a:xfrm>
        </p:grpSpPr>
        <p:sp>
          <p:nvSpPr>
            <p:cNvPr id="145"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6"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7"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8"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9"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0"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1"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2" name="Straight Connector 179"/>
            <p:cNvCxnSpPr>
              <a:cxnSpLocks noChangeShapeType="1"/>
              <a:endCxn id="14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3"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54" name="Straight Connector 22"/>
          <p:cNvCxnSpPr>
            <a:cxnSpLocks noChangeShapeType="1"/>
          </p:cNvCxnSpPr>
          <p:nvPr/>
        </p:nvCxnSpPr>
        <p:spPr bwMode="auto">
          <a:xfrm>
            <a:off x="2362200" y="2982738"/>
            <a:ext cx="1230313" cy="796925"/>
          </a:xfrm>
          <a:prstGeom prst="line">
            <a:avLst/>
          </a:prstGeom>
          <a:noFill/>
          <a:ln w="9525">
            <a:solidFill>
              <a:schemeClr val="tx1"/>
            </a:solidFill>
            <a:round/>
            <a:headEnd/>
            <a:tailEnd/>
          </a:ln>
        </p:spPr>
      </p:cxnSp>
      <p:cxnSp>
        <p:nvCxnSpPr>
          <p:cNvPr id="155" name="Straight Connector 305"/>
          <p:cNvCxnSpPr>
            <a:cxnSpLocks noChangeShapeType="1"/>
          </p:cNvCxnSpPr>
          <p:nvPr/>
        </p:nvCxnSpPr>
        <p:spPr bwMode="auto">
          <a:xfrm>
            <a:off x="1617663" y="3314526"/>
            <a:ext cx="1885950" cy="519112"/>
          </a:xfrm>
          <a:prstGeom prst="line">
            <a:avLst/>
          </a:prstGeom>
          <a:noFill/>
          <a:ln w="9525">
            <a:solidFill>
              <a:schemeClr val="tx1"/>
            </a:solidFill>
            <a:round/>
            <a:headEnd/>
            <a:tailEnd/>
          </a:ln>
        </p:spPr>
      </p:cxnSp>
      <p:cxnSp>
        <p:nvCxnSpPr>
          <p:cNvPr id="156" name="Straight Connector 306"/>
          <p:cNvCxnSpPr>
            <a:cxnSpLocks noChangeShapeType="1"/>
          </p:cNvCxnSpPr>
          <p:nvPr/>
        </p:nvCxnSpPr>
        <p:spPr bwMode="auto">
          <a:xfrm>
            <a:off x="1230313" y="3682826"/>
            <a:ext cx="2273300" cy="260350"/>
          </a:xfrm>
          <a:prstGeom prst="line">
            <a:avLst/>
          </a:prstGeom>
          <a:noFill/>
          <a:ln w="9525">
            <a:solidFill>
              <a:schemeClr val="tx1"/>
            </a:solidFill>
            <a:round/>
            <a:headEnd/>
            <a:tailEnd/>
          </a:ln>
        </p:spPr>
      </p:cxnSp>
      <p:grpSp>
        <p:nvGrpSpPr>
          <p:cNvPr id="157" name="Group 347"/>
          <p:cNvGrpSpPr>
            <a:grpSpLocks/>
          </p:cNvGrpSpPr>
          <p:nvPr/>
        </p:nvGrpSpPr>
        <p:grpSpPr bwMode="auto">
          <a:xfrm>
            <a:off x="3502025" y="3739976"/>
            <a:ext cx="611188" cy="296862"/>
            <a:chOff x="1871277" y="1576300"/>
            <a:chExt cx="1128371" cy="437860"/>
          </a:xfrm>
        </p:grpSpPr>
        <p:sp>
          <p:nvSpPr>
            <p:cNvPr id="158"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9"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0"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1"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2"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5" name="Straight Connector 167"/>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6"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第一章 计算机网络和因特网</a:t>
            </a:r>
          </a:p>
        </p:txBody>
      </p:sp>
      <p:sp>
        <p:nvSpPr>
          <p:cNvPr id="3" name="副标题 2"/>
          <p:cNvSpPr>
            <a:spLocks noGrp="1"/>
          </p:cNvSpPr>
          <p:nvPr>
            <p:ph type="subTitle" idx="1"/>
          </p:nvPr>
        </p:nvSpPr>
        <p:spPr/>
        <p:txBody>
          <a:bodyPr/>
          <a:lstStyle/>
          <a:p>
            <a:endParaRPr lang="zh-CN" altLang="en-US"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40</a:t>
            </a:fld>
            <a:endParaRPr lang="zh-CN" altLang="en-US"/>
          </a:p>
        </p:txBody>
      </p:sp>
      <p:sp>
        <p:nvSpPr>
          <p:cNvPr id="5" name="Oval 3"/>
          <p:cNvSpPr>
            <a:spLocks noChangeArrowheads="1"/>
          </p:cNvSpPr>
          <p:nvPr/>
        </p:nvSpPr>
        <p:spPr bwMode="auto">
          <a:xfrm>
            <a:off x="1520825" y="4611513"/>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 name="Straight Connector 10"/>
          <p:cNvCxnSpPr>
            <a:cxnSpLocks noChangeShapeType="1"/>
            <a:stCxn id="274" idx="7"/>
          </p:cNvCxnSpPr>
          <p:nvPr/>
        </p:nvCxnSpPr>
        <p:spPr bwMode="auto">
          <a:xfrm>
            <a:off x="2555875" y="4844876"/>
            <a:ext cx="969963" cy="68262"/>
          </a:xfrm>
          <a:prstGeom prst="line">
            <a:avLst/>
          </a:prstGeom>
          <a:noFill/>
          <a:ln w="15875">
            <a:solidFill>
              <a:schemeClr val="tx1"/>
            </a:solidFill>
            <a:round/>
            <a:headEnd/>
            <a:tailEnd/>
          </a:ln>
        </p:spPr>
      </p:cxnSp>
      <p:cxnSp>
        <p:nvCxnSpPr>
          <p:cNvPr id="7" name="Straight Connector 297"/>
          <p:cNvCxnSpPr>
            <a:cxnSpLocks noChangeShapeType="1"/>
          </p:cNvCxnSpPr>
          <p:nvPr/>
        </p:nvCxnSpPr>
        <p:spPr bwMode="auto">
          <a:xfrm>
            <a:off x="3059113" y="5132213"/>
            <a:ext cx="109537" cy="79375"/>
          </a:xfrm>
          <a:prstGeom prst="line">
            <a:avLst/>
          </a:prstGeom>
          <a:noFill/>
          <a:ln w="15875">
            <a:solidFill>
              <a:schemeClr val="tx1"/>
            </a:solidFill>
            <a:round/>
            <a:headEnd/>
            <a:tailEnd/>
          </a:ln>
        </p:spPr>
      </p:cxnSp>
      <p:cxnSp>
        <p:nvCxnSpPr>
          <p:cNvPr id="8" name="Straight Connector 298"/>
          <p:cNvCxnSpPr>
            <a:cxnSpLocks noChangeShapeType="1"/>
          </p:cNvCxnSpPr>
          <p:nvPr/>
        </p:nvCxnSpPr>
        <p:spPr bwMode="auto">
          <a:xfrm flipV="1">
            <a:off x="2876550" y="5327476"/>
            <a:ext cx="222250" cy="44450"/>
          </a:xfrm>
          <a:prstGeom prst="line">
            <a:avLst/>
          </a:prstGeom>
          <a:noFill/>
          <a:ln w="15875">
            <a:solidFill>
              <a:schemeClr val="tx1"/>
            </a:solidFill>
            <a:round/>
            <a:headEnd/>
            <a:tailEnd/>
          </a:ln>
        </p:spPr>
      </p:cxnSp>
      <p:cxnSp>
        <p:nvCxnSpPr>
          <p:cNvPr id="9" name="Straight Connector 299"/>
          <p:cNvCxnSpPr>
            <a:cxnSpLocks noChangeShapeType="1"/>
          </p:cNvCxnSpPr>
          <p:nvPr/>
        </p:nvCxnSpPr>
        <p:spPr bwMode="auto">
          <a:xfrm flipV="1">
            <a:off x="2603500" y="5159201"/>
            <a:ext cx="177800" cy="106362"/>
          </a:xfrm>
          <a:prstGeom prst="line">
            <a:avLst/>
          </a:prstGeom>
          <a:noFill/>
          <a:ln w="15875">
            <a:solidFill>
              <a:schemeClr val="tx1"/>
            </a:solidFill>
            <a:round/>
            <a:headEnd/>
            <a:tailEnd/>
          </a:ln>
        </p:spPr>
      </p:cxnSp>
      <p:cxnSp>
        <p:nvCxnSpPr>
          <p:cNvPr id="10" name="Straight Connector 300"/>
          <p:cNvCxnSpPr>
            <a:cxnSpLocks noChangeShapeType="1"/>
            <a:stCxn id="304" idx="6"/>
          </p:cNvCxnSpPr>
          <p:nvPr/>
        </p:nvCxnSpPr>
        <p:spPr bwMode="auto">
          <a:xfrm flipV="1">
            <a:off x="2317750" y="5446538"/>
            <a:ext cx="188913" cy="95250"/>
          </a:xfrm>
          <a:prstGeom prst="line">
            <a:avLst/>
          </a:prstGeom>
          <a:noFill/>
          <a:ln w="15875">
            <a:solidFill>
              <a:schemeClr val="tx1"/>
            </a:solidFill>
            <a:round/>
            <a:headEnd/>
            <a:tailEnd/>
          </a:ln>
        </p:spPr>
      </p:cxnSp>
      <p:cxnSp>
        <p:nvCxnSpPr>
          <p:cNvPr id="11" name="Straight Connector 301"/>
          <p:cNvCxnSpPr>
            <a:cxnSpLocks noChangeShapeType="1"/>
          </p:cNvCxnSpPr>
          <p:nvPr/>
        </p:nvCxnSpPr>
        <p:spPr bwMode="auto">
          <a:xfrm flipV="1">
            <a:off x="3073400" y="5375101"/>
            <a:ext cx="231775" cy="244475"/>
          </a:xfrm>
          <a:prstGeom prst="line">
            <a:avLst/>
          </a:prstGeom>
          <a:noFill/>
          <a:ln w="15875">
            <a:solidFill>
              <a:schemeClr val="tx1"/>
            </a:solidFill>
            <a:round/>
            <a:headEnd/>
            <a:tailEnd/>
          </a:ln>
        </p:spPr>
      </p:cxnSp>
      <p:cxnSp>
        <p:nvCxnSpPr>
          <p:cNvPr id="12" name="Straight Connector 302"/>
          <p:cNvCxnSpPr>
            <a:cxnSpLocks noChangeShapeType="1"/>
          </p:cNvCxnSpPr>
          <p:nvPr/>
        </p:nvCxnSpPr>
        <p:spPr bwMode="auto">
          <a:xfrm flipH="1" flipV="1">
            <a:off x="3524250" y="5362401"/>
            <a:ext cx="327025" cy="119062"/>
          </a:xfrm>
          <a:prstGeom prst="line">
            <a:avLst/>
          </a:prstGeom>
          <a:noFill/>
          <a:ln w="15875">
            <a:solidFill>
              <a:schemeClr val="tx1"/>
            </a:solidFill>
            <a:round/>
            <a:headEnd/>
            <a:tailEnd/>
          </a:ln>
        </p:spPr>
      </p:cxnSp>
      <p:cxnSp>
        <p:nvCxnSpPr>
          <p:cNvPr id="13" name="Straight Connector 303"/>
          <p:cNvCxnSpPr>
            <a:cxnSpLocks noChangeShapeType="1"/>
          </p:cNvCxnSpPr>
          <p:nvPr/>
        </p:nvCxnSpPr>
        <p:spPr bwMode="auto">
          <a:xfrm flipV="1">
            <a:off x="3511550" y="5027438"/>
            <a:ext cx="260350" cy="188913"/>
          </a:xfrm>
          <a:prstGeom prst="line">
            <a:avLst/>
          </a:prstGeom>
          <a:noFill/>
          <a:ln w="15875">
            <a:solidFill>
              <a:schemeClr val="tx1"/>
            </a:solidFill>
            <a:round/>
            <a:headEnd/>
            <a:tailEnd/>
          </a:ln>
        </p:spPr>
      </p:cxnSp>
      <p:cxnSp>
        <p:nvCxnSpPr>
          <p:cNvPr id="14" name="Straight Connector 304"/>
          <p:cNvCxnSpPr>
            <a:cxnSpLocks noChangeShapeType="1"/>
            <a:endCxn id="272" idx="7"/>
          </p:cNvCxnSpPr>
          <p:nvPr/>
        </p:nvCxnSpPr>
        <p:spPr bwMode="auto">
          <a:xfrm flipH="1" flipV="1">
            <a:off x="2557463" y="4902026"/>
            <a:ext cx="207962" cy="84137"/>
          </a:xfrm>
          <a:prstGeom prst="line">
            <a:avLst/>
          </a:prstGeom>
          <a:noFill/>
          <a:ln w="15875">
            <a:solidFill>
              <a:schemeClr val="tx1"/>
            </a:solidFill>
            <a:round/>
            <a:headEnd/>
            <a:tailEnd/>
          </a:ln>
        </p:spPr>
      </p:cxnSp>
      <p:sp>
        <p:nvSpPr>
          <p:cNvPr id="15" name="TextBox 39958"/>
          <p:cNvSpPr txBox="1">
            <a:spLocks noChangeArrowheads="1"/>
          </p:cNvSpPr>
          <p:nvPr/>
        </p:nvSpPr>
        <p:spPr bwMode="auto">
          <a:xfrm>
            <a:off x="1655763" y="4941713"/>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6" name="Group 347"/>
          <p:cNvGrpSpPr>
            <a:grpSpLocks/>
          </p:cNvGrpSpPr>
          <p:nvPr/>
        </p:nvGrpSpPr>
        <p:grpSpPr bwMode="auto">
          <a:xfrm>
            <a:off x="3532188" y="4827413"/>
            <a:ext cx="485775" cy="211138"/>
            <a:chOff x="1871277" y="1576300"/>
            <a:chExt cx="1128371" cy="437860"/>
          </a:xfrm>
        </p:grpSpPr>
        <p:sp>
          <p:nvSpPr>
            <p:cNvPr id="17"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 name="Straight Connector 502"/>
            <p:cNvCxnSpPr>
              <a:cxnSpLocks noChangeShapeType="1"/>
              <a:endCxn id="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 name="Group 347"/>
          <p:cNvGrpSpPr>
            <a:grpSpLocks/>
          </p:cNvGrpSpPr>
          <p:nvPr/>
        </p:nvGrpSpPr>
        <p:grpSpPr bwMode="auto">
          <a:xfrm>
            <a:off x="3063875" y="5181426"/>
            <a:ext cx="484188" cy="211137"/>
            <a:chOff x="1871277" y="1576300"/>
            <a:chExt cx="1128371" cy="437860"/>
          </a:xfrm>
        </p:grpSpPr>
        <p:sp>
          <p:nvSpPr>
            <p:cNvPr id="27"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 name="Straight Connector 484"/>
            <p:cNvCxnSpPr>
              <a:cxnSpLocks noChangeShapeType="1"/>
              <a:endCxn id="2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 name="Group 347"/>
          <p:cNvGrpSpPr>
            <a:grpSpLocks/>
          </p:cNvGrpSpPr>
          <p:nvPr/>
        </p:nvGrpSpPr>
        <p:grpSpPr bwMode="auto">
          <a:xfrm>
            <a:off x="2624138" y="4968701"/>
            <a:ext cx="484187" cy="211137"/>
            <a:chOff x="1871277" y="1576300"/>
            <a:chExt cx="1128371" cy="437860"/>
          </a:xfrm>
        </p:grpSpPr>
        <p:sp>
          <p:nvSpPr>
            <p:cNvPr id="37"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0"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2"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 name="Straight Connector 475"/>
            <p:cNvCxnSpPr>
              <a:cxnSpLocks noChangeShapeType="1"/>
              <a:endCxn id="3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 name="Group 347"/>
          <p:cNvGrpSpPr>
            <a:grpSpLocks/>
          </p:cNvGrpSpPr>
          <p:nvPr/>
        </p:nvGrpSpPr>
        <p:grpSpPr bwMode="auto">
          <a:xfrm>
            <a:off x="2417763" y="5262388"/>
            <a:ext cx="484187" cy="211138"/>
            <a:chOff x="1871277" y="1576300"/>
            <a:chExt cx="1128371" cy="437860"/>
          </a:xfrm>
        </p:grpSpPr>
        <p:sp>
          <p:nvSpPr>
            <p:cNvPr id="47"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466"/>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6" name="Oval 3"/>
          <p:cNvSpPr>
            <a:spLocks noChangeArrowheads="1"/>
          </p:cNvSpPr>
          <p:nvPr/>
        </p:nvSpPr>
        <p:spPr bwMode="auto">
          <a:xfrm>
            <a:off x="4614863" y="4057476"/>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7" name="Straight Connector 10"/>
          <p:cNvCxnSpPr>
            <a:cxnSpLocks noChangeShapeType="1"/>
            <a:stCxn id="70" idx="7"/>
          </p:cNvCxnSpPr>
          <p:nvPr/>
        </p:nvCxnSpPr>
        <p:spPr bwMode="auto">
          <a:xfrm>
            <a:off x="5748338" y="4294013"/>
            <a:ext cx="1062037" cy="69850"/>
          </a:xfrm>
          <a:prstGeom prst="line">
            <a:avLst/>
          </a:prstGeom>
          <a:noFill/>
          <a:ln w="15875">
            <a:solidFill>
              <a:schemeClr val="tx1"/>
            </a:solidFill>
            <a:round/>
            <a:headEnd/>
            <a:tailEnd/>
          </a:ln>
        </p:spPr>
      </p:cxnSp>
      <p:cxnSp>
        <p:nvCxnSpPr>
          <p:cNvPr id="58" name="Straight Connector 297"/>
          <p:cNvCxnSpPr>
            <a:cxnSpLocks noChangeShapeType="1"/>
          </p:cNvCxnSpPr>
          <p:nvPr/>
        </p:nvCxnSpPr>
        <p:spPr bwMode="auto">
          <a:xfrm>
            <a:off x="6299200" y="4584526"/>
            <a:ext cx="120650" cy="82550"/>
          </a:xfrm>
          <a:prstGeom prst="line">
            <a:avLst/>
          </a:prstGeom>
          <a:noFill/>
          <a:ln w="15875">
            <a:solidFill>
              <a:schemeClr val="tx1"/>
            </a:solidFill>
            <a:round/>
            <a:headEnd/>
            <a:tailEnd/>
          </a:ln>
        </p:spPr>
      </p:cxnSp>
      <p:cxnSp>
        <p:nvCxnSpPr>
          <p:cNvPr id="59" name="Straight Connector 298"/>
          <p:cNvCxnSpPr>
            <a:cxnSpLocks noChangeShapeType="1"/>
          </p:cNvCxnSpPr>
          <p:nvPr/>
        </p:nvCxnSpPr>
        <p:spPr bwMode="auto">
          <a:xfrm flipV="1">
            <a:off x="6099175" y="4784551"/>
            <a:ext cx="242888" cy="44450"/>
          </a:xfrm>
          <a:prstGeom prst="line">
            <a:avLst/>
          </a:prstGeom>
          <a:noFill/>
          <a:ln w="15875">
            <a:solidFill>
              <a:schemeClr val="tx1"/>
            </a:solidFill>
            <a:round/>
            <a:headEnd/>
            <a:tailEnd/>
          </a:ln>
        </p:spPr>
      </p:cxnSp>
      <p:cxnSp>
        <p:nvCxnSpPr>
          <p:cNvPr id="60" name="Straight Connector 299"/>
          <p:cNvCxnSpPr>
            <a:cxnSpLocks noChangeShapeType="1"/>
          </p:cNvCxnSpPr>
          <p:nvPr/>
        </p:nvCxnSpPr>
        <p:spPr bwMode="auto">
          <a:xfrm flipV="1">
            <a:off x="5800725" y="4613101"/>
            <a:ext cx="195263" cy="106362"/>
          </a:xfrm>
          <a:prstGeom prst="line">
            <a:avLst/>
          </a:prstGeom>
          <a:noFill/>
          <a:ln w="15875">
            <a:solidFill>
              <a:schemeClr val="tx1"/>
            </a:solidFill>
            <a:round/>
            <a:headEnd/>
            <a:tailEnd/>
          </a:ln>
        </p:spPr>
      </p:cxnSp>
      <p:cxnSp>
        <p:nvCxnSpPr>
          <p:cNvPr id="61" name="Straight Connector 300"/>
          <p:cNvCxnSpPr>
            <a:cxnSpLocks noChangeShapeType="1"/>
            <a:stCxn id="263" idx="6"/>
          </p:cNvCxnSpPr>
          <p:nvPr/>
        </p:nvCxnSpPr>
        <p:spPr bwMode="auto">
          <a:xfrm flipV="1">
            <a:off x="5487988" y="4905201"/>
            <a:ext cx="206375" cy="95250"/>
          </a:xfrm>
          <a:prstGeom prst="line">
            <a:avLst/>
          </a:prstGeom>
          <a:noFill/>
          <a:ln w="15875">
            <a:solidFill>
              <a:schemeClr val="tx1"/>
            </a:solidFill>
            <a:round/>
            <a:headEnd/>
            <a:tailEnd/>
          </a:ln>
        </p:spPr>
      </p:cxnSp>
      <p:cxnSp>
        <p:nvCxnSpPr>
          <p:cNvPr id="62" name="Straight Connector 301"/>
          <p:cNvCxnSpPr>
            <a:cxnSpLocks noChangeShapeType="1"/>
          </p:cNvCxnSpPr>
          <p:nvPr/>
        </p:nvCxnSpPr>
        <p:spPr bwMode="auto">
          <a:xfrm flipV="1">
            <a:off x="6315075" y="4832176"/>
            <a:ext cx="254000" cy="247650"/>
          </a:xfrm>
          <a:prstGeom prst="line">
            <a:avLst/>
          </a:prstGeom>
          <a:noFill/>
          <a:ln w="15875">
            <a:solidFill>
              <a:schemeClr val="tx1"/>
            </a:solidFill>
            <a:round/>
            <a:headEnd/>
            <a:tailEnd/>
          </a:ln>
        </p:spPr>
      </p:cxnSp>
      <p:cxnSp>
        <p:nvCxnSpPr>
          <p:cNvPr id="63" name="Straight Connector 302"/>
          <p:cNvCxnSpPr>
            <a:cxnSpLocks noChangeShapeType="1"/>
          </p:cNvCxnSpPr>
          <p:nvPr/>
        </p:nvCxnSpPr>
        <p:spPr bwMode="auto">
          <a:xfrm flipH="1" flipV="1">
            <a:off x="6778625" y="4811538"/>
            <a:ext cx="358775" cy="120650"/>
          </a:xfrm>
          <a:prstGeom prst="line">
            <a:avLst/>
          </a:prstGeom>
          <a:noFill/>
          <a:ln w="15875">
            <a:solidFill>
              <a:schemeClr val="tx1"/>
            </a:solidFill>
            <a:round/>
            <a:headEnd/>
            <a:tailEnd/>
          </a:ln>
        </p:spPr>
      </p:cxnSp>
      <p:cxnSp>
        <p:nvCxnSpPr>
          <p:cNvPr id="64" name="Straight Connector 303"/>
          <p:cNvCxnSpPr>
            <a:cxnSpLocks noChangeShapeType="1"/>
          </p:cNvCxnSpPr>
          <p:nvPr/>
        </p:nvCxnSpPr>
        <p:spPr bwMode="auto">
          <a:xfrm flipV="1">
            <a:off x="6794500" y="4478163"/>
            <a:ext cx="285750" cy="192088"/>
          </a:xfrm>
          <a:prstGeom prst="line">
            <a:avLst/>
          </a:prstGeom>
          <a:noFill/>
          <a:ln w="15875">
            <a:solidFill>
              <a:schemeClr val="tx1"/>
            </a:solidFill>
            <a:round/>
            <a:headEnd/>
            <a:tailEnd/>
          </a:ln>
        </p:spPr>
      </p:cxnSp>
      <p:cxnSp>
        <p:nvCxnSpPr>
          <p:cNvPr id="65" name="Straight Connector 304"/>
          <p:cNvCxnSpPr>
            <a:cxnSpLocks noChangeShapeType="1"/>
            <a:endCxn id="68" idx="7"/>
          </p:cNvCxnSpPr>
          <p:nvPr/>
        </p:nvCxnSpPr>
        <p:spPr bwMode="auto">
          <a:xfrm flipH="1" flipV="1">
            <a:off x="5749925" y="4351163"/>
            <a:ext cx="227013" cy="85725"/>
          </a:xfrm>
          <a:prstGeom prst="line">
            <a:avLst/>
          </a:prstGeom>
          <a:noFill/>
          <a:ln w="15875">
            <a:solidFill>
              <a:schemeClr val="tx1"/>
            </a:solidFill>
            <a:round/>
            <a:headEnd/>
            <a:tailEnd/>
          </a:ln>
        </p:spPr>
      </p:cxnSp>
      <p:sp>
        <p:nvSpPr>
          <p:cNvPr id="66" name="TextBox 39958"/>
          <p:cNvSpPr txBox="1">
            <a:spLocks noChangeArrowheads="1"/>
          </p:cNvSpPr>
          <p:nvPr/>
        </p:nvSpPr>
        <p:spPr bwMode="auto">
          <a:xfrm>
            <a:off x="4764088" y="4390851"/>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7" name="Group 347"/>
          <p:cNvGrpSpPr>
            <a:grpSpLocks/>
          </p:cNvGrpSpPr>
          <p:nvPr/>
        </p:nvGrpSpPr>
        <p:grpSpPr bwMode="auto">
          <a:xfrm>
            <a:off x="5297488" y="4160663"/>
            <a:ext cx="530225" cy="214313"/>
            <a:chOff x="1871277" y="1576300"/>
            <a:chExt cx="1128371" cy="437860"/>
          </a:xfrm>
        </p:grpSpPr>
        <p:sp>
          <p:nvSpPr>
            <p:cNvPr id="68"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69"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1"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3"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5" name="Straight Connector 603"/>
            <p:cNvCxnSpPr>
              <a:cxnSpLocks noChangeShapeType="1"/>
              <a:endCxn id="7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6"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7" name="Group 347"/>
          <p:cNvGrpSpPr>
            <a:grpSpLocks/>
          </p:cNvGrpSpPr>
          <p:nvPr/>
        </p:nvGrpSpPr>
        <p:grpSpPr bwMode="auto">
          <a:xfrm>
            <a:off x="6303963" y="4635326"/>
            <a:ext cx="530225" cy="214312"/>
            <a:chOff x="1871277" y="1576300"/>
            <a:chExt cx="1128371" cy="437860"/>
          </a:xfrm>
        </p:grpSpPr>
        <p:sp>
          <p:nvSpPr>
            <p:cNvPr id="78"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9"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0"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1"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3"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5" name="Straight Connector 576"/>
            <p:cNvCxnSpPr>
              <a:cxnSpLocks noChangeShapeType="1"/>
              <a:endCxn id="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5822950" y="4419426"/>
            <a:ext cx="530225" cy="214312"/>
            <a:chOff x="1871277" y="1576300"/>
            <a:chExt cx="1128371" cy="437860"/>
          </a:xfrm>
        </p:grpSpPr>
        <p:sp>
          <p:nvSpPr>
            <p:cNvPr id="88"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0"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1"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3"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5" name="Straight Connector 567"/>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7" name="Group 347"/>
          <p:cNvGrpSpPr>
            <a:grpSpLocks/>
          </p:cNvGrpSpPr>
          <p:nvPr/>
        </p:nvGrpSpPr>
        <p:grpSpPr bwMode="auto">
          <a:xfrm>
            <a:off x="5597525" y="4717876"/>
            <a:ext cx="530225" cy="214312"/>
            <a:chOff x="1871277" y="1576300"/>
            <a:chExt cx="1128371" cy="437860"/>
          </a:xfrm>
        </p:grpSpPr>
        <p:sp>
          <p:nvSpPr>
            <p:cNvPr id="98"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9"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0"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1"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3"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5" name="Straight Connector 558"/>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7" name="Oval 3"/>
          <p:cNvSpPr>
            <a:spLocks noChangeArrowheads="1"/>
          </p:cNvSpPr>
          <p:nvPr/>
        </p:nvSpPr>
        <p:spPr bwMode="auto">
          <a:xfrm>
            <a:off x="1733550" y="3133551"/>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8" name="Straight Connector 10"/>
          <p:cNvCxnSpPr>
            <a:cxnSpLocks noChangeShapeType="1"/>
            <a:stCxn id="314" idx="7"/>
          </p:cNvCxnSpPr>
          <p:nvPr/>
        </p:nvCxnSpPr>
        <p:spPr bwMode="auto">
          <a:xfrm>
            <a:off x="2957513" y="3376438"/>
            <a:ext cx="1146175" cy="73025"/>
          </a:xfrm>
          <a:prstGeom prst="line">
            <a:avLst/>
          </a:prstGeom>
          <a:noFill/>
          <a:ln w="15875">
            <a:solidFill>
              <a:schemeClr val="tx1"/>
            </a:solidFill>
            <a:round/>
            <a:headEnd/>
            <a:tailEnd/>
          </a:ln>
        </p:spPr>
      </p:cxnSp>
      <p:cxnSp>
        <p:nvCxnSpPr>
          <p:cNvPr id="109" name="Straight Connector 297"/>
          <p:cNvCxnSpPr>
            <a:cxnSpLocks noChangeShapeType="1"/>
          </p:cNvCxnSpPr>
          <p:nvPr/>
        </p:nvCxnSpPr>
        <p:spPr bwMode="auto">
          <a:xfrm>
            <a:off x="3551238" y="3676476"/>
            <a:ext cx="130175" cy="84137"/>
          </a:xfrm>
          <a:prstGeom prst="line">
            <a:avLst/>
          </a:prstGeom>
          <a:noFill/>
          <a:ln w="15875">
            <a:solidFill>
              <a:schemeClr val="tx1"/>
            </a:solidFill>
            <a:round/>
            <a:headEnd/>
            <a:tailEnd/>
          </a:ln>
        </p:spPr>
      </p:cxnSp>
      <p:cxnSp>
        <p:nvCxnSpPr>
          <p:cNvPr id="110" name="Straight Connector 298"/>
          <p:cNvCxnSpPr>
            <a:cxnSpLocks noChangeShapeType="1"/>
          </p:cNvCxnSpPr>
          <p:nvPr/>
        </p:nvCxnSpPr>
        <p:spPr bwMode="auto">
          <a:xfrm flipV="1">
            <a:off x="3335338" y="3881263"/>
            <a:ext cx="263525" cy="46038"/>
          </a:xfrm>
          <a:prstGeom prst="line">
            <a:avLst/>
          </a:prstGeom>
          <a:noFill/>
          <a:ln w="15875">
            <a:solidFill>
              <a:schemeClr val="tx1"/>
            </a:solidFill>
            <a:round/>
            <a:headEnd/>
            <a:tailEnd/>
          </a:ln>
        </p:spPr>
      </p:cxnSp>
      <p:cxnSp>
        <p:nvCxnSpPr>
          <p:cNvPr id="111" name="Straight Connector 299"/>
          <p:cNvCxnSpPr>
            <a:cxnSpLocks noChangeShapeType="1"/>
          </p:cNvCxnSpPr>
          <p:nvPr/>
        </p:nvCxnSpPr>
        <p:spPr bwMode="auto">
          <a:xfrm flipV="1">
            <a:off x="3014663" y="3705051"/>
            <a:ext cx="209550" cy="109537"/>
          </a:xfrm>
          <a:prstGeom prst="line">
            <a:avLst/>
          </a:prstGeom>
          <a:noFill/>
          <a:ln w="15875">
            <a:solidFill>
              <a:schemeClr val="tx1"/>
            </a:solidFill>
            <a:round/>
            <a:headEnd/>
            <a:tailEnd/>
          </a:ln>
        </p:spPr>
      </p:cxnSp>
      <p:cxnSp>
        <p:nvCxnSpPr>
          <p:cNvPr id="112" name="Straight Connector 300"/>
          <p:cNvCxnSpPr>
            <a:cxnSpLocks noChangeShapeType="1"/>
            <a:stCxn id="171" idx="6"/>
          </p:cNvCxnSpPr>
          <p:nvPr/>
        </p:nvCxnSpPr>
        <p:spPr bwMode="auto">
          <a:xfrm flipV="1">
            <a:off x="2676525" y="4005088"/>
            <a:ext cx="222250" cy="98425"/>
          </a:xfrm>
          <a:prstGeom prst="line">
            <a:avLst/>
          </a:prstGeom>
          <a:noFill/>
          <a:ln w="15875">
            <a:solidFill>
              <a:schemeClr val="tx1"/>
            </a:solidFill>
            <a:round/>
            <a:headEnd/>
            <a:tailEnd/>
          </a:ln>
        </p:spPr>
      </p:cxnSp>
      <p:cxnSp>
        <p:nvCxnSpPr>
          <p:cNvPr id="113" name="Straight Connector 301"/>
          <p:cNvCxnSpPr>
            <a:cxnSpLocks noChangeShapeType="1"/>
          </p:cNvCxnSpPr>
          <p:nvPr/>
        </p:nvCxnSpPr>
        <p:spPr bwMode="auto">
          <a:xfrm flipV="1">
            <a:off x="3568700" y="3930476"/>
            <a:ext cx="273050" cy="254000"/>
          </a:xfrm>
          <a:prstGeom prst="line">
            <a:avLst/>
          </a:prstGeom>
          <a:noFill/>
          <a:ln w="15875">
            <a:solidFill>
              <a:schemeClr val="tx1"/>
            </a:solidFill>
            <a:round/>
            <a:headEnd/>
            <a:tailEnd/>
          </a:ln>
        </p:spPr>
      </p:cxnSp>
      <p:cxnSp>
        <p:nvCxnSpPr>
          <p:cNvPr id="114" name="Straight Connector 302"/>
          <p:cNvCxnSpPr>
            <a:cxnSpLocks noChangeShapeType="1"/>
          </p:cNvCxnSpPr>
          <p:nvPr/>
        </p:nvCxnSpPr>
        <p:spPr bwMode="auto">
          <a:xfrm flipH="1" flipV="1">
            <a:off x="4100513" y="3916188"/>
            <a:ext cx="387350" cy="125413"/>
          </a:xfrm>
          <a:prstGeom prst="line">
            <a:avLst/>
          </a:prstGeom>
          <a:noFill/>
          <a:ln w="15875">
            <a:solidFill>
              <a:schemeClr val="tx1"/>
            </a:solidFill>
            <a:round/>
            <a:headEnd/>
            <a:tailEnd/>
          </a:ln>
        </p:spPr>
      </p:cxnSp>
      <p:cxnSp>
        <p:nvCxnSpPr>
          <p:cNvPr id="115" name="Straight Connector 303"/>
          <p:cNvCxnSpPr>
            <a:cxnSpLocks noChangeShapeType="1"/>
          </p:cNvCxnSpPr>
          <p:nvPr/>
        </p:nvCxnSpPr>
        <p:spPr bwMode="auto">
          <a:xfrm flipV="1">
            <a:off x="4086225" y="3566938"/>
            <a:ext cx="307975" cy="198438"/>
          </a:xfrm>
          <a:prstGeom prst="line">
            <a:avLst/>
          </a:prstGeom>
          <a:noFill/>
          <a:ln w="15875">
            <a:solidFill>
              <a:schemeClr val="tx1"/>
            </a:solidFill>
            <a:round/>
            <a:headEnd/>
            <a:tailEnd/>
          </a:ln>
        </p:spPr>
      </p:cxnSp>
      <p:cxnSp>
        <p:nvCxnSpPr>
          <p:cNvPr id="116" name="Straight Connector 304"/>
          <p:cNvCxnSpPr>
            <a:cxnSpLocks noChangeShapeType="1"/>
            <a:endCxn id="312" idx="7"/>
          </p:cNvCxnSpPr>
          <p:nvPr/>
        </p:nvCxnSpPr>
        <p:spPr bwMode="auto">
          <a:xfrm flipH="1" flipV="1">
            <a:off x="2959100" y="3436763"/>
            <a:ext cx="246063" cy="87313"/>
          </a:xfrm>
          <a:prstGeom prst="line">
            <a:avLst/>
          </a:prstGeom>
          <a:noFill/>
          <a:ln w="15875">
            <a:solidFill>
              <a:schemeClr val="tx1"/>
            </a:solidFill>
            <a:round/>
            <a:headEnd/>
            <a:tailEnd/>
          </a:ln>
        </p:spPr>
      </p:cxnSp>
      <p:sp>
        <p:nvSpPr>
          <p:cNvPr id="117" name="TextBox 39958"/>
          <p:cNvSpPr txBox="1">
            <a:spLocks noChangeArrowheads="1"/>
          </p:cNvSpPr>
          <p:nvPr/>
        </p:nvSpPr>
        <p:spPr bwMode="auto">
          <a:xfrm>
            <a:off x="1893888" y="3478038"/>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8" name="Group 347"/>
          <p:cNvGrpSpPr>
            <a:grpSpLocks/>
          </p:cNvGrpSpPr>
          <p:nvPr/>
        </p:nvGrpSpPr>
        <p:grpSpPr bwMode="auto">
          <a:xfrm>
            <a:off x="4360863" y="3970163"/>
            <a:ext cx="573087" cy="220663"/>
            <a:chOff x="1871277" y="1576300"/>
            <a:chExt cx="1128371" cy="437860"/>
          </a:xfrm>
        </p:grpSpPr>
        <p:sp>
          <p:nvSpPr>
            <p:cNvPr id="119"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40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3557588" y="3728863"/>
            <a:ext cx="571500" cy="220663"/>
            <a:chOff x="1871277" y="1576300"/>
            <a:chExt cx="1128371" cy="437860"/>
          </a:xfrm>
        </p:grpSpPr>
        <p:sp>
          <p:nvSpPr>
            <p:cNvPr id="129"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0"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1"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2"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4"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6" name="Straight Connector 392"/>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8" name="Group 347"/>
          <p:cNvGrpSpPr>
            <a:grpSpLocks/>
          </p:cNvGrpSpPr>
          <p:nvPr/>
        </p:nvGrpSpPr>
        <p:grpSpPr bwMode="auto">
          <a:xfrm>
            <a:off x="3036888" y="3506613"/>
            <a:ext cx="573087" cy="219075"/>
            <a:chOff x="1871277" y="1576300"/>
            <a:chExt cx="1128371" cy="437860"/>
          </a:xfrm>
        </p:grpSpPr>
        <p:sp>
          <p:nvSpPr>
            <p:cNvPr id="139"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383"/>
            <p:cNvCxnSpPr>
              <a:cxnSpLocks noChangeShapeType="1"/>
              <a:endCxn id="1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7"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8" name="Group 347"/>
          <p:cNvGrpSpPr>
            <a:grpSpLocks/>
          </p:cNvGrpSpPr>
          <p:nvPr/>
        </p:nvGrpSpPr>
        <p:grpSpPr bwMode="auto">
          <a:xfrm>
            <a:off x="2794000" y="3813001"/>
            <a:ext cx="573088" cy="219075"/>
            <a:chOff x="1871277" y="1576300"/>
            <a:chExt cx="1128371" cy="437860"/>
          </a:xfrm>
        </p:grpSpPr>
        <p:sp>
          <p:nvSpPr>
            <p:cNvPr id="149"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37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3341688" y="4167013"/>
            <a:ext cx="573087" cy="220663"/>
            <a:chOff x="1871277" y="1576300"/>
            <a:chExt cx="1128371" cy="437860"/>
          </a:xfrm>
        </p:grpSpPr>
        <p:sp>
          <p:nvSpPr>
            <p:cNvPr id="1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365"/>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2105025" y="4022551"/>
            <a:ext cx="573088" cy="220662"/>
            <a:chOff x="1871277" y="1576300"/>
            <a:chExt cx="1128371" cy="437860"/>
          </a:xfrm>
        </p:grpSpPr>
        <p:sp>
          <p:nvSpPr>
            <p:cNvPr id="169"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0"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1"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 name="Straight Connector 356"/>
            <p:cNvCxnSpPr>
              <a:cxnSpLocks noChangeShapeType="1"/>
              <a:endCxn id="1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8" name="Group 2"/>
          <p:cNvGrpSpPr>
            <a:grpSpLocks/>
          </p:cNvGrpSpPr>
          <p:nvPr/>
        </p:nvGrpSpPr>
        <p:grpSpPr bwMode="auto">
          <a:xfrm>
            <a:off x="1825625" y="2649363"/>
            <a:ext cx="647700" cy="417513"/>
            <a:chOff x="3053396" y="4304255"/>
            <a:chExt cx="648422" cy="418253"/>
          </a:xfrm>
        </p:grpSpPr>
        <p:sp>
          <p:nvSpPr>
            <p:cNvPr id="1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1" name="Group 131"/>
          <p:cNvGrpSpPr>
            <a:grpSpLocks/>
          </p:cNvGrpSpPr>
          <p:nvPr/>
        </p:nvGrpSpPr>
        <p:grpSpPr bwMode="auto">
          <a:xfrm>
            <a:off x="669925" y="3449463"/>
            <a:ext cx="647700" cy="417513"/>
            <a:chOff x="3053396" y="4304255"/>
            <a:chExt cx="648422" cy="418253"/>
          </a:xfrm>
        </p:grpSpPr>
        <p:sp>
          <p:nvSpPr>
            <p:cNvPr id="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4" name="Group 135"/>
          <p:cNvGrpSpPr>
            <a:grpSpLocks/>
          </p:cNvGrpSpPr>
          <p:nvPr/>
        </p:nvGrpSpPr>
        <p:grpSpPr bwMode="auto">
          <a:xfrm>
            <a:off x="6334125" y="2903363"/>
            <a:ext cx="649288" cy="417513"/>
            <a:chOff x="3053396" y="4304255"/>
            <a:chExt cx="648422" cy="418253"/>
          </a:xfrm>
        </p:grpSpPr>
        <p:sp>
          <p:nvSpPr>
            <p:cNvPr id="1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7" name="Group 138"/>
          <p:cNvGrpSpPr>
            <a:grpSpLocks/>
          </p:cNvGrpSpPr>
          <p:nvPr/>
        </p:nvGrpSpPr>
        <p:grpSpPr bwMode="auto">
          <a:xfrm>
            <a:off x="1241425" y="5760863"/>
            <a:ext cx="647700" cy="417513"/>
            <a:chOff x="3053396" y="4304255"/>
            <a:chExt cx="648422" cy="418253"/>
          </a:xfrm>
        </p:grpSpPr>
        <p:sp>
          <p:nvSpPr>
            <p:cNvPr id="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9"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0" name="Group 141"/>
          <p:cNvGrpSpPr>
            <a:grpSpLocks/>
          </p:cNvGrpSpPr>
          <p:nvPr/>
        </p:nvGrpSpPr>
        <p:grpSpPr bwMode="auto">
          <a:xfrm>
            <a:off x="822325" y="5138563"/>
            <a:ext cx="647700" cy="417513"/>
            <a:chOff x="3053396" y="4304255"/>
            <a:chExt cx="648422" cy="418253"/>
          </a:xfrm>
        </p:grpSpPr>
        <p:sp>
          <p:nvSpPr>
            <p:cNvPr id="1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3" name="Group 144"/>
          <p:cNvGrpSpPr>
            <a:grpSpLocks/>
          </p:cNvGrpSpPr>
          <p:nvPr/>
        </p:nvGrpSpPr>
        <p:grpSpPr bwMode="auto">
          <a:xfrm>
            <a:off x="593725" y="4478163"/>
            <a:ext cx="647700" cy="417513"/>
            <a:chOff x="3053396" y="4304255"/>
            <a:chExt cx="648422" cy="418253"/>
          </a:xfrm>
        </p:grpSpPr>
        <p:sp>
          <p:nvSpPr>
            <p:cNvPr id="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5"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6" name="Group 147"/>
          <p:cNvGrpSpPr>
            <a:grpSpLocks/>
          </p:cNvGrpSpPr>
          <p:nvPr/>
        </p:nvGrpSpPr>
        <p:grpSpPr bwMode="auto">
          <a:xfrm>
            <a:off x="7083425" y="3335163"/>
            <a:ext cx="649288" cy="417513"/>
            <a:chOff x="3053396" y="4304255"/>
            <a:chExt cx="648422" cy="418253"/>
          </a:xfrm>
        </p:grpSpPr>
        <p:sp>
          <p:nvSpPr>
            <p:cNvPr id="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9" name="Group 150"/>
          <p:cNvGrpSpPr>
            <a:grpSpLocks/>
          </p:cNvGrpSpPr>
          <p:nvPr/>
        </p:nvGrpSpPr>
        <p:grpSpPr bwMode="auto">
          <a:xfrm>
            <a:off x="3425825" y="2408063"/>
            <a:ext cx="649288" cy="417513"/>
            <a:chOff x="3053396" y="4304255"/>
            <a:chExt cx="648422" cy="418253"/>
          </a:xfrm>
        </p:grpSpPr>
        <p:sp>
          <p:nvSpPr>
            <p:cNvPr id="2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1"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2" name="Group 153"/>
          <p:cNvGrpSpPr>
            <a:grpSpLocks/>
          </p:cNvGrpSpPr>
          <p:nvPr/>
        </p:nvGrpSpPr>
        <p:grpSpPr bwMode="auto">
          <a:xfrm>
            <a:off x="1050925" y="3055763"/>
            <a:ext cx="647700" cy="417513"/>
            <a:chOff x="3053396" y="4304255"/>
            <a:chExt cx="648422" cy="418253"/>
          </a:xfrm>
        </p:grpSpPr>
        <p:sp>
          <p:nvSpPr>
            <p:cNvPr id="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5" name="Group 156"/>
          <p:cNvGrpSpPr>
            <a:grpSpLocks/>
          </p:cNvGrpSpPr>
          <p:nvPr/>
        </p:nvGrpSpPr>
        <p:grpSpPr bwMode="auto">
          <a:xfrm>
            <a:off x="4340225" y="2382663"/>
            <a:ext cx="649288" cy="417513"/>
            <a:chOff x="3053396" y="4304255"/>
            <a:chExt cx="648422" cy="418253"/>
          </a:xfrm>
        </p:grpSpPr>
        <p:sp>
          <p:nvSpPr>
            <p:cNvPr id="2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7"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8" name="Group 160"/>
          <p:cNvGrpSpPr>
            <a:grpSpLocks/>
          </p:cNvGrpSpPr>
          <p:nvPr/>
        </p:nvGrpSpPr>
        <p:grpSpPr bwMode="auto">
          <a:xfrm>
            <a:off x="7400925" y="6014863"/>
            <a:ext cx="649288" cy="417513"/>
            <a:chOff x="3053396" y="4304255"/>
            <a:chExt cx="648422" cy="418253"/>
          </a:xfrm>
        </p:grpSpPr>
        <p:sp>
          <p:nvSpPr>
            <p:cNvPr id="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1" name="Group 163"/>
          <p:cNvGrpSpPr>
            <a:grpSpLocks/>
          </p:cNvGrpSpPr>
          <p:nvPr/>
        </p:nvGrpSpPr>
        <p:grpSpPr bwMode="auto">
          <a:xfrm>
            <a:off x="8239125" y="5367163"/>
            <a:ext cx="649288" cy="417513"/>
            <a:chOff x="3053396" y="4304255"/>
            <a:chExt cx="648422" cy="418253"/>
          </a:xfrm>
        </p:grpSpPr>
        <p:sp>
          <p:nvSpPr>
            <p:cNvPr id="2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3"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4" name="Group 169"/>
          <p:cNvGrpSpPr>
            <a:grpSpLocks/>
          </p:cNvGrpSpPr>
          <p:nvPr/>
        </p:nvGrpSpPr>
        <p:grpSpPr bwMode="auto">
          <a:xfrm>
            <a:off x="5165725" y="6256163"/>
            <a:ext cx="649288" cy="417513"/>
            <a:chOff x="3053396" y="4304255"/>
            <a:chExt cx="648422" cy="418253"/>
          </a:xfrm>
        </p:grpSpPr>
        <p:sp>
          <p:nvSpPr>
            <p:cNvPr id="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6"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7" name="Group 172"/>
          <p:cNvGrpSpPr>
            <a:grpSpLocks/>
          </p:cNvGrpSpPr>
          <p:nvPr/>
        </p:nvGrpSpPr>
        <p:grpSpPr bwMode="auto">
          <a:xfrm>
            <a:off x="4251325" y="6395863"/>
            <a:ext cx="649288" cy="417513"/>
            <a:chOff x="3053396" y="4304255"/>
            <a:chExt cx="648422" cy="418253"/>
          </a:xfrm>
        </p:grpSpPr>
        <p:sp>
          <p:nvSpPr>
            <p:cNvPr id="2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9"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0" name="Group 175"/>
          <p:cNvGrpSpPr>
            <a:grpSpLocks/>
          </p:cNvGrpSpPr>
          <p:nvPr/>
        </p:nvGrpSpPr>
        <p:grpSpPr bwMode="auto">
          <a:xfrm>
            <a:off x="3032125" y="6243463"/>
            <a:ext cx="649288" cy="417513"/>
            <a:chOff x="3053396" y="4304255"/>
            <a:chExt cx="648422" cy="418253"/>
          </a:xfrm>
        </p:grpSpPr>
        <p:sp>
          <p:nvSpPr>
            <p:cNvPr id="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22"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23" name="TextBox 179"/>
          <p:cNvSpPr txBox="1">
            <a:spLocks noChangeArrowheads="1"/>
          </p:cNvSpPr>
          <p:nvPr/>
        </p:nvSpPr>
        <p:spPr bwMode="auto">
          <a:xfrm rot="2829263">
            <a:off x="7726362" y="3781251"/>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4" name="TextBox 181"/>
          <p:cNvSpPr txBox="1">
            <a:spLocks noChangeArrowheads="1"/>
          </p:cNvSpPr>
          <p:nvPr/>
        </p:nvSpPr>
        <p:spPr bwMode="auto">
          <a:xfrm rot="11651262">
            <a:off x="2027238" y="6197426"/>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5" name="TextBox 182"/>
          <p:cNvSpPr txBox="1">
            <a:spLocks noChangeArrowheads="1"/>
          </p:cNvSpPr>
          <p:nvPr/>
        </p:nvSpPr>
        <p:spPr bwMode="auto">
          <a:xfrm rot="16607303">
            <a:off x="440532" y="3889994"/>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cxnSp>
        <p:nvCxnSpPr>
          <p:cNvPr id="226" name="Straight Connector 12"/>
          <p:cNvCxnSpPr>
            <a:cxnSpLocks noChangeShapeType="1"/>
          </p:cNvCxnSpPr>
          <p:nvPr/>
        </p:nvCxnSpPr>
        <p:spPr bwMode="auto">
          <a:xfrm>
            <a:off x="2382838" y="3017663"/>
            <a:ext cx="238125" cy="261938"/>
          </a:xfrm>
          <a:prstGeom prst="line">
            <a:avLst/>
          </a:prstGeom>
          <a:noFill/>
          <a:ln w="9525">
            <a:solidFill>
              <a:schemeClr val="tx1"/>
            </a:solidFill>
            <a:round/>
            <a:headEnd/>
            <a:tailEnd/>
          </a:ln>
        </p:spPr>
      </p:cxnSp>
      <p:cxnSp>
        <p:nvCxnSpPr>
          <p:cNvPr id="227" name="Straight Connector 500"/>
          <p:cNvCxnSpPr>
            <a:cxnSpLocks noChangeShapeType="1"/>
            <a:endCxn id="314" idx="2"/>
          </p:cNvCxnSpPr>
          <p:nvPr/>
        </p:nvCxnSpPr>
        <p:spPr bwMode="auto">
          <a:xfrm>
            <a:off x="1638300" y="3257376"/>
            <a:ext cx="831850" cy="61912"/>
          </a:xfrm>
          <a:prstGeom prst="line">
            <a:avLst/>
          </a:prstGeom>
          <a:noFill/>
          <a:ln w="9525">
            <a:solidFill>
              <a:schemeClr val="tx1"/>
            </a:solidFill>
            <a:round/>
            <a:headEnd/>
            <a:tailEnd/>
          </a:ln>
        </p:spPr>
      </p:cxnSp>
      <p:cxnSp>
        <p:nvCxnSpPr>
          <p:cNvPr id="228" name="Straight Connector 501"/>
          <p:cNvCxnSpPr>
            <a:cxnSpLocks noChangeShapeType="1"/>
          </p:cNvCxnSpPr>
          <p:nvPr/>
        </p:nvCxnSpPr>
        <p:spPr bwMode="auto">
          <a:xfrm flipV="1">
            <a:off x="1235075" y="3381201"/>
            <a:ext cx="1303338" cy="277812"/>
          </a:xfrm>
          <a:prstGeom prst="line">
            <a:avLst/>
          </a:prstGeom>
          <a:noFill/>
          <a:ln w="9525">
            <a:solidFill>
              <a:schemeClr val="tx1"/>
            </a:solidFill>
            <a:round/>
            <a:headEnd/>
            <a:tailEnd/>
          </a:ln>
        </p:spPr>
      </p:cxnSp>
      <p:cxnSp>
        <p:nvCxnSpPr>
          <p:cNvPr id="229" name="Straight Connector 502"/>
          <p:cNvCxnSpPr>
            <a:cxnSpLocks noChangeShapeType="1"/>
          </p:cNvCxnSpPr>
          <p:nvPr/>
        </p:nvCxnSpPr>
        <p:spPr bwMode="auto">
          <a:xfrm>
            <a:off x="3916363" y="2819226"/>
            <a:ext cx="307975" cy="573087"/>
          </a:xfrm>
          <a:prstGeom prst="line">
            <a:avLst/>
          </a:prstGeom>
          <a:noFill/>
          <a:ln w="9525">
            <a:solidFill>
              <a:schemeClr val="tx1"/>
            </a:solidFill>
            <a:round/>
            <a:headEnd/>
            <a:tailEnd/>
          </a:ln>
        </p:spPr>
      </p:cxnSp>
      <p:cxnSp>
        <p:nvCxnSpPr>
          <p:cNvPr id="230" name="Straight Connector 503"/>
          <p:cNvCxnSpPr>
            <a:cxnSpLocks noChangeShapeType="1"/>
          </p:cNvCxnSpPr>
          <p:nvPr/>
        </p:nvCxnSpPr>
        <p:spPr bwMode="auto">
          <a:xfrm flipH="1">
            <a:off x="4425950" y="2797001"/>
            <a:ext cx="384175" cy="579437"/>
          </a:xfrm>
          <a:prstGeom prst="line">
            <a:avLst/>
          </a:prstGeom>
          <a:noFill/>
          <a:ln w="9525">
            <a:solidFill>
              <a:schemeClr val="tx1"/>
            </a:solidFill>
            <a:round/>
            <a:headEnd/>
            <a:tailEnd/>
          </a:ln>
        </p:spPr>
      </p:cxnSp>
      <p:cxnSp>
        <p:nvCxnSpPr>
          <p:cNvPr id="231" name="Straight Connector 504"/>
          <p:cNvCxnSpPr>
            <a:cxnSpLocks noChangeShapeType="1"/>
          </p:cNvCxnSpPr>
          <p:nvPr/>
        </p:nvCxnSpPr>
        <p:spPr bwMode="auto">
          <a:xfrm>
            <a:off x="6770688" y="3308176"/>
            <a:ext cx="215900" cy="1046162"/>
          </a:xfrm>
          <a:prstGeom prst="line">
            <a:avLst/>
          </a:prstGeom>
          <a:noFill/>
          <a:ln w="9525">
            <a:solidFill>
              <a:schemeClr val="tx1"/>
            </a:solidFill>
            <a:round/>
            <a:headEnd/>
            <a:tailEnd/>
          </a:ln>
        </p:spPr>
      </p:cxnSp>
      <p:cxnSp>
        <p:nvCxnSpPr>
          <p:cNvPr id="232" name="Straight Connector 505"/>
          <p:cNvCxnSpPr>
            <a:cxnSpLocks noChangeShapeType="1"/>
          </p:cNvCxnSpPr>
          <p:nvPr/>
        </p:nvCxnSpPr>
        <p:spPr bwMode="auto">
          <a:xfrm flipH="1">
            <a:off x="7137400" y="3659013"/>
            <a:ext cx="241300" cy="692150"/>
          </a:xfrm>
          <a:prstGeom prst="line">
            <a:avLst/>
          </a:prstGeom>
          <a:noFill/>
          <a:ln w="9525">
            <a:solidFill>
              <a:schemeClr val="tx1"/>
            </a:solidFill>
            <a:round/>
            <a:headEnd/>
            <a:tailEnd/>
          </a:ln>
        </p:spPr>
      </p:cxnSp>
      <p:cxnSp>
        <p:nvCxnSpPr>
          <p:cNvPr id="233" name="Straight Connector 507"/>
          <p:cNvCxnSpPr>
            <a:cxnSpLocks noChangeShapeType="1"/>
          </p:cNvCxnSpPr>
          <p:nvPr/>
        </p:nvCxnSpPr>
        <p:spPr bwMode="auto">
          <a:xfrm flipH="1" flipV="1">
            <a:off x="7454900" y="4981401"/>
            <a:ext cx="796925" cy="614362"/>
          </a:xfrm>
          <a:prstGeom prst="line">
            <a:avLst/>
          </a:prstGeom>
          <a:noFill/>
          <a:ln w="9525">
            <a:solidFill>
              <a:schemeClr val="tx1"/>
            </a:solidFill>
            <a:round/>
            <a:headEnd/>
            <a:tailEnd/>
          </a:ln>
        </p:spPr>
      </p:cxnSp>
      <p:cxnSp>
        <p:nvCxnSpPr>
          <p:cNvPr id="234" name="Straight Connector 509"/>
          <p:cNvCxnSpPr>
            <a:cxnSpLocks noChangeShapeType="1"/>
            <a:stCxn id="215" idx="0"/>
          </p:cNvCxnSpPr>
          <p:nvPr/>
        </p:nvCxnSpPr>
        <p:spPr bwMode="auto">
          <a:xfrm flipH="1" flipV="1">
            <a:off x="5319713" y="5102051"/>
            <a:ext cx="285750" cy="1160462"/>
          </a:xfrm>
          <a:prstGeom prst="line">
            <a:avLst/>
          </a:prstGeom>
          <a:noFill/>
          <a:ln w="9525">
            <a:solidFill>
              <a:schemeClr val="tx1"/>
            </a:solidFill>
            <a:round/>
            <a:headEnd/>
            <a:tailEnd/>
          </a:ln>
        </p:spPr>
      </p:cxnSp>
      <p:cxnSp>
        <p:nvCxnSpPr>
          <p:cNvPr id="235" name="Straight Connector 510"/>
          <p:cNvCxnSpPr>
            <a:cxnSpLocks noChangeShapeType="1"/>
          </p:cNvCxnSpPr>
          <p:nvPr/>
        </p:nvCxnSpPr>
        <p:spPr bwMode="auto">
          <a:xfrm flipH="1" flipV="1">
            <a:off x="4068763" y="5452888"/>
            <a:ext cx="371475" cy="973138"/>
          </a:xfrm>
          <a:prstGeom prst="line">
            <a:avLst/>
          </a:prstGeom>
          <a:noFill/>
          <a:ln w="9525">
            <a:solidFill>
              <a:schemeClr val="tx1"/>
            </a:solidFill>
            <a:round/>
            <a:headEnd/>
            <a:tailEnd/>
          </a:ln>
        </p:spPr>
      </p:cxnSp>
      <p:cxnSp>
        <p:nvCxnSpPr>
          <p:cNvPr id="236" name="Straight Connector 511"/>
          <p:cNvCxnSpPr>
            <a:cxnSpLocks noChangeShapeType="1"/>
            <a:stCxn id="222" idx="0"/>
          </p:cNvCxnSpPr>
          <p:nvPr/>
        </p:nvCxnSpPr>
        <p:spPr bwMode="auto">
          <a:xfrm flipH="1" flipV="1">
            <a:off x="3144838" y="5600526"/>
            <a:ext cx="244475" cy="661987"/>
          </a:xfrm>
          <a:prstGeom prst="line">
            <a:avLst/>
          </a:prstGeom>
          <a:noFill/>
          <a:ln w="9525">
            <a:solidFill>
              <a:schemeClr val="tx1"/>
            </a:solidFill>
            <a:round/>
            <a:headEnd/>
            <a:tailEnd/>
          </a:ln>
        </p:spPr>
      </p:cxnSp>
      <p:cxnSp>
        <p:nvCxnSpPr>
          <p:cNvPr id="237" name="Straight Connector 512"/>
          <p:cNvCxnSpPr>
            <a:cxnSpLocks noChangeShapeType="1"/>
          </p:cNvCxnSpPr>
          <p:nvPr/>
        </p:nvCxnSpPr>
        <p:spPr bwMode="auto">
          <a:xfrm flipV="1">
            <a:off x="1790700" y="5568776"/>
            <a:ext cx="401638" cy="209550"/>
          </a:xfrm>
          <a:prstGeom prst="line">
            <a:avLst/>
          </a:prstGeom>
          <a:noFill/>
          <a:ln w="9525">
            <a:solidFill>
              <a:schemeClr val="tx1"/>
            </a:solidFill>
            <a:round/>
            <a:headEnd/>
            <a:tailEnd/>
          </a:ln>
        </p:spPr>
      </p:cxnSp>
      <p:cxnSp>
        <p:nvCxnSpPr>
          <p:cNvPr id="238" name="Straight Connector 513"/>
          <p:cNvCxnSpPr>
            <a:cxnSpLocks noChangeShapeType="1"/>
            <a:endCxn id="304" idx="2"/>
          </p:cNvCxnSpPr>
          <p:nvPr/>
        </p:nvCxnSpPr>
        <p:spPr bwMode="auto">
          <a:xfrm>
            <a:off x="1384300" y="5425901"/>
            <a:ext cx="450850" cy="115887"/>
          </a:xfrm>
          <a:prstGeom prst="line">
            <a:avLst/>
          </a:prstGeom>
          <a:noFill/>
          <a:ln w="9525">
            <a:solidFill>
              <a:schemeClr val="tx1"/>
            </a:solidFill>
            <a:round/>
            <a:headEnd/>
            <a:tailEnd/>
          </a:ln>
        </p:spPr>
      </p:cxnSp>
      <p:cxnSp>
        <p:nvCxnSpPr>
          <p:cNvPr id="239" name="Straight Connector 514"/>
          <p:cNvCxnSpPr>
            <a:cxnSpLocks noChangeShapeType="1"/>
          </p:cNvCxnSpPr>
          <p:nvPr/>
        </p:nvCxnSpPr>
        <p:spPr bwMode="auto">
          <a:xfrm>
            <a:off x="1155700" y="4784551"/>
            <a:ext cx="996950" cy="4762"/>
          </a:xfrm>
          <a:prstGeom prst="line">
            <a:avLst/>
          </a:prstGeom>
          <a:noFill/>
          <a:ln w="9525">
            <a:solidFill>
              <a:schemeClr val="tx1"/>
            </a:solidFill>
            <a:round/>
            <a:headEnd/>
            <a:tailEnd/>
          </a:ln>
        </p:spPr>
      </p:cxnSp>
      <p:grpSp>
        <p:nvGrpSpPr>
          <p:cNvPr id="240" name="Group 347"/>
          <p:cNvGrpSpPr>
            <a:grpSpLocks/>
          </p:cNvGrpSpPr>
          <p:nvPr/>
        </p:nvGrpSpPr>
        <p:grpSpPr bwMode="auto">
          <a:xfrm>
            <a:off x="6818313" y="4276551"/>
            <a:ext cx="530225" cy="214312"/>
            <a:chOff x="1871277" y="1576300"/>
            <a:chExt cx="1128371" cy="437860"/>
          </a:xfrm>
        </p:grpSpPr>
        <p:sp>
          <p:nvSpPr>
            <p:cNvPr id="241"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2"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3"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4"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6"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7"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8" name="Straight Connector 594"/>
            <p:cNvCxnSpPr>
              <a:cxnSpLocks noChangeShapeType="1"/>
              <a:endCxn id="24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9"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0" name="Group 347"/>
          <p:cNvGrpSpPr>
            <a:grpSpLocks/>
          </p:cNvGrpSpPr>
          <p:nvPr/>
        </p:nvGrpSpPr>
        <p:grpSpPr bwMode="auto">
          <a:xfrm>
            <a:off x="7050088" y="4871863"/>
            <a:ext cx="530225" cy="214313"/>
            <a:chOff x="1871277" y="1576300"/>
            <a:chExt cx="1128371" cy="437860"/>
          </a:xfrm>
        </p:grpSpPr>
        <p:sp>
          <p:nvSpPr>
            <p:cNvPr id="251"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2"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3"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4"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5"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6"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7"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8" name="Straight Connector 585"/>
            <p:cNvCxnSpPr>
              <a:cxnSpLocks noChangeShapeType="1"/>
              <a:endCxn id="25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9"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0" name="Group 347"/>
          <p:cNvGrpSpPr>
            <a:grpSpLocks/>
          </p:cNvGrpSpPr>
          <p:nvPr/>
        </p:nvGrpSpPr>
        <p:grpSpPr bwMode="auto">
          <a:xfrm>
            <a:off x="4959350" y="4922663"/>
            <a:ext cx="530225" cy="214313"/>
            <a:chOff x="1871277" y="1576300"/>
            <a:chExt cx="1128371" cy="437860"/>
          </a:xfrm>
        </p:grpSpPr>
        <p:sp>
          <p:nvSpPr>
            <p:cNvPr id="261"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2"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3"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4"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5"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6"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7"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8" name="Straight Connector 540"/>
            <p:cNvCxnSpPr>
              <a:cxnSpLocks noChangeShapeType="1"/>
              <a:endCxn id="2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9"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0" name="Straight Connector 508"/>
          <p:cNvCxnSpPr>
            <a:cxnSpLocks noChangeShapeType="1"/>
          </p:cNvCxnSpPr>
          <p:nvPr/>
        </p:nvCxnSpPr>
        <p:spPr bwMode="auto">
          <a:xfrm flipH="1" flipV="1">
            <a:off x="6496050" y="5130626"/>
            <a:ext cx="1047750" cy="966787"/>
          </a:xfrm>
          <a:prstGeom prst="line">
            <a:avLst/>
          </a:prstGeom>
          <a:noFill/>
          <a:ln w="9525">
            <a:solidFill>
              <a:schemeClr val="tx1"/>
            </a:solidFill>
            <a:round/>
            <a:headEnd/>
            <a:tailEnd/>
          </a:ln>
        </p:spPr>
      </p:cxnSp>
      <p:grpSp>
        <p:nvGrpSpPr>
          <p:cNvPr id="271" name="Group 347"/>
          <p:cNvGrpSpPr>
            <a:grpSpLocks/>
          </p:cNvGrpSpPr>
          <p:nvPr/>
        </p:nvGrpSpPr>
        <p:grpSpPr bwMode="auto">
          <a:xfrm>
            <a:off x="2143125" y="4713113"/>
            <a:ext cx="484188" cy="211138"/>
            <a:chOff x="1871277" y="1576300"/>
            <a:chExt cx="1128371" cy="437860"/>
          </a:xfrm>
        </p:grpSpPr>
        <p:sp>
          <p:nvSpPr>
            <p:cNvPr id="272"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3"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4"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5"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6"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7"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8"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9" name="Straight Connector 511"/>
            <p:cNvCxnSpPr>
              <a:cxnSpLocks noChangeShapeType="1"/>
              <a:endCxn id="2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0"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1" name="Group 347"/>
          <p:cNvGrpSpPr>
            <a:grpSpLocks/>
          </p:cNvGrpSpPr>
          <p:nvPr/>
        </p:nvGrpSpPr>
        <p:grpSpPr bwMode="auto">
          <a:xfrm>
            <a:off x="3744913" y="5414788"/>
            <a:ext cx="484187" cy="211138"/>
            <a:chOff x="1871277" y="1576300"/>
            <a:chExt cx="1128371" cy="437860"/>
          </a:xfrm>
        </p:grpSpPr>
        <p:sp>
          <p:nvSpPr>
            <p:cNvPr id="282"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3"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4"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5"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6"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7"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8"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9" name="Straight Connector 493"/>
            <p:cNvCxnSpPr>
              <a:cxnSpLocks noChangeShapeType="1"/>
              <a:endCxn id="2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0"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1" name="Group 439"/>
          <p:cNvGrpSpPr>
            <a:grpSpLocks/>
          </p:cNvGrpSpPr>
          <p:nvPr/>
        </p:nvGrpSpPr>
        <p:grpSpPr bwMode="auto">
          <a:xfrm>
            <a:off x="2881313" y="5602113"/>
            <a:ext cx="484187" cy="211138"/>
            <a:chOff x="1871277" y="1576300"/>
            <a:chExt cx="1128371" cy="437860"/>
          </a:xfrm>
        </p:grpSpPr>
        <p:sp>
          <p:nvSpPr>
            <p:cNvPr id="292"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3"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4"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5"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6"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7"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8"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9" name="Straight Connector 457"/>
            <p:cNvCxnSpPr>
              <a:cxnSpLocks noChangeShapeType="1"/>
              <a:endCxn id="2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0"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1" name="Group 347"/>
          <p:cNvGrpSpPr>
            <a:grpSpLocks/>
          </p:cNvGrpSpPr>
          <p:nvPr/>
        </p:nvGrpSpPr>
        <p:grpSpPr bwMode="auto">
          <a:xfrm>
            <a:off x="1835150" y="5464001"/>
            <a:ext cx="484188" cy="211137"/>
            <a:chOff x="1871277" y="1576300"/>
            <a:chExt cx="1128371" cy="437860"/>
          </a:xfrm>
        </p:grpSpPr>
        <p:sp>
          <p:nvSpPr>
            <p:cNvPr id="30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9" name="Straight Connector 448"/>
            <p:cNvCxnSpPr>
              <a:cxnSpLocks noChangeShapeType="1"/>
              <a:endCxn id="3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1" name="Group 347"/>
          <p:cNvGrpSpPr>
            <a:grpSpLocks/>
          </p:cNvGrpSpPr>
          <p:nvPr/>
        </p:nvGrpSpPr>
        <p:grpSpPr bwMode="auto">
          <a:xfrm>
            <a:off x="2470150" y="3239913"/>
            <a:ext cx="571500" cy="220663"/>
            <a:chOff x="1871277" y="1576300"/>
            <a:chExt cx="1128371" cy="437860"/>
          </a:xfrm>
        </p:grpSpPr>
        <p:sp>
          <p:nvSpPr>
            <p:cNvPr id="312"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3"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4"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5"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6"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7"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8"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9" name="Straight Connector 419"/>
            <p:cNvCxnSpPr>
              <a:cxnSpLocks noChangeShapeType="1"/>
              <a:endCxn id="3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0"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21" name="Group 347"/>
          <p:cNvGrpSpPr>
            <a:grpSpLocks/>
          </p:cNvGrpSpPr>
          <p:nvPr/>
        </p:nvGrpSpPr>
        <p:grpSpPr bwMode="auto">
          <a:xfrm>
            <a:off x="4111625" y="3358976"/>
            <a:ext cx="571500" cy="220662"/>
            <a:chOff x="1871277" y="1576300"/>
            <a:chExt cx="1128371" cy="437860"/>
          </a:xfrm>
        </p:grpSpPr>
        <p:sp>
          <p:nvSpPr>
            <p:cNvPr id="322"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3"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4"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5"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6"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7"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8"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9" name="Straight Connector 410"/>
            <p:cNvCxnSpPr>
              <a:cxnSpLocks noChangeShapeType="1"/>
              <a:endCxn id="3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0"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31" name="Group 531"/>
          <p:cNvGrpSpPr>
            <a:grpSpLocks/>
          </p:cNvGrpSpPr>
          <p:nvPr/>
        </p:nvGrpSpPr>
        <p:grpSpPr bwMode="auto">
          <a:xfrm>
            <a:off x="6103938" y="5062363"/>
            <a:ext cx="530225" cy="214313"/>
            <a:chOff x="1871277" y="1576300"/>
            <a:chExt cx="1128371" cy="437860"/>
          </a:xfrm>
        </p:grpSpPr>
        <p:sp>
          <p:nvSpPr>
            <p:cNvPr id="332"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3"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4"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6"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7"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8"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9" name="Straight Connector 549"/>
            <p:cNvCxnSpPr>
              <a:cxnSpLocks noChangeShapeType="1"/>
              <a:endCxn id="3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40"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41" name="Straight Connector 506"/>
          <p:cNvCxnSpPr>
            <a:cxnSpLocks noChangeShapeType="1"/>
          </p:cNvCxnSpPr>
          <p:nvPr/>
        </p:nvCxnSpPr>
        <p:spPr bwMode="auto">
          <a:xfrm flipH="1">
            <a:off x="7566025" y="4719463"/>
            <a:ext cx="541338" cy="249238"/>
          </a:xfrm>
          <a:prstGeom prst="line">
            <a:avLst/>
          </a:prstGeom>
          <a:noFill/>
          <a:ln w="9525">
            <a:solidFill>
              <a:schemeClr val="tx1"/>
            </a:solidFill>
            <a:round/>
            <a:headEnd/>
            <a:tailEnd/>
          </a:ln>
        </p:spPr>
      </p:cxnSp>
      <p:grpSp>
        <p:nvGrpSpPr>
          <p:cNvPr id="342" name="Group 166"/>
          <p:cNvGrpSpPr>
            <a:grpSpLocks/>
          </p:cNvGrpSpPr>
          <p:nvPr/>
        </p:nvGrpSpPr>
        <p:grpSpPr bwMode="auto">
          <a:xfrm>
            <a:off x="8010525" y="4452763"/>
            <a:ext cx="649288" cy="417513"/>
            <a:chOff x="3053396" y="4304255"/>
            <a:chExt cx="648422" cy="418253"/>
          </a:xfrm>
        </p:grpSpPr>
        <p:sp>
          <p:nvSpPr>
            <p:cNvPr id="3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4"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345" name="Rectangle 3"/>
          <p:cNvSpPr txBox="1">
            <a:spLocks noChangeArrowheads="1"/>
          </p:cNvSpPr>
          <p:nvPr/>
        </p:nvSpPr>
        <p:spPr bwMode="auto">
          <a:xfrm>
            <a:off x="473075" y="1819796"/>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多个全球</a:t>
            </a:r>
            <a:r>
              <a:rPr lang="en-US" altLang="zh-CN" sz="2000" dirty="0">
                <a:latin typeface="Gill Sans MT" pitchFamily="34" charset="0"/>
              </a:rPr>
              <a:t>ISP</a:t>
            </a:r>
            <a:r>
              <a:rPr lang="zh-CN" altLang="en-US" sz="2000" dirty="0">
                <a:latin typeface="Gill Sans MT" pitchFamily="34" charset="0"/>
              </a:rPr>
              <a:t>形成商业竞争关系。</a:t>
            </a:r>
            <a:endParaRPr lang="en-US" altLang="zh-CN" sz="2000" dirty="0">
              <a:latin typeface="Gill Sans MT" pitchFamily="34" charset="0"/>
            </a:endParaRPr>
          </a:p>
        </p:txBody>
      </p:sp>
      <p:sp>
        <p:nvSpPr>
          <p:cNvPr id="346" name="TextBox 4"/>
          <p:cNvSpPr txBox="1">
            <a:spLocks noChangeArrowheads="1"/>
          </p:cNvSpPr>
          <p:nvPr/>
        </p:nvSpPr>
        <p:spPr bwMode="auto">
          <a:xfrm rot="1053502">
            <a:off x="5440363" y="2270640"/>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347" name="TextBox 183"/>
          <p:cNvSpPr txBox="1">
            <a:spLocks noChangeArrowheads="1"/>
          </p:cNvSpPr>
          <p:nvPr/>
        </p:nvSpPr>
        <p:spPr bwMode="auto">
          <a:xfrm rot="20582737">
            <a:off x="2627313" y="2200633"/>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
        <p:nvSpPr>
          <p:cNvPr id="348" name="TextBox 180"/>
          <p:cNvSpPr txBox="1">
            <a:spLocks noChangeArrowheads="1"/>
          </p:cNvSpPr>
          <p:nvPr/>
        </p:nvSpPr>
        <p:spPr bwMode="auto">
          <a:xfrm rot="9845918">
            <a:off x="6394450" y="6229875"/>
            <a:ext cx="544513"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41</a:t>
            </a:fld>
            <a:endParaRPr lang="zh-CN" altLang="en-US"/>
          </a:p>
        </p:txBody>
      </p:sp>
      <p:sp>
        <p:nvSpPr>
          <p:cNvPr id="5" name="Oval 3"/>
          <p:cNvSpPr>
            <a:spLocks noChangeArrowheads="1"/>
          </p:cNvSpPr>
          <p:nvPr/>
        </p:nvSpPr>
        <p:spPr bwMode="auto">
          <a:xfrm>
            <a:off x="1520825" y="4706761"/>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 name="Straight Connector 10"/>
          <p:cNvCxnSpPr>
            <a:cxnSpLocks noChangeShapeType="1"/>
            <a:stCxn id="277" idx="7"/>
          </p:cNvCxnSpPr>
          <p:nvPr/>
        </p:nvCxnSpPr>
        <p:spPr bwMode="auto">
          <a:xfrm>
            <a:off x="2555875" y="4940124"/>
            <a:ext cx="969963" cy="68262"/>
          </a:xfrm>
          <a:prstGeom prst="line">
            <a:avLst/>
          </a:prstGeom>
          <a:noFill/>
          <a:ln w="15875">
            <a:solidFill>
              <a:schemeClr val="tx1"/>
            </a:solidFill>
            <a:round/>
            <a:headEnd/>
            <a:tailEnd/>
          </a:ln>
        </p:spPr>
      </p:cxnSp>
      <p:cxnSp>
        <p:nvCxnSpPr>
          <p:cNvPr id="7" name="Straight Connector 297"/>
          <p:cNvCxnSpPr>
            <a:cxnSpLocks noChangeShapeType="1"/>
          </p:cNvCxnSpPr>
          <p:nvPr/>
        </p:nvCxnSpPr>
        <p:spPr bwMode="auto">
          <a:xfrm>
            <a:off x="3059113" y="5227461"/>
            <a:ext cx="109537" cy="79375"/>
          </a:xfrm>
          <a:prstGeom prst="line">
            <a:avLst/>
          </a:prstGeom>
          <a:noFill/>
          <a:ln w="15875">
            <a:solidFill>
              <a:schemeClr val="tx1"/>
            </a:solidFill>
            <a:round/>
            <a:headEnd/>
            <a:tailEnd/>
          </a:ln>
        </p:spPr>
      </p:cxnSp>
      <p:cxnSp>
        <p:nvCxnSpPr>
          <p:cNvPr id="8" name="Straight Connector 298"/>
          <p:cNvCxnSpPr>
            <a:cxnSpLocks noChangeShapeType="1"/>
          </p:cNvCxnSpPr>
          <p:nvPr/>
        </p:nvCxnSpPr>
        <p:spPr bwMode="auto">
          <a:xfrm flipV="1">
            <a:off x="2876550" y="5422724"/>
            <a:ext cx="222250" cy="44450"/>
          </a:xfrm>
          <a:prstGeom prst="line">
            <a:avLst/>
          </a:prstGeom>
          <a:noFill/>
          <a:ln w="15875">
            <a:solidFill>
              <a:schemeClr val="tx1"/>
            </a:solidFill>
            <a:round/>
            <a:headEnd/>
            <a:tailEnd/>
          </a:ln>
        </p:spPr>
      </p:cxnSp>
      <p:cxnSp>
        <p:nvCxnSpPr>
          <p:cNvPr id="9" name="Straight Connector 299"/>
          <p:cNvCxnSpPr>
            <a:cxnSpLocks noChangeShapeType="1"/>
          </p:cNvCxnSpPr>
          <p:nvPr/>
        </p:nvCxnSpPr>
        <p:spPr bwMode="auto">
          <a:xfrm flipV="1">
            <a:off x="2603500" y="5254449"/>
            <a:ext cx="177800" cy="106362"/>
          </a:xfrm>
          <a:prstGeom prst="line">
            <a:avLst/>
          </a:prstGeom>
          <a:noFill/>
          <a:ln w="15875">
            <a:solidFill>
              <a:schemeClr val="tx1"/>
            </a:solidFill>
            <a:round/>
            <a:headEnd/>
            <a:tailEnd/>
          </a:ln>
        </p:spPr>
      </p:cxnSp>
      <p:cxnSp>
        <p:nvCxnSpPr>
          <p:cNvPr id="10" name="Straight Connector 300"/>
          <p:cNvCxnSpPr>
            <a:cxnSpLocks noChangeShapeType="1"/>
            <a:stCxn id="307" idx="6"/>
          </p:cNvCxnSpPr>
          <p:nvPr/>
        </p:nvCxnSpPr>
        <p:spPr bwMode="auto">
          <a:xfrm flipV="1">
            <a:off x="2317750" y="5541786"/>
            <a:ext cx="188913" cy="95250"/>
          </a:xfrm>
          <a:prstGeom prst="line">
            <a:avLst/>
          </a:prstGeom>
          <a:noFill/>
          <a:ln w="15875">
            <a:solidFill>
              <a:schemeClr val="tx1"/>
            </a:solidFill>
            <a:round/>
            <a:headEnd/>
            <a:tailEnd/>
          </a:ln>
        </p:spPr>
      </p:cxnSp>
      <p:cxnSp>
        <p:nvCxnSpPr>
          <p:cNvPr id="11" name="Straight Connector 301"/>
          <p:cNvCxnSpPr>
            <a:cxnSpLocks noChangeShapeType="1"/>
          </p:cNvCxnSpPr>
          <p:nvPr/>
        </p:nvCxnSpPr>
        <p:spPr bwMode="auto">
          <a:xfrm flipV="1">
            <a:off x="3073400" y="5470349"/>
            <a:ext cx="231775" cy="244475"/>
          </a:xfrm>
          <a:prstGeom prst="line">
            <a:avLst/>
          </a:prstGeom>
          <a:noFill/>
          <a:ln w="15875">
            <a:solidFill>
              <a:schemeClr val="tx1"/>
            </a:solidFill>
            <a:round/>
            <a:headEnd/>
            <a:tailEnd/>
          </a:ln>
        </p:spPr>
      </p:cxnSp>
      <p:cxnSp>
        <p:nvCxnSpPr>
          <p:cNvPr id="12" name="Straight Connector 302"/>
          <p:cNvCxnSpPr>
            <a:cxnSpLocks noChangeShapeType="1"/>
          </p:cNvCxnSpPr>
          <p:nvPr/>
        </p:nvCxnSpPr>
        <p:spPr bwMode="auto">
          <a:xfrm flipH="1" flipV="1">
            <a:off x="3524250" y="5457649"/>
            <a:ext cx="327025" cy="119062"/>
          </a:xfrm>
          <a:prstGeom prst="line">
            <a:avLst/>
          </a:prstGeom>
          <a:noFill/>
          <a:ln w="15875">
            <a:solidFill>
              <a:schemeClr val="tx1"/>
            </a:solidFill>
            <a:round/>
            <a:headEnd/>
            <a:tailEnd/>
          </a:ln>
        </p:spPr>
      </p:cxnSp>
      <p:cxnSp>
        <p:nvCxnSpPr>
          <p:cNvPr id="13" name="Straight Connector 303"/>
          <p:cNvCxnSpPr>
            <a:cxnSpLocks noChangeShapeType="1"/>
          </p:cNvCxnSpPr>
          <p:nvPr/>
        </p:nvCxnSpPr>
        <p:spPr bwMode="auto">
          <a:xfrm flipV="1">
            <a:off x="3511550" y="5122686"/>
            <a:ext cx="260350" cy="188913"/>
          </a:xfrm>
          <a:prstGeom prst="line">
            <a:avLst/>
          </a:prstGeom>
          <a:noFill/>
          <a:ln w="15875">
            <a:solidFill>
              <a:schemeClr val="tx1"/>
            </a:solidFill>
            <a:round/>
            <a:headEnd/>
            <a:tailEnd/>
          </a:ln>
        </p:spPr>
      </p:cxnSp>
      <p:cxnSp>
        <p:nvCxnSpPr>
          <p:cNvPr id="14" name="Straight Connector 304"/>
          <p:cNvCxnSpPr>
            <a:cxnSpLocks noChangeShapeType="1"/>
            <a:endCxn id="275" idx="7"/>
          </p:cNvCxnSpPr>
          <p:nvPr/>
        </p:nvCxnSpPr>
        <p:spPr bwMode="auto">
          <a:xfrm flipH="1" flipV="1">
            <a:off x="2557463" y="4997274"/>
            <a:ext cx="207962" cy="84137"/>
          </a:xfrm>
          <a:prstGeom prst="line">
            <a:avLst/>
          </a:prstGeom>
          <a:noFill/>
          <a:ln w="15875">
            <a:solidFill>
              <a:schemeClr val="tx1"/>
            </a:solidFill>
            <a:round/>
            <a:headEnd/>
            <a:tailEnd/>
          </a:ln>
        </p:spPr>
      </p:cxnSp>
      <p:sp>
        <p:nvSpPr>
          <p:cNvPr id="15" name="TextBox 39958"/>
          <p:cNvSpPr txBox="1">
            <a:spLocks noChangeArrowheads="1"/>
          </p:cNvSpPr>
          <p:nvPr/>
        </p:nvSpPr>
        <p:spPr bwMode="auto">
          <a:xfrm>
            <a:off x="1655763" y="5036961"/>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6" name="Group 347"/>
          <p:cNvGrpSpPr>
            <a:grpSpLocks/>
          </p:cNvGrpSpPr>
          <p:nvPr/>
        </p:nvGrpSpPr>
        <p:grpSpPr bwMode="auto">
          <a:xfrm>
            <a:off x="3532188" y="4922661"/>
            <a:ext cx="485775" cy="211138"/>
            <a:chOff x="1871277" y="1576300"/>
            <a:chExt cx="1128371" cy="437860"/>
          </a:xfrm>
        </p:grpSpPr>
        <p:sp>
          <p:nvSpPr>
            <p:cNvPr id="17"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 name="Straight Connector 502"/>
            <p:cNvCxnSpPr>
              <a:cxnSpLocks noChangeShapeType="1"/>
              <a:endCxn id="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 name="Group 347"/>
          <p:cNvGrpSpPr>
            <a:grpSpLocks/>
          </p:cNvGrpSpPr>
          <p:nvPr/>
        </p:nvGrpSpPr>
        <p:grpSpPr bwMode="auto">
          <a:xfrm>
            <a:off x="3063875" y="5276674"/>
            <a:ext cx="484188" cy="211137"/>
            <a:chOff x="1871277" y="1576300"/>
            <a:chExt cx="1128371" cy="437860"/>
          </a:xfrm>
        </p:grpSpPr>
        <p:sp>
          <p:nvSpPr>
            <p:cNvPr id="27"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 name="Straight Connector 484"/>
            <p:cNvCxnSpPr>
              <a:cxnSpLocks noChangeShapeType="1"/>
              <a:endCxn id="2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 name="Group 347"/>
          <p:cNvGrpSpPr>
            <a:grpSpLocks/>
          </p:cNvGrpSpPr>
          <p:nvPr/>
        </p:nvGrpSpPr>
        <p:grpSpPr bwMode="auto">
          <a:xfrm>
            <a:off x="2624138" y="5063949"/>
            <a:ext cx="484187" cy="211137"/>
            <a:chOff x="1871277" y="1576300"/>
            <a:chExt cx="1128371" cy="437860"/>
          </a:xfrm>
        </p:grpSpPr>
        <p:sp>
          <p:nvSpPr>
            <p:cNvPr id="37"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0"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2"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 name="Straight Connector 475"/>
            <p:cNvCxnSpPr>
              <a:cxnSpLocks noChangeShapeType="1"/>
              <a:endCxn id="3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 name="Group 347"/>
          <p:cNvGrpSpPr>
            <a:grpSpLocks/>
          </p:cNvGrpSpPr>
          <p:nvPr/>
        </p:nvGrpSpPr>
        <p:grpSpPr bwMode="auto">
          <a:xfrm>
            <a:off x="2417763" y="5357636"/>
            <a:ext cx="484187" cy="211138"/>
            <a:chOff x="1871277" y="1576300"/>
            <a:chExt cx="1128371" cy="437860"/>
          </a:xfrm>
        </p:grpSpPr>
        <p:sp>
          <p:nvSpPr>
            <p:cNvPr id="47"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466"/>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6" name="Oval 3"/>
          <p:cNvSpPr>
            <a:spLocks noChangeArrowheads="1"/>
          </p:cNvSpPr>
          <p:nvPr/>
        </p:nvSpPr>
        <p:spPr bwMode="auto">
          <a:xfrm>
            <a:off x="4614863" y="4152724"/>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7" name="Straight Connector 10"/>
          <p:cNvCxnSpPr>
            <a:cxnSpLocks noChangeShapeType="1"/>
            <a:stCxn id="70" idx="7"/>
          </p:cNvCxnSpPr>
          <p:nvPr/>
        </p:nvCxnSpPr>
        <p:spPr bwMode="auto">
          <a:xfrm>
            <a:off x="5748338" y="4389261"/>
            <a:ext cx="1062037" cy="69850"/>
          </a:xfrm>
          <a:prstGeom prst="line">
            <a:avLst/>
          </a:prstGeom>
          <a:noFill/>
          <a:ln w="15875">
            <a:solidFill>
              <a:schemeClr val="tx1"/>
            </a:solidFill>
            <a:round/>
            <a:headEnd/>
            <a:tailEnd/>
          </a:ln>
        </p:spPr>
      </p:cxnSp>
      <p:cxnSp>
        <p:nvCxnSpPr>
          <p:cNvPr id="58" name="Straight Connector 297"/>
          <p:cNvCxnSpPr>
            <a:cxnSpLocks noChangeShapeType="1"/>
          </p:cNvCxnSpPr>
          <p:nvPr/>
        </p:nvCxnSpPr>
        <p:spPr bwMode="auto">
          <a:xfrm>
            <a:off x="6299200" y="4679774"/>
            <a:ext cx="120650" cy="82550"/>
          </a:xfrm>
          <a:prstGeom prst="line">
            <a:avLst/>
          </a:prstGeom>
          <a:noFill/>
          <a:ln w="15875">
            <a:solidFill>
              <a:schemeClr val="tx1"/>
            </a:solidFill>
            <a:round/>
            <a:headEnd/>
            <a:tailEnd/>
          </a:ln>
        </p:spPr>
      </p:cxnSp>
      <p:cxnSp>
        <p:nvCxnSpPr>
          <p:cNvPr id="59" name="Straight Connector 298"/>
          <p:cNvCxnSpPr>
            <a:cxnSpLocks noChangeShapeType="1"/>
          </p:cNvCxnSpPr>
          <p:nvPr/>
        </p:nvCxnSpPr>
        <p:spPr bwMode="auto">
          <a:xfrm flipV="1">
            <a:off x="6099175" y="4879799"/>
            <a:ext cx="242888" cy="44450"/>
          </a:xfrm>
          <a:prstGeom prst="line">
            <a:avLst/>
          </a:prstGeom>
          <a:noFill/>
          <a:ln w="15875">
            <a:solidFill>
              <a:schemeClr val="tx1"/>
            </a:solidFill>
            <a:round/>
            <a:headEnd/>
            <a:tailEnd/>
          </a:ln>
        </p:spPr>
      </p:cxnSp>
      <p:cxnSp>
        <p:nvCxnSpPr>
          <p:cNvPr id="60" name="Straight Connector 299"/>
          <p:cNvCxnSpPr>
            <a:cxnSpLocks noChangeShapeType="1"/>
          </p:cNvCxnSpPr>
          <p:nvPr/>
        </p:nvCxnSpPr>
        <p:spPr bwMode="auto">
          <a:xfrm flipV="1">
            <a:off x="5800725" y="4708349"/>
            <a:ext cx="195263" cy="106362"/>
          </a:xfrm>
          <a:prstGeom prst="line">
            <a:avLst/>
          </a:prstGeom>
          <a:noFill/>
          <a:ln w="15875">
            <a:solidFill>
              <a:schemeClr val="tx1"/>
            </a:solidFill>
            <a:round/>
            <a:headEnd/>
            <a:tailEnd/>
          </a:ln>
        </p:spPr>
      </p:cxnSp>
      <p:cxnSp>
        <p:nvCxnSpPr>
          <p:cNvPr id="61" name="Straight Connector 300"/>
          <p:cNvCxnSpPr>
            <a:cxnSpLocks noChangeShapeType="1"/>
            <a:stCxn id="266" idx="6"/>
          </p:cNvCxnSpPr>
          <p:nvPr/>
        </p:nvCxnSpPr>
        <p:spPr bwMode="auto">
          <a:xfrm flipV="1">
            <a:off x="5487988" y="5000449"/>
            <a:ext cx="206375" cy="95250"/>
          </a:xfrm>
          <a:prstGeom prst="line">
            <a:avLst/>
          </a:prstGeom>
          <a:noFill/>
          <a:ln w="15875">
            <a:solidFill>
              <a:schemeClr val="tx1"/>
            </a:solidFill>
            <a:round/>
            <a:headEnd/>
            <a:tailEnd/>
          </a:ln>
        </p:spPr>
      </p:cxnSp>
      <p:cxnSp>
        <p:nvCxnSpPr>
          <p:cNvPr id="62" name="Straight Connector 301"/>
          <p:cNvCxnSpPr>
            <a:cxnSpLocks noChangeShapeType="1"/>
          </p:cNvCxnSpPr>
          <p:nvPr/>
        </p:nvCxnSpPr>
        <p:spPr bwMode="auto">
          <a:xfrm flipV="1">
            <a:off x="6315075" y="4927424"/>
            <a:ext cx="254000" cy="247650"/>
          </a:xfrm>
          <a:prstGeom prst="line">
            <a:avLst/>
          </a:prstGeom>
          <a:noFill/>
          <a:ln w="15875">
            <a:solidFill>
              <a:schemeClr val="tx1"/>
            </a:solidFill>
            <a:round/>
            <a:headEnd/>
            <a:tailEnd/>
          </a:ln>
        </p:spPr>
      </p:cxnSp>
      <p:cxnSp>
        <p:nvCxnSpPr>
          <p:cNvPr id="63" name="Straight Connector 302"/>
          <p:cNvCxnSpPr>
            <a:cxnSpLocks noChangeShapeType="1"/>
          </p:cNvCxnSpPr>
          <p:nvPr/>
        </p:nvCxnSpPr>
        <p:spPr bwMode="auto">
          <a:xfrm flipH="1" flipV="1">
            <a:off x="6778625" y="4906786"/>
            <a:ext cx="358775" cy="120650"/>
          </a:xfrm>
          <a:prstGeom prst="line">
            <a:avLst/>
          </a:prstGeom>
          <a:noFill/>
          <a:ln w="15875">
            <a:solidFill>
              <a:schemeClr val="tx1"/>
            </a:solidFill>
            <a:round/>
            <a:headEnd/>
            <a:tailEnd/>
          </a:ln>
        </p:spPr>
      </p:cxnSp>
      <p:cxnSp>
        <p:nvCxnSpPr>
          <p:cNvPr id="64" name="Straight Connector 303"/>
          <p:cNvCxnSpPr>
            <a:cxnSpLocks noChangeShapeType="1"/>
          </p:cNvCxnSpPr>
          <p:nvPr/>
        </p:nvCxnSpPr>
        <p:spPr bwMode="auto">
          <a:xfrm flipV="1">
            <a:off x="6794500" y="4573411"/>
            <a:ext cx="285750" cy="192088"/>
          </a:xfrm>
          <a:prstGeom prst="line">
            <a:avLst/>
          </a:prstGeom>
          <a:noFill/>
          <a:ln w="15875">
            <a:solidFill>
              <a:schemeClr val="tx1"/>
            </a:solidFill>
            <a:round/>
            <a:headEnd/>
            <a:tailEnd/>
          </a:ln>
        </p:spPr>
      </p:cxnSp>
      <p:cxnSp>
        <p:nvCxnSpPr>
          <p:cNvPr id="65" name="Straight Connector 304"/>
          <p:cNvCxnSpPr>
            <a:cxnSpLocks noChangeShapeType="1"/>
            <a:endCxn id="68" idx="7"/>
          </p:cNvCxnSpPr>
          <p:nvPr/>
        </p:nvCxnSpPr>
        <p:spPr bwMode="auto">
          <a:xfrm flipH="1" flipV="1">
            <a:off x="5749925" y="4446411"/>
            <a:ext cx="227013" cy="85725"/>
          </a:xfrm>
          <a:prstGeom prst="line">
            <a:avLst/>
          </a:prstGeom>
          <a:noFill/>
          <a:ln w="15875">
            <a:solidFill>
              <a:schemeClr val="tx1"/>
            </a:solidFill>
            <a:round/>
            <a:headEnd/>
            <a:tailEnd/>
          </a:ln>
        </p:spPr>
      </p:cxnSp>
      <p:sp>
        <p:nvSpPr>
          <p:cNvPr id="66" name="TextBox 39958"/>
          <p:cNvSpPr txBox="1">
            <a:spLocks noChangeArrowheads="1"/>
          </p:cNvSpPr>
          <p:nvPr/>
        </p:nvSpPr>
        <p:spPr bwMode="auto">
          <a:xfrm>
            <a:off x="4764088" y="4486099"/>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7" name="Group 347"/>
          <p:cNvGrpSpPr>
            <a:grpSpLocks/>
          </p:cNvGrpSpPr>
          <p:nvPr/>
        </p:nvGrpSpPr>
        <p:grpSpPr bwMode="auto">
          <a:xfrm>
            <a:off x="5297488" y="4255911"/>
            <a:ext cx="530225" cy="214313"/>
            <a:chOff x="1871277" y="1576300"/>
            <a:chExt cx="1128371" cy="437860"/>
          </a:xfrm>
        </p:grpSpPr>
        <p:sp>
          <p:nvSpPr>
            <p:cNvPr id="68"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69"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1"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3"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5" name="Straight Connector 603"/>
            <p:cNvCxnSpPr>
              <a:cxnSpLocks noChangeShapeType="1"/>
              <a:endCxn id="7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6"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7" name="Group 347"/>
          <p:cNvGrpSpPr>
            <a:grpSpLocks/>
          </p:cNvGrpSpPr>
          <p:nvPr/>
        </p:nvGrpSpPr>
        <p:grpSpPr bwMode="auto">
          <a:xfrm>
            <a:off x="6303963" y="4730574"/>
            <a:ext cx="530225" cy="214312"/>
            <a:chOff x="1871277" y="1576300"/>
            <a:chExt cx="1128371" cy="437860"/>
          </a:xfrm>
        </p:grpSpPr>
        <p:sp>
          <p:nvSpPr>
            <p:cNvPr id="78"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9"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0"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1"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3"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5" name="Straight Connector 576"/>
            <p:cNvCxnSpPr>
              <a:cxnSpLocks noChangeShapeType="1"/>
              <a:endCxn id="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5822950" y="4514674"/>
            <a:ext cx="530225" cy="214312"/>
            <a:chOff x="1871277" y="1576300"/>
            <a:chExt cx="1128371" cy="437860"/>
          </a:xfrm>
        </p:grpSpPr>
        <p:sp>
          <p:nvSpPr>
            <p:cNvPr id="88"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0"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1"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3"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5" name="Straight Connector 567"/>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7" name="Group 347"/>
          <p:cNvGrpSpPr>
            <a:grpSpLocks/>
          </p:cNvGrpSpPr>
          <p:nvPr/>
        </p:nvGrpSpPr>
        <p:grpSpPr bwMode="auto">
          <a:xfrm>
            <a:off x="5597525" y="4813124"/>
            <a:ext cx="530225" cy="214312"/>
            <a:chOff x="1871277" y="1576300"/>
            <a:chExt cx="1128371" cy="437860"/>
          </a:xfrm>
        </p:grpSpPr>
        <p:sp>
          <p:nvSpPr>
            <p:cNvPr id="98"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9"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0"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1"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3"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5" name="Straight Connector 558"/>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7" name="Oval 3"/>
          <p:cNvSpPr>
            <a:spLocks noChangeArrowheads="1"/>
          </p:cNvSpPr>
          <p:nvPr/>
        </p:nvSpPr>
        <p:spPr bwMode="auto">
          <a:xfrm>
            <a:off x="1733550" y="3228799"/>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8" name="Straight Connector 10"/>
          <p:cNvCxnSpPr>
            <a:cxnSpLocks noChangeShapeType="1"/>
            <a:stCxn id="317" idx="7"/>
          </p:cNvCxnSpPr>
          <p:nvPr/>
        </p:nvCxnSpPr>
        <p:spPr bwMode="auto">
          <a:xfrm>
            <a:off x="2957513" y="3471686"/>
            <a:ext cx="1146175" cy="73025"/>
          </a:xfrm>
          <a:prstGeom prst="line">
            <a:avLst/>
          </a:prstGeom>
          <a:noFill/>
          <a:ln w="15875">
            <a:solidFill>
              <a:schemeClr val="tx1"/>
            </a:solidFill>
            <a:round/>
            <a:headEnd/>
            <a:tailEnd/>
          </a:ln>
        </p:spPr>
      </p:cxnSp>
      <p:cxnSp>
        <p:nvCxnSpPr>
          <p:cNvPr id="109" name="Straight Connector 297"/>
          <p:cNvCxnSpPr>
            <a:cxnSpLocks noChangeShapeType="1"/>
          </p:cNvCxnSpPr>
          <p:nvPr/>
        </p:nvCxnSpPr>
        <p:spPr bwMode="auto">
          <a:xfrm>
            <a:off x="3551238" y="3771724"/>
            <a:ext cx="130175" cy="84137"/>
          </a:xfrm>
          <a:prstGeom prst="line">
            <a:avLst/>
          </a:prstGeom>
          <a:noFill/>
          <a:ln w="15875">
            <a:solidFill>
              <a:schemeClr val="tx1"/>
            </a:solidFill>
            <a:round/>
            <a:headEnd/>
            <a:tailEnd/>
          </a:ln>
        </p:spPr>
      </p:cxnSp>
      <p:cxnSp>
        <p:nvCxnSpPr>
          <p:cNvPr id="110" name="Straight Connector 298"/>
          <p:cNvCxnSpPr>
            <a:cxnSpLocks noChangeShapeType="1"/>
          </p:cNvCxnSpPr>
          <p:nvPr/>
        </p:nvCxnSpPr>
        <p:spPr bwMode="auto">
          <a:xfrm flipV="1">
            <a:off x="3335338" y="3976511"/>
            <a:ext cx="263525" cy="46038"/>
          </a:xfrm>
          <a:prstGeom prst="line">
            <a:avLst/>
          </a:prstGeom>
          <a:noFill/>
          <a:ln w="15875">
            <a:solidFill>
              <a:schemeClr val="tx1"/>
            </a:solidFill>
            <a:round/>
            <a:headEnd/>
            <a:tailEnd/>
          </a:ln>
        </p:spPr>
      </p:cxnSp>
      <p:cxnSp>
        <p:nvCxnSpPr>
          <p:cNvPr id="111" name="Straight Connector 299"/>
          <p:cNvCxnSpPr>
            <a:cxnSpLocks noChangeShapeType="1"/>
          </p:cNvCxnSpPr>
          <p:nvPr/>
        </p:nvCxnSpPr>
        <p:spPr bwMode="auto">
          <a:xfrm flipV="1">
            <a:off x="3014663" y="3800299"/>
            <a:ext cx="209550" cy="109537"/>
          </a:xfrm>
          <a:prstGeom prst="line">
            <a:avLst/>
          </a:prstGeom>
          <a:noFill/>
          <a:ln w="15875">
            <a:solidFill>
              <a:schemeClr val="tx1"/>
            </a:solidFill>
            <a:round/>
            <a:headEnd/>
            <a:tailEnd/>
          </a:ln>
        </p:spPr>
      </p:cxnSp>
      <p:cxnSp>
        <p:nvCxnSpPr>
          <p:cNvPr id="112" name="Straight Connector 300"/>
          <p:cNvCxnSpPr>
            <a:cxnSpLocks noChangeShapeType="1"/>
            <a:stCxn id="171" idx="6"/>
          </p:cNvCxnSpPr>
          <p:nvPr/>
        </p:nvCxnSpPr>
        <p:spPr bwMode="auto">
          <a:xfrm flipV="1">
            <a:off x="2676525" y="4100336"/>
            <a:ext cx="222250" cy="98425"/>
          </a:xfrm>
          <a:prstGeom prst="line">
            <a:avLst/>
          </a:prstGeom>
          <a:noFill/>
          <a:ln w="15875">
            <a:solidFill>
              <a:schemeClr val="tx1"/>
            </a:solidFill>
            <a:round/>
            <a:headEnd/>
            <a:tailEnd/>
          </a:ln>
        </p:spPr>
      </p:cxnSp>
      <p:cxnSp>
        <p:nvCxnSpPr>
          <p:cNvPr id="113" name="Straight Connector 301"/>
          <p:cNvCxnSpPr>
            <a:cxnSpLocks noChangeShapeType="1"/>
          </p:cNvCxnSpPr>
          <p:nvPr/>
        </p:nvCxnSpPr>
        <p:spPr bwMode="auto">
          <a:xfrm flipV="1">
            <a:off x="3568700" y="4025724"/>
            <a:ext cx="273050" cy="254000"/>
          </a:xfrm>
          <a:prstGeom prst="line">
            <a:avLst/>
          </a:prstGeom>
          <a:noFill/>
          <a:ln w="15875">
            <a:solidFill>
              <a:schemeClr val="tx1"/>
            </a:solidFill>
            <a:round/>
            <a:headEnd/>
            <a:tailEnd/>
          </a:ln>
        </p:spPr>
      </p:cxnSp>
      <p:cxnSp>
        <p:nvCxnSpPr>
          <p:cNvPr id="114" name="Straight Connector 302"/>
          <p:cNvCxnSpPr>
            <a:cxnSpLocks noChangeShapeType="1"/>
          </p:cNvCxnSpPr>
          <p:nvPr/>
        </p:nvCxnSpPr>
        <p:spPr bwMode="auto">
          <a:xfrm flipH="1" flipV="1">
            <a:off x="4100513" y="4011436"/>
            <a:ext cx="387350" cy="125413"/>
          </a:xfrm>
          <a:prstGeom prst="line">
            <a:avLst/>
          </a:prstGeom>
          <a:noFill/>
          <a:ln w="15875">
            <a:solidFill>
              <a:schemeClr val="tx1"/>
            </a:solidFill>
            <a:round/>
            <a:headEnd/>
            <a:tailEnd/>
          </a:ln>
        </p:spPr>
      </p:cxnSp>
      <p:cxnSp>
        <p:nvCxnSpPr>
          <p:cNvPr id="115" name="Straight Connector 303"/>
          <p:cNvCxnSpPr>
            <a:cxnSpLocks noChangeShapeType="1"/>
          </p:cNvCxnSpPr>
          <p:nvPr/>
        </p:nvCxnSpPr>
        <p:spPr bwMode="auto">
          <a:xfrm flipV="1">
            <a:off x="4086225" y="3662186"/>
            <a:ext cx="307975" cy="198438"/>
          </a:xfrm>
          <a:prstGeom prst="line">
            <a:avLst/>
          </a:prstGeom>
          <a:noFill/>
          <a:ln w="15875">
            <a:solidFill>
              <a:schemeClr val="tx1"/>
            </a:solidFill>
            <a:round/>
            <a:headEnd/>
            <a:tailEnd/>
          </a:ln>
        </p:spPr>
      </p:cxnSp>
      <p:cxnSp>
        <p:nvCxnSpPr>
          <p:cNvPr id="116" name="Straight Connector 304"/>
          <p:cNvCxnSpPr>
            <a:cxnSpLocks noChangeShapeType="1"/>
            <a:endCxn id="315" idx="7"/>
          </p:cNvCxnSpPr>
          <p:nvPr/>
        </p:nvCxnSpPr>
        <p:spPr bwMode="auto">
          <a:xfrm flipH="1" flipV="1">
            <a:off x="2959100" y="3532011"/>
            <a:ext cx="246063" cy="87313"/>
          </a:xfrm>
          <a:prstGeom prst="line">
            <a:avLst/>
          </a:prstGeom>
          <a:noFill/>
          <a:ln w="15875">
            <a:solidFill>
              <a:schemeClr val="tx1"/>
            </a:solidFill>
            <a:round/>
            <a:headEnd/>
            <a:tailEnd/>
          </a:ln>
        </p:spPr>
      </p:cxnSp>
      <p:sp>
        <p:nvSpPr>
          <p:cNvPr id="117" name="TextBox 39958"/>
          <p:cNvSpPr txBox="1">
            <a:spLocks noChangeArrowheads="1"/>
          </p:cNvSpPr>
          <p:nvPr/>
        </p:nvSpPr>
        <p:spPr bwMode="auto">
          <a:xfrm>
            <a:off x="1893888" y="3573286"/>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8" name="Group 347"/>
          <p:cNvGrpSpPr>
            <a:grpSpLocks/>
          </p:cNvGrpSpPr>
          <p:nvPr/>
        </p:nvGrpSpPr>
        <p:grpSpPr bwMode="auto">
          <a:xfrm>
            <a:off x="4360863" y="4065411"/>
            <a:ext cx="573087" cy="220663"/>
            <a:chOff x="1871277" y="1576300"/>
            <a:chExt cx="1128371" cy="437860"/>
          </a:xfrm>
        </p:grpSpPr>
        <p:sp>
          <p:nvSpPr>
            <p:cNvPr id="119"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40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3557588" y="3824111"/>
            <a:ext cx="571500" cy="220663"/>
            <a:chOff x="1871277" y="1576300"/>
            <a:chExt cx="1128371" cy="437860"/>
          </a:xfrm>
        </p:grpSpPr>
        <p:sp>
          <p:nvSpPr>
            <p:cNvPr id="129"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0"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1"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2"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4"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6" name="Straight Connector 392"/>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8" name="Group 347"/>
          <p:cNvGrpSpPr>
            <a:grpSpLocks/>
          </p:cNvGrpSpPr>
          <p:nvPr/>
        </p:nvGrpSpPr>
        <p:grpSpPr bwMode="auto">
          <a:xfrm>
            <a:off x="3036888" y="3601861"/>
            <a:ext cx="573087" cy="219075"/>
            <a:chOff x="1871277" y="1576300"/>
            <a:chExt cx="1128371" cy="437860"/>
          </a:xfrm>
        </p:grpSpPr>
        <p:sp>
          <p:nvSpPr>
            <p:cNvPr id="139"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383"/>
            <p:cNvCxnSpPr>
              <a:cxnSpLocks noChangeShapeType="1"/>
              <a:endCxn id="1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7"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8" name="Group 347"/>
          <p:cNvGrpSpPr>
            <a:grpSpLocks/>
          </p:cNvGrpSpPr>
          <p:nvPr/>
        </p:nvGrpSpPr>
        <p:grpSpPr bwMode="auto">
          <a:xfrm>
            <a:off x="2794000" y="3908249"/>
            <a:ext cx="573088" cy="219075"/>
            <a:chOff x="1871277" y="1576300"/>
            <a:chExt cx="1128371" cy="437860"/>
          </a:xfrm>
        </p:grpSpPr>
        <p:sp>
          <p:nvSpPr>
            <p:cNvPr id="149"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37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3341688" y="4262261"/>
            <a:ext cx="573087" cy="220663"/>
            <a:chOff x="1871277" y="1576300"/>
            <a:chExt cx="1128371" cy="437860"/>
          </a:xfrm>
        </p:grpSpPr>
        <p:sp>
          <p:nvSpPr>
            <p:cNvPr id="1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365"/>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2105025" y="4117799"/>
            <a:ext cx="573088" cy="220662"/>
            <a:chOff x="1871277" y="1576300"/>
            <a:chExt cx="1128371" cy="437860"/>
          </a:xfrm>
        </p:grpSpPr>
        <p:sp>
          <p:nvSpPr>
            <p:cNvPr id="169"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0"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1"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 name="Straight Connector 356"/>
            <p:cNvCxnSpPr>
              <a:cxnSpLocks noChangeShapeType="1"/>
              <a:endCxn id="1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8" name="Group 2"/>
          <p:cNvGrpSpPr>
            <a:grpSpLocks/>
          </p:cNvGrpSpPr>
          <p:nvPr/>
        </p:nvGrpSpPr>
        <p:grpSpPr bwMode="auto">
          <a:xfrm>
            <a:off x="1825625" y="2744611"/>
            <a:ext cx="647700" cy="417513"/>
            <a:chOff x="3053396" y="4304255"/>
            <a:chExt cx="648422" cy="418253"/>
          </a:xfrm>
        </p:grpSpPr>
        <p:sp>
          <p:nvSpPr>
            <p:cNvPr id="1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1" name="Group 131"/>
          <p:cNvGrpSpPr>
            <a:grpSpLocks/>
          </p:cNvGrpSpPr>
          <p:nvPr/>
        </p:nvGrpSpPr>
        <p:grpSpPr bwMode="auto">
          <a:xfrm>
            <a:off x="669925" y="3544711"/>
            <a:ext cx="647700" cy="417513"/>
            <a:chOff x="3053396" y="4304255"/>
            <a:chExt cx="648422" cy="418253"/>
          </a:xfrm>
        </p:grpSpPr>
        <p:sp>
          <p:nvSpPr>
            <p:cNvPr id="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4" name="Group 135"/>
          <p:cNvGrpSpPr>
            <a:grpSpLocks/>
          </p:cNvGrpSpPr>
          <p:nvPr/>
        </p:nvGrpSpPr>
        <p:grpSpPr bwMode="auto">
          <a:xfrm>
            <a:off x="6334125" y="2998611"/>
            <a:ext cx="649288" cy="417513"/>
            <a:chOff x="3053396" y="4304255"/>
            <a:chExt cx="648422" cy="418253"/>
          </a:xfrm>
        </p:grpSpPr>
        <p:sp>
          <p:nvSpPr>
            <p:cNvPr id="1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7" name="Group 138"/>
          <p:cNvGrpSpPr>
            <a:grpSpLocks/>
          </p:cNvGrpSpPr>
          <p:nvPr/>
        </p:nvGrpSpPr>
        <p:grpSpPr bwMode="auto">
          <a:xfrm>
            <a:off x="1241425" y="5856111"/>
            <a:ext cx="647700" cy="417513"/>
            <a:chOff x="3053396" y="4304255"/>
            <a:chExt cx="648422" cy="418253"/>
          </a:xfrm>
        </p:grpSpPr>
        <p:sp>
          <p:nvSpPr>
            <p:cNvPr id="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9"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0" name="Group 141"/>
          <p:cNvGrpSpPr>
            <a:grpSpLocks/>
          </p:cNvGrpSpPr>
          <p:nvPr/>
        </p:nvGrpSpPr>
        <p:grpSpPr bwMode="auto">
          <a:xfrm>
            <a:off x="822325" y="5233811"/>
            <a:ext cx="647700" cy="417513"/>
            <a:chOff x="3053396" y="4304255"/>
            <a:chExt cx="648422" cy="418253"/>
          </a:xfrm>
        </p:grpSpPr>
        <p:sp>
          <p:nvSpPr>
            <p:cNvPr id="1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3" name="Group 144"/>
          <p:cNvGrpSpPr>
            <a:grpSpLocks/>
          </p:cNvGrpSpPr>
          <p:nvPr/>
        </p:nvGrpSpPr>
        <p:grpSpPr bwMode="auto">
          <a:xfrm>
            <a:off x="593725" y="4573411"/>
            <a:ext cx="647700" cy="417513"/>
            <a:chOff x="3053396" y="4304255"/>
            <a:chExt cx="648422" cy="418253"/>
          </a:xfrm>
        </p:grpSpPr>
        <p:sp>
          <p:nvSpPr>
            <p:cNvPr id="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5"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6" name="Group 147"/>
          <p:cNvGrpSpPr>
            <a:grpSpLocks/>
          </p:cNvGrpSpPr>
          <p:nvPr/>
        </p:nvGrpSpPr>
        <p:grpSpPr bwMode="auto">
          <a:xfrm>
            <a:off x="7083425" y="3430411"/>
            <a:ext cx="649288" cy="417513"/>
            <a:chOff x="3053396" y="4304255"/>
            <a:chExt cx="648422" cy="418253"/>
          </a:xfrm>
        </p:grpSpPr>
        <p:sp>
          <p:nvSpPr>
            <p:cNvPr id="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9" name="Group 150"/>
          <p:cNvGrpSpPr>
            <a:grpSpLocks/>
          </p:cNvGrpSpPr>
          <p:nvPr/>
        </p:nvGrpSpPr>
        <p:grpSpPr bwMode="auto">
          <a:xfrm>
            <a:off x="3425825" y="2503311"/>
            <a:ext cx="649288" cy="417513"/>
            <a:chOff x="3053396" y="4304255"/>
            <a:chExt cx="648422" cy="418253"/>
          </a:xfrm>
        </p:grpSpPr>
        <p:sp>
          <p:nvSpPr>
            <p:cNvPr id="2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1"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2" name="Group 153"/>
          <p:cNvGrpSpPr>
            <a:grpSpLocks/>
          </p:cNvGrpSpPr>
          <p:nvPr/>
        </p:nvGrpSpPr>
        <p:grpSpPr bwMode="auto">
          <a:xfrm>
            <a:off x="1050925" y="3151011"/>
            <a:ext cx="647700" cy="417513"/>
            <a:chOff x="3053396" y="4304255"/>
            <a:chExt cx="648422" cy="418253"/>
          </a:xfrm>
        </p:grpSpPr>
        <p:sp>
          <p:nvSpPr>
            <p:cNvPr id="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5" name="Group 156"/>
          <p:cNvGrpSpPr>
            <a:grpSpLocks/>
          </p:cNvGrpSpPr>
          <p:nvPr/>
        </p:nvGrpSpPr>
        <p:grpSpPr bwMode="auto">
          <a:xfrm>
            <a:off x="4340225" y="2477911"/>
            <a:ext cx="649288" cy="417513"/>
            <a:chOff x="3053396" y="4304255"/>
            <a:chExt cx="648422" cy="418253"/>
          </a:xfrm>
        </p:grpSpPr>
        <p:sp>
          <p:nvSpPr>
            <p:cNvPr id="2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7"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8" name="Group 160"/>
          <p:cNvGrpSpPr>
            <a:grpSpLocks/>
          </p:cNvGrpSpPr>
          <p:nvPr/>
        </p:nvGrpSpPr>
        <p:grpSpPr bwMode="auto">
          <a:xfrm>
            <a:off x="7400925" y="6110111"/>
            <a:ext cx="649288" cy="417513"/>
            <a:chOff x="3053396" y="4304255"/>
            <a:chExt cx="648422" cy="418253"/>
          </a:xfrm>
        </p:grpSpPr>
        <p:sp>
          <p:nvSpPr>
            <p:cNvPr id="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1" name="Group 163"/>
          <p:cNvGrpSpPr>
            <a:grpSpLocks/>
          </p:cNvGrpSpPr>
          <p:nvPr/>
        </p:nvGrpSpPr>
        <p:grpSpPr bwMode="auto">
          <a:xfrm>
            <a:off x="8239125" y="5462411"/>
            <a:ext cx="649288" cy="417513"/>
            <a:chOff x="3053396" y="4304255"/>
            <a:chExt cx="648422" cy="418253"/>
          </a:xfrm>
        </p:grpSpPr>
        <p:sp>
          <p:nvSpPr>
            <p:cNvPr id="2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3"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4" name="Group 169"/>
          <p:cNvGrpSpPr>
            <a:grpSpLocks/>
          </p:cNvGrpSpPr>
          <p:nvPr/>
        </p:nvGrpSpPr>
        <p:grpSpPr bwMode="auto">
          <a:xfrm>
            <a:off x="5165725" y="6351411"/>
            <a:ext cx="649288" cy="417513"/>
            <a:chOff x="3053396" y="4304255"/>
            <a:chExt cx="648422" cy="418253"/>
          </a:xfrm>
        </p:grpSpPr>
        <p:sp>
          <p:nvSpPr>
            <p:cNvPr id="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6"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7" name="Group 172"/>
          <p:cNvGrpSpPr>
            <a:grpSpLocks/>
          </p:cNvGrpSpPr>
          <p:nvPr/>
        </p:nvGrpSpPr>
        <p:grpSpPr bwMode="auto">
          <a:xfrm>
            <a:off x="4251325" y="6491111"/>
            <a:ext cx="649288" cy="417513"/>
            <a:chOff x="3053396" y="4304255"/>
            <a:chExt cx="648422" cy="418253"/>
          </a:xfrm>
        </p:grpSpPr>
        <p:sp>
          <p:nvSpPr>
            <p:cNvPr id="2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9"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0" name="Group 175"/>
          <p:cNvGrpSpPr>
            <a:grpSpLocks/>
          </p:cNvGrpSpPr>
          <p:nvPr/>
        </p:nvGrpSpPr>
        <p:grpSpPr bwMode="auto">
          <a:xfrm>
            <a:off x="3032125" y="6338711"/>
            <a:ext cx="649288" cy="417513"/>
            <a:chOff x="3053396" y="4304255"/>
            <a:chExt cx="648422" cy="418253"/>
          </a:xfrm>
        </p:grpSpPr>
        <p:sp>
          <p:nvSpPr>
            <p:cNvPr id="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22"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23" name="TextBox 4"/>
          <p:cNvSpPr txBox="1">
            <a:spLocks noChangeArrowheads="1"/>
          </p:cNvSpPr>
          <p:nvPr/>
        </p:nvSpPr>
        <p:spPr bwMode="auto">
          <a:xfrm rot="1053502">
            <a:off x="5440363" y="2403299"/>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4" name="TextBox 179"/>
          <p:cNvSpPr txBox="1">
            <a:spLocks noChangeArrowheads="1"/>
          </p:cNvSpPr>
          <p:nvPr/>
        </p:nvSpPr>
        <p:spPr bwMode="auto">
          <a:xfrm rot="2829263">
            <a:off x="7726362" y="3876499"/>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5" name="TextBox 180"/>
          <p:cNvSpPr txBox="1">
            <a:spLocks noChangeArrowheads="1"/>
          </p:cNvSpPr>
          <p:nvPr/>
        </p:nvSpPr>
        <p:spPr bwMode="auto">
          <a:xfrm rot="9845918">
            <a:off x="6394450" y="6387924"/>
            <a:ext cx="544513"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
        <p:nvSpPr>
          <p:cNvPr id="226" name="TextBox 181"/>
          <p:cNvSpPr txBox="1">
            <a:spLocks noChangeArrowheads="1"/>
          </p:cNvSpPr>
          <p:nvPr/>
        </p:nvSpPr>
        <p:spPr bwMode="auto">
          <a:xfrm rot="11651262">
            <a:off x="2027238" y="6292674"/>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7" name="TextBox 182"/>
          <p:cNvSpPr txBox="1">
            <a:spLocks noChangeArrowheads="1"/>
          </p:cNvSpPr>
          <p:nvPr/>
        </p:nvSpPr>
        <p:spPr bwMode="auto">
          <a:xfrm rot="16607303">
            <a:off x="440532" y="3985242"/>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8" name="TextBox 183"/>
          <p:cNvSpPr txBox="1">
            <a:spLocks noChangeArrowheads="1"/>
          </p:cNvSpPr>
          <p:nvPr/>
        </p:nvSpPr>
        <p:spPr bwMode="auto">
          <a:xfrm rot="20582737">
            <a:off x="2627313" y="2333292"/>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cxnSp>
        <p:nvCxnSpPr>
          <p:cNvPr id="229" name="Straight Connector 12"/>
          <p:cNvCxnSpPr>
            <a:cxnSpLocks noChangeShapeType="1"/>
          </p:cNvCxnSpPr>
          <p:nvPr/>
        </p:nvCxnSpPr>
        <p:spPr bwMode="auto">
          <a:xfrm>
            <a:off x="2382838" y="3112911"/>
            <a:ext cx="238125" cy="261938"/>
          </a:xfrm>
          <a:prstGeom prst="line">
            <a:avLst/>
          </a:prstGeom>
          <a:noFill/>
          <a:ln w="9525">
            <a:solidFill>
              <a:schemeClr val="tx1"/>
            </a:solidFill>
            <a:round/>
            <a:headEnd/>
            <a:tailEnd/>
          </a:ln>
        </p:spPr>
      </p:cxnSp>
      <p:cxnSp>
        <p:nvCxnSpPr>
          <p:cNvPr id="230" name="Straight Connector 500"/>
          <p:cNvCxnSpPr>
            <a:cxnSpLocks noChangeShapeType="1"/>
            <a:endCxn id="317" idx="2"/>
          </p:cNvCxnSpPr>
          <p:nvPr/>
        </p:nvCxnSpPr>
        <p:spPr bwMode="auto">
          <a:xfrm>
            <a:off x="1638300" y="3352624"/>
            <a:ext cx="831850" cy="61912"/>
          </a:xfrm>
          <a:prstGeom prst="line">
            <a:avLst/>
          </a:prstGeom>
          <a:noFill/>
          <a:ln w="9525">
            <a:solidFill>
              <a:schemeClr val="tx1"/>
            </a:solidFill>
            <a:round/>
            <a:headEnd/>
            <a:tailEnd/>
          </a:ln>
        </p:spPr>
      </p:cxnSp>
      <p:cxnSp>
        <p:nvCxnSpPr>
          <p:cNvPr id="231" name="Straight Connector 501"/>
          <p:cNvCxnSpPr>
            <a:cxnSpLocks noChangeShapeType="1"/>
          </p:cNvCxnSpPr>
          <p:nvPr/>
        </p:nvCxnSpPr>
        <p:spPr bwMode="auto">
          <a:xfrm flipV="1">
            <a:off x="1235075" y="3476449"/>
            <a:ext cx="1303338" cy="277812"/>
          </a:xfrm>
          <a:prstGeom prst="line">
            <a:avLst/>
          </a:prstGeom>
          <a:noFill/>
          <a:ln w="9525">
            <a:solidFill>
              <a:schemeClr val="tx1"/>
            </a:solidFill>
            <a:round/>
            <a:headEnd/>
            <a:tailEnd/>
          </a:ln>
        </p:spPr>
      </p:cxnSp>
      <p:cxnSp>
        <p:nvCxnSpPr>
          <p:cNvPr id="232" name="Straight Connector 502"/>
          <p:cNvCxnSpPr>
            <a:cxnSpLocks noChangeShapeType="1"/>
          </p:cNvCxnSpPr>
          <p:nvPr/>
        </p:nvCxnSpPr>
        <p:spPr bwMode="auto">
          <a:xfrm>
            <a:off x="3916363" y="2914474"/>
            <a:ext cx="307975" cy="573087"/>
          </a:xfrm>
          <a:prstGeom prst="line">
            <a:avLst/>
          </a:prstGeom>
          <a:noFill/>
          <a:ln w="9525">
            <a:solidFill>
              <a:schemeClr val="tx1"/>
            </a:solidFill>
            <a:round/>
            <a:headEnd/>
            <a:tailEnd/>
          </a:ln>
        </p:spPr>
      </p:cxnSp>
      <p:cxnSp>
        <p:nvCxnSpPr>
          <p:cNvPr id="233" name="Straight Connector 503"/>
          <p:cNvCxnSpPr>
            <a:cxnSpLocks noChangeShapeType="1"/>
          </p:cNvCxnSpPr>
          <p:nvPr/>
        </p:nvCxnSpPr>
        <p:spPr bwMode="auto">
          <a:xfrm flipH="1">
            <a:off x="4425950" y="2892249"/>
            <a:ext cx="384175" cy="579437"/>
          </a:xfrm>
          <a:prstGeom prst="line">
            <a:avLst/>
          </a:prstGeom>
          <a:noFill/>
          <a:ln w="9525">
            <a:solidFill>
              <a:schemeClr val="tx1"/>
            </a:solidFill>
            <a:round/>
            <a:headEnd/>
            <a:tailEnd/>
          </a:ln>
        </p:spPr>
      </p:cxnSp>
      <p:cxnSp>
        <p:nvCxnSpPr>
          <p:cNvPr id="234" name="Straight Connector 504"/>
          <p:cNvCxnSpPr>
            <a:cxnSpLocks noChangeShapeType="1"/>
          </p:cNvCxnSpPr>
          <p:nvPr/>
        </p:nvCxnSpPr>
        <p:spPr bwMode="auto">
          <a:xfrm>
            <a:off x="6770688" y="3403424"/>
            <a:ext cx="215900" cy="1046162"/>
          </a:xfrm>
          <a:prstGeom prst="line">
            <a:avLst/>
          </a:prstGeom>
          <a:noFill/>
          <a:ln w="9525">
            <a:solidFill>
              <a:schemeClr val="tx1"/>
            </a:solidFill>
            <a:round/>
            <a:headEnd/>
            <a:tailEnd/>
          </a:ln>
        </p:spPr>
      </p:cxnSp>
      <p:cxnSp>
        <p:nvCxnSpPr>
          <p:cNvPr id="235" name="Straight Connector 505"/>
          <p:cNvCxnSpPr>
            <a:cxnSpLocks noChangeShapeType="1"/>
          </p:cNvCxnSpPr>
          <p:nvPr/>
        </p:nvCxnSpPr>
        <p:spPr bwMode="auto">
          <a:xfrm flipH="1">
            <a:off x="7137400" y="3754261"/>
            <a:ext cx="241300" cy="692150"/>
          </a:xfrm>
          <a:prstGeom prst="line">
            <a:avLst/>
          </a:prstGeom>
          <a:noFill/>
          <a:ln w="9525">
            <a:solidFill>
              <a:schemeClr val="tx1"/>
            </a:solidFill>
            <a:round/>
            <a:headEnd/>
            <a:tailEnd/>
          </a:ln>
        </p:spPr>
      </p:cxnSp>
      <p:cxnSp>
        <p:nvCxnSpPr>
          <p:cNvPr id="236" name="Straight Connector 507"/>
          <p:cNvCxnSpPr>
            <a:cxnSpLocks noChangeShapeType="1"/>
          </p:cNvCxnSpPr>
          <p:nvPr/>
        </p:nvCxnSpPr>
        <p:spPr bwMode="auto">
          <a:xfrm flipH="1" flipV="1">
            <a:off x="7454900" y="5076649"/>
            <a:ext cx="796925" cy="614362"/>
          </a:xfrm>
          <a:prstGeom prst="line">
            <a:avLst/>
          </a:prstGeom>
          <a:noFill/>
          <a:ln w="9525">
            <a:solidFill>
              <a:schemeClr val="tx1"/>
            </a:solidFill>
            <a:round/>
            <a:headEnd/>
            <a:tailEnd/>
          </a:ln>
        </p:spPr>
      </p:cxnSp>
      <p:cxnSp>
        <p:nvCxnSpPr>
          <p:cNvPr id="237" name="Straight Connector 509"/>
          <p:cNvCxnSpPr>
            <a:cxnSpLocks noChangeShapeType="1"/>
            <a:stCxn id="215" idx="0"/>
          </p:cNvCxnSpPr>
          <p:nvPr/>
        </p:nvCxnSpPr>
        <p:spPr bwMode="auto">
          <a:xfrm flipH="1" flipV="1">
            <a:off x="5319713" y="5197299"/>
            <a:ext cx="285750" cy="1160462"/>
          </a:xfrm>
          <a:prstGeom prst="line">
            <a:avLst/>
          </a:prstGeom>
          <a:noFill/>
          <a:ln w="9525">
            <a:solidFill>
              <a:schemeClr val="tx1"/>
            </a:solidFill>
            <a:round/>
            <a:headEnd/>
            <a:tailEnd/>
          </a:ln>
        </p:spPr>
      </p:cxnSp>
      <p:cxnSp>
        <p:nvCxnSpPr>
          <p:cNvPr id="238" name="Straight Connector 510"/>
          <p:cNvCxnSpPr>
            <a:cxnSpLocks noChangeShapeType="1"/>
          </p:cNvCxnSpPr>
          <p:nvPr/>
        </p:nvCxnSpPr>
        <p:spPr bwMode="auto">
          <a:xfrm flipH="1" flipV="1">
            <a:off x="4068763" y="5548136"/>
            <a:ext cx="371475" cy="973138"/>
          </a:xfrm>
          <a:prstGeom prst="line">
            <a:avLst/>
          </a:prstGeom>
          <a:noFill/>
          <a:ln w="9525">
            <a:solidFill>
              <a:schemeClr val="tx1"/>
            </a:solidFill>
            <a:round/>
            <a:headEnd/>
            <a:tailEnd/>
          </a:ln>
        </p:spPr>
      </p:cxnSp>
      <p:cxnSp>
        <p:nvCxnSpPr>
          <p:cNvPr id="239" name="Straight Connector 511"/>
          <p:cNvCxnSpPr>
            <a:cxnSpLocks noChangeShapeType="1"/>
            <a:stCxn id="222" idx="0"/>
          </p:cNvCxnSpPr>
          <p:nvPr/>
        </p:nvCxnSpPr>
        <p:spPr bwMode="auto">
          <a:xfrm flipH="1" flipV="1">
            <a:off x="3144838" y="5695774"/>
            <a:ext cx="244475" cy="661987"/>
          </a:xfrm>
          <a:prstGeom prst="line">
            <a:avLst/>
          </a:prstGeom>
          <a:noFill/>
          <a:ln w="9525">
            <a:solidFill>
              <a:schemeClr val="tx1"/>
            </a:solidFill>
            <a:round/>
            <a:headEnd/>
            <a:tailEnd/>
          </a:ln>
        </p:spPr>
      </p:cxnSp>
      <p:cxnSp>
        <p:nvCxnSpPr>
          <p:cNvPr id="240" name="Straight Connector 512"/>
          <p:cNvCxnSpPr>
            <a:cxnSpLocks noChangeShapeType="1"/>
          </p:cNvCxnSpPr>
          <p:nvPr/>
        </p:nvCxnSpPr>
        <p:spPr bwMode="auto">
          <a:xfrm flipV="1">
            <a:off x="1790700" y="5664024"/>
            <a:ext cx="401638" cy="209550"/>
          </a:xfrm>
          <a:prstGeom prst="line">
            <a:avLst/>
          </a:prstGeom>
          <a:noFill/>
          <a:ln w="9525">
            <a:solidFill>
              <a:schemeClr val="tx1"/>
            </a:solidFill>
            <a:round/>
            <a:headEnd/>
            <a:tailEnd/>
          </a:ln>
        </p:spPr>
      </p:cxnSp>
      <p:cxnSp>
        <p:nvCxnSpPr>
          <p:cNvPr id="241" name="Straight Connector 513"/>
          <p:cNvCxnSpPr>
            <a:cxnSpLocks noChangeShapeType="1"/>
            <a:endCxn id="307" idx="2"/>
          </p:cNvCxnSpPr>
          <p:nvPr/>
        </p:nvCxnSpPr>
        <p:spPr bwMode="auto">
          <a:xfrm>
            <a:off x="1384300" y="5521149"/>
            <a:ext cx="450850" cy="115887"/>
          </a:xfrm>
          <a:prstGeom prst="line">
            <a:avLst/>
          </a:prstGeom>
          <a:noFill/>
          <a:ln w="9525">
            <a:solidFill>
              <a:schemeClr val="tx1"/>
            </a:solidFill>
            <a:round/>
            <a:headEnd/>
            <a:tailEnd/>
          </a:ln>
        </p:spPr>
      </p:cxnSp>
      <p:cxnSp>
        <p:nvCxnSpPr>
          <p:cNvPr id="242" name="Straight Connector 514"/>
          <p:cNvCxnSpPr>
            <a:cxnSpLocks noChangeShapeType="1"/>
          </p:cNvCxnSpPr>
          <p:nvPr/>
        </p:nvCxnSpPr>
        <p:spPr bwMode="auto">
          <a:xfrm>
            <a:off x="1155700" y="4879799"/>
            <a:ext cx="996950" cy="4762"/>
          </a:xfrm>
          <a:prstGeom prst="line">
            <a:avLst/>
          </a:prstGeom>
          <a:noFill/>
          <a:ln w="9525">
            <a:solidFill>
              <a:schemeClr val="tx1"/>
            </a:solidFill>
            <a:round/>
            <a:headEnd/>
            <a:tailEnd/>
          </a:ln>
        </p:spPr>
      </p:cxnSp>
      <p:grpSp>
        <p:nvGrpSpPr>
          <p:cNvPr id="243" name="Group 347"/>
          <p:cNvGrpSpPr>
            <a:grpSpLocks/>
          </p:cNvGrpSpPr>
          <p:nvPr/>
        </p:nvGrpSpPr>
        <p:grpSpPr bwMode="auto">
          <a:xfrm>
            <a:off x="6818313" y="4371799"/>
            <a:ext cx="530225" cy="214312"/>
            <a:chOff x="1871277" y="1576300"/>
            <a:chExt cx="1128371" cy="437860"/>
          </a:xfrm>
        </p:grpSpPr>
        <p:sp>
          <p:nvSpPr>
            <p:cNvPr id="244"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5"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6"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7"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8"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9"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0"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1" name="Straight Connector 594"/>
            <p:cNvCxnSpPr>
              <a:cxnSpLocks noChangeShapeType="1"/>
              <a:endCxn id="24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2"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3" name="Group 347"/>
          <p:cNvGrpSpPr>
            <a:grpSpLocks/>
          </p:cNvGrpSpPr>
          <p:nvPr/>
        </p:nvGrpSpPr>
        <p:grpSpPr bwMode="auto">
          <a:xfrm>
            <a:off x="7050088" y="4967111"/>
            <a:ext cx="530225" cy="214313"/>
            <a:chOff x="1871277" y="1576300"/>
            <a:chExt cx="1128371" cy="437860"/>
          </a:xfrm>
        </p:grpSpPr>
        <p:sp>
          <p:nvSpPr>
            <p:cNvPr id="254"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5"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6"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7"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8"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9"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0"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1" name="Straight Connector 585"/>
            <p:cNvCxnSpPr>
              <a:cxnSpLocks noChangeShapeType="1"/>
              <a:endCxn id="25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2"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3" name="Group 347"/>
          <p:cNvGrpSpPr>
            <a:grpSpLocks/>
          </p:cNvGrpSpPr>
          <p:nvPr/>
        </p:nvGrpSpPr>
        <p:grpSpPr bwMode="auto">
          <a:xfrm>
            <a:off x="4959350" y="5017911"/>
            <a:ext cx="530225" cy="214313"/>
            <a:chOff x="1871277" y="1576300"/>
            <a:chExt cx="1128371" cy="437860"/>
          </a:xfrm>
        </p:grpSpPr>
        <p:sp>
          <p:nvSpPr>
            <p:cNvPr id="26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1" name="Straight Connector 540"/>
            <p:cNvCxnSpPr>
              <a:cxnSpLocks noChangeShapeType="1"/>
              <a:endCxn id="26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3" name="Straight Connector 508"/>
          <p:cNvCxnSpPr>
            <a:cxnSpLocks noChangeShapeType="1"/>
          </p:cNvCxnSpPr>
          <p:nvPr/>
        </p:nvCxnSpPr>
        <p:spPr bwMode="auto">
          <a:xfrm flipH="1" flipV="1">
            <a:off x="6496050" y="5225874"/>
            <a:ext cx="1047750" cy="966787"/>
          </a:xfrm>
          <a:prstGeom prst="line">
            <a:avLst/>
          </a:prstGeom>
          <a:noFill/>
          <a:ln w="9525">
            <a:solidFill>
              <a:schemeClr val="tx1"/>
            </a:solidFill>
            <a:round/>
            <a:headEnd/>
            <a:tailEnd/>
          </a:ln>
        </p:spPr>
      </p:cxnSp>
      <p:grpSp>
        <p:nvGrpSpPr>
          <p:cNvPr id="274" name="Group 347"/>
          <p:cNvGrpSpPr>
            <a:grpSpLocks/>
          </p:cNvGrpSpPr>
          <p:nvPr/>
        </p:nvGrpSpPr>
        <p:grpSpPr bwMode="auto">
          <a:xfrm>
            <a:off x="2143125" y="4808361"/>
            <a:ext cx="484188" cy="211138"/>
            <a:chOff x="1871277" y="1576300"/>
            <a:chExt cx="1128371" cy="437860"/>
          </a:xfrm>
        </p:grpSpPr>
        <p:sp>
          <p:nvSpPr>
            <p:cNvPr id="27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2" name="Straight Connector 511"/>
            <p:cNvCxnSpPr>
              <a:cxnSpLocks noChangeShapeType="1"/>
              <a:endCxn id="27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4" name="Group 347"/>
          <p:cNvGrpSpPr>
            <a:grpSpLocks/>
          </p:cNvGrpSpPr>
          <p:nvPr/>
        </p:nvGrpSpPr>
        <p:grpSpPr bwMode="auto">
          <a:xfrm>
            <a:off x="3744913" y="5510036"/>
            <a:ext cx="484187" cy="211138"/>
            <a:chOff x="1871277" y="1576300"/>
            <a:chExt cx="1128371" cy="437860"/>
          </a:xfrm>
        </p:grpSpPr>
        <p:sp>
          <p:nvSpPr>
            <p:cNvPr id="285"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6"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7"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8"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9"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0"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1"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2" name="Straight Connector 493"/>
            <p:cNvCxnSpPr>
              <a:cxnSpLocks noChangeShapeType="1"/>
              <a:endCxn id="28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3"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4" name="Group 439"/>
          <p:cNvGrpSpPr>
            <a:grpSpLocks/>
          </p:cNvGrpSpPr>
          <p:nvPr/>
        </p:nvGrpSpPr>
        <p:grpSpPr bwMode="auto">
          <a:xfrm>
            <a:off x="2881313" y="5697361"/>
            <a:ext cx="484187" cy="211138"/>
            <a:chOff x="1871277" y="1576300"/>
            <a:chExt cx="1128371" cy="437860"/>
          </a:xfrm>
        </p:grpSpPr>
        <p:sp>
          <p:nvSpPr>
            <p:cNvPr id="295"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6"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7"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8"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9"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0"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1"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2" name="Straight Connector 457"/>
            <p:cNvCxnSpPr>
              <a:cxnSpLocks noChangeShapeType="1"/>
              <a:endCxn id="29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3"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4" name="Group 347"/>
          <p:cNvGrpSpPr>
            <a:grpSpLocks/>
          </p:cNvGrpSpPr>
          <p:nvPr/>
        </p:nvGrpSpPr>
        <p:grpSpPr bwMode="auto">
          <a:xfrm>
            <a:off x="1835150" y="5559249"/>
            <a:ext cx="484188" cy="211137"/>
            <a:chOff x="1871277" y="1576300"/>
            <a:chExt cx="1128371" cy="437860"/>
          </a:xfrm>
        </p:grpSpPr>
        <p:sp>
          <p:nvSpPr>
            <p:cNvPr id="305"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6"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7"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9"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0"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1"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2" name="Straight Connector 448"/>
            <p:cNvCxnSpPr>
              <a:cxnSpLocks noChangeShapeType="1"/>
              <a:endCxn id="3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3"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4" name="Group 347"/>
          <p:cNvGrpSpPr>
            <a:grpSpLocks/>
          </p:cNvGrpSpPr>
          <p:nvPr/>
        </p:nvGrpSpPr>
        <p:grpSpPr bwMode="auto">
          <a:xfrm>
            <a:off x="2470150" y="3335161"/>
            <a:ext cx="571500" cy="220663"/>
            <a:chOff x="1871277" y="1576300"/>
            <a:chExt cx="1128371" cy="437860"/>
          </a:xfrm>
        </p:grpSpPr>
        <p:sp>
          <p:nvSpPr>
            <p:cNvPr id="315"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6"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7"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8"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9"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0"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2" name="Straight Connector 419"/>
            <p:cNvCxnSpPr>
              <a:cxnSpLocks noChangeShapeType="1"/>
              <a:endCxn id="31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3"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24" name="Group 347"/>
          <p:cNvGrpSpPr>
            <a:grpSpLocks/>
          </p:cNvGrpSpPr>
          <p:nvPr/>
        </p:nvGrpSpPr>
        <p:grpSpPr bwMode="auto">
          <a:xfrm>
            <a:off x="4111625" y="3454224"/>
            <a:ext cx="571500" cy="220662"/>
            <a:chOff x="1871277" y="1576300"/>
            <a:chExt cx="1128371" cy="437860"/>
          </a:xfrm>
        </p:grpSpPr>
        <p:sp>
          <p:nvSpPr>
            <p:cNvPr id="325"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410"/>
            <p:cNvCxnSpPr>
              <a:cxnSpLocks noChangeShapeType="1"/>
              <a:endCxn id="32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3"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34" name="Group 531"/>
          <p:cNvGrpSpPr>
            <a:grpSpLocks/>
          </p:cNvGrpSpPr>
          <p:nvPr/>
        </p:nvGrpSpPr>
        <p:grpSpPr bwMode="auto">
          <a:xfrm>
            <a:off x="6103938" y="5157611"/>
            <a:ext cx="530225" cy="214313"/>
            <a:chOff x="1871277" y="1576300"/>
            <a:chExt cx="1128371" cy="437860"/>
          </a:xfrm>
        </p:grpSpPr>
        <p:sp>
          <p:nvSpPr>
            <p:cNvPr id="335"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6"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7"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8"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9"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1"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2" name="Straight Connector 549"/>
            <p:cNvCxnSpPr>
              <a:cxnSpLocks noChangeShapeType="1"/>
              <a:endCxn id="33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43"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44" name="Straight Connector 506"/>
          <p:cNvCxnSpPr>
            <a:cxnSpLocks noChangeShapeType="1"/>
          </p:cNvCxnSpPr>
          <p:nvPr/>
        </p:nvCxnSpPr>
        <p:spPr bwMode="auto">
          <a:xfrm flipH="1">
            <a:off x="7566025" y="4814711"/>
            <a:ext cx="541338" cy="249238"/>
          </a:xfrm>
          <a:prstGeom prst="line">
            <a:avLst/>
          </a:prstGeom>
          <a:noFill/>
          <a:ln w="9525">
            <a:solidFill>
              <a:schemeClr val="tx1"/>
            </a:solidFill>
            <a:round/>
            <a:headEnd/>
            <a:tailEnd/>
          </a:ln>
        </p:spPr>
      </p:cxnSp>
      <p:grpSp>
        <p:nvGrpSpPr>
          <p:cNvPr id="345" name="Group 166"/>
          <p:cNvGrpSpPr>
            <a:grpSpLocks/>
          </p:cNvGrpSpPr>
          <p:nvPr/>
        </p:nvGrpSpPr>
        <p:grpSpPr bwMode="auto">
          <a:xfrm>
            <a:off x="8010525" y="4548011"/>
            <a:ext cx="649288" cy="417513"/>
            <a:chOff x="3053396" y="4304255"/>
            <a:chExt cx="648422" cy="418253"/>
          </a:xfrm>
        </p:grpSpPr>
        <p:sp>
          <p:nvSpPr>
            <p:cNvPr id="3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7"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48" name="Group 20"/>
          <p:cNvGrpSpPr>
            <a:grpSpLocks/>
          </p:cNvGrpSpPr>
          <p:nvPr/>
        </p:nvGrpSpPr>
        <p:grpSpPr bwMode="auto">
          <a:xfrm>
            <a:off x="4697413" y="3374849"/>
            <a:ext cx="2133600" cy="1082675"/>
            <a:chOff x="4696844" y="2871032"/>
            <a:chExt cx="2133865" cy="1082781"/>
          </a:xfrm>
        </p:grpSpPr>
        <p:grpSp>
          <p:nvGrpSpPr>
            <p:cNvPr id="349" name="Group 16"/>
            <p:cNvGrpSpPr>
              <a:grpSpLocks/>
            </p:cNvGrpSpPr>
            <p:nvPr/>
          </p:nvGrpSpPr>
          <p:grpSpPr bwMode="auto">
            <a:xfrm>
              <a:off x="5677190" y="2871032"/>
              <a:ext cx="530938" cy="338554"/>
              <a:chOff x="5573768" y="2726239"/>
              <a:chExt cx="530938" cy="338554"/>
            </a:xfrm>
          </p:grpSpPr>
          <p:sp>
            <p:nvSpPr>
              <p:cNvPr id="352"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53"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50"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p:spPr>
        </p:cxnSp>
        <p:cxnSp>
          <p:nvCxnSpPr>
            <p:cNvPr id="351"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p:spPr>
        </p:cxnSp>
      </p:grpSp>
      <p:grpSp>
        <p:nvGrpSpPr>
          <p:cNvPr id="354" name="Group 39939"/>
          <p:cNvGrpSpPr>
            <a:grpSpLocks/>
          </p:cNvGrpSpPr>
          <p:nvPr/>
        </p:nvGrpSpPr>
        <p:grpSpPr bwMode="auto">
          <a:xfrm>
            <a:off x="2384425" y="4149081"/>
            <a:ext cx="2921000" cy="1468920"/>
            <a:chOff x="2577005" y="3621414"/>
            <a:chExt cx="2919566" cy="1471170"/>
          </a:xfrm>
        </p:grpSpPr>
        <p:cxnSp>
          <p:nvCxnSpPr>
            <p:cNvPr id="355" name="Straight Connector 7"/>
            <p:cNvCxnSpPr>
              <a:cxnSpLocks noChangeShapeType="1"/>
            </p:cNvCxnSpPr>
            <p:nvPr/>
          </p:nvCxnSpPr>
          <p:spPr bwMode="auto">
            <a:xfrm>
              <a:off x="5124112" y="3621414"/>
              <a:ext cx="372459" cy="171305"/>
            </a:xfrm>
            <a:prstGeom prst="line">
              <a:avLst/>
            </a:prstGeom>
            <a:noFill/>
            <a:ln w="38100">
              <a:solidFill>
                <a:srgbClr val="CC0000"/>
              </a:solidFill>
              <a:round/>
              <a:headEnd/>
              <a:tailEnd/>
            </a:ln>
          </p:spPr>
        </p:cxnSp>
        <p:cxnSp>
          <p:nvCxnSpPr>
            <p:cNvPr id="356" name="Straight Connector 415"/>
            <p:cNvCxnSpPr>
              <a:cxnSpLocks noChangeShapeType="1"/>
            </p:cNvCxnSpPr>
            <p:nvPr/>
          </p:nvCxnSpPr>
          <p:spPr bwMode="auto">
            <a:xfrm flipH="1">
              <a:off x="2577005" y="3765650"/>
              <a:ext cx="19911" cy="477550"/>
            </a:xfrm>
            <a:prstGeom prst="line">
              <a:avLst/>
            </a:prstGeom>
            <a:noFill/>
            <a:ln w="38100">
              <a:solidFill>
                <a:srgbClr val="CC0000"/>
              </a:solidFill>
              <a:round/>
              <a:headEnd/>
              <a:tailEnd/>
            </a:ln>
          </p:spPr>
        </p:cxnSp>
        <p:cxnSp>
          <p:nvCxnSpPr>
            <p:cNvPr id="357"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p:spPr>
        </p:cxnSp>
      </p:grpSp>
      <p:grpSp>
        <p:nvGrpSpPr>
          <p:cNvPr id="358" name="Group 39945"/>
          <p:cNvGrpSpPr>
            <a:grpSpLocks/>
          </p:cNvGrpSpPr>
          <p:nvPr/>
        </p:nvGrpSpPr>
        <p:grpSpPr bwMode="auto">
          <a:xfrm>
            <a:off x="4686313" y="5367164"/>
            <a:ext cx="1260417" cy="648912"/>
            <a:chOff x="4686300" y="4864100"/>
            <a:chExt cx="1260146" cy="648488"/>
          </a:xfrm>
        </p:grpSpPr>
        <p:sp>
          <p:nvSpPr>
            <p:cNvPr id="359" name="TextBox 39940"/>
            <p:cNvSpPr txBox="1">
              <a:spLocks noChangeArrowheads="1"/>
            </p:cNvSpPr>
            <p:nvPr/>
          </p:nvSpPr>
          <p:spPr bwMode="auto">
            <a:xfrm>
              <a:off x="4838688" y="5143497"/>
              <a:ext cx="1107758" cy="369091"/>
            </a:xfrm>
            <a:prstGeom prst="rect">
              <a:avLst/>
            </a:prstGeom>
            <a:solidFill>
              <a:schemeClr val="bg1"/>
            </a:solidFill>
            <a:ln w="9525">
              <a:noFill/>
              <a:miter lim="800000"/>
              <a:headEnd/>
              <a:tailEnd/>
            </a:ln>
          </p:spPr>
          <p:txBody>
            <a:bodyPr wrap="none">
              <a:spAutoFit/>
            </a:bodyPr>
            <a:lstStyle/>
            <a:p>
              <a:r>
                <a:rPr lang="zh-CN" altLang="en-US" dirty="0">
                  <a:solidFill>
                    <a:srgbClr val="CC0000"/>
                  </a:solidFill>
                </a:rPr>
                <a:t>对等连接</a:t>
              </a:r>
              <a:endParaRPr lang="en-US" altLang="zh-CN" dirty="0">
                <a:solidFill>
                  <a:srgbClr val="CC0000"/>
                </a:solidFill>
              </a:endParaRPr>
            </a:p>
          </p:txBody>
        </p:sp>
        <p:cxnSp>
          <p:nvCxnSpPr>
            <p:cNvPr id="360"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p:spPr>
        </p:cxnSp>
      </p:grpSp>
      <p:grpSp>
        <p:nvGrpSpPr>
          <p:cNvPr id="361" name="Group 39950"/>
          <p:cNvGrpSpPr>
            <a:grpSpLocks/>
          </p:cNvGrpSpPr>
          <p:nvPr/>
        </p:nvGrpSpPr>
        <p:grpSpPr bwMode="auto">
          <a:xfrm>
            <a:off x="5270498" y="2204864"/>
            <a:ext cx="1569660" cy="1673052"/>
            <a:chOff x="5270498" y="1701800"/>
            <a:chExt cx="1569168" cy="1671967"/>
          </a:xfrm>
        </p:grpSpPr>
        <p:sp>
          <p:nvSpPr>
            <p:cNvPr id="362" name="TextBox 39946"/>
            <p:cNvSpPr txBox="1">
              <a:spLocks noChangeArrowheads="1"/>
            </p:cNvSpPr>
            <p:nvPr/>
          </p:nvSpPr>
          <p:spPr bwMode="auto">
            <a:xfrm>
              <a:off x="5270498" y="1701800"/>
              <a:ext cx="1569168" cy="369093"/>
            </a:xfrm>
            <a:prstGeom prst="rect">
              <a:avLst/>
            </a:prstGeom>
            <a:noFill/>
            <a:ln w="9525">
              <a:noFill/>
              <a:miter lim="800000"/>
              <a:headEnd/>
              <a:tailEnd/>
            </a:ln>
          </p:spPr>
          <p:txBody>
            <a:bodyPr wrap="none">
              <a:spAutoFit/>
            </a:bodyPr>
            <a:lstStyle/>
            <a:p>
              <a:r>
                <a:rPr lang="zh-CN" altLang="en-US" dirty="0">
                  <a:solidFill>
                    <a:srgbClr val="CC0000"/>
                  </a:solidFill>
                </a:rPr>
                <a:t>因特网交换点</a:t>
              </a:r>
              <a:endParaRPr lang="en-US" altLang="zh-CN" dirty="0">
                <a:solidFill>
                  <a:srgbClr val="CC0000"/>
                </a:solidFill>
              </a:endParaRPr>
            </a:p>
          </p:txBody>
        </p:sp>
        <p:cxnSp>
          <p:nvCxnSpPr>
            <p:cNvPr id="363" name="Straight Connector 39948"/>
            <p:cNvCxnSpPr>
              <a:cxnSpLocks noChangeShapeType="1"/>
              <a:endCxn id="353" idx="0"/>
            </p:cNvCxnSpPr>
            <p:nvPr/>
          </p:nvCxnSpPr>
          <p:spPr bwMode="auto">
            <a:xfrm flipH="1">
              <a:off x="5952289" y="2661735"/>
              <a:ext cx="219911" cy="712032"/>
            </a:xfrm>
            <a:prstGeom prst="line">
              <a:avLst/>
            </a:prstGeom>
            <a:noFill/>
            <a:ln w="9525">
              <a:solidFill>
                <a:srgbClr val="CC0000"/>
              </a:solidFill>
              <a:round/>
              <a:headEnd/>
              <a:tailEnd/>
            </a:ln>
          </p:spPr>
        </p:cxnSp>
      </p:grpSp>
      <p:grpSp>
        <p:nvGrpSpPr>
          <p:cNvPr id="364" name="Group 39937"/>
          <p:cNvGrpSpPr>
            <a:grpSpLocks/>
          </p:cNvGrpSpPr>
          <p:nvPr/>
        </p:nvGrpSpPr>
        <p:grpSpPr bwMode="auto">
          <a:xfrm>
            <a:off x="3906837" y="4338999"/>
            <a:ext cx="1392140" cy="721776"/>
            <a:chOff x="3962400" y="3629145"/>
            <a:chExt cx="1391217" cy="720965"/>
          </a:xfrm>
        </p:grpSpPr>
        <p:cxnSp>
          <p:nvCxnSpPr>
            <p:cNvPr id="365"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p:spPr>
        </p:cxnSp>
        <p:grpSp>
          <p:nvGrpSpPr>
            <p:cNvPr id="366" name="Group 518"/>
            <p:cNvGrpSpPr>
              <a:grpSpLocks/>
            </p:cNvGrpSpPr>
            <p:nvPr/>
          </p:nvGrpSpPr>
          <p:grpSpPr bwMode="auto">
            <a:xfrm>
              <a:off x="3993651" y="3824925"/>
              <a:ext cx="549165" cy="360218"/>
              <a:chOff x="5634518" y="2616953"/>
              <a:chExt cx="549165" cy="360218"/>
            </a:xfrm>
          </p:grpSpPr>
          <p:sp>
            <p:nvSpPr>
              <p:cNvPr id="369"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70" name="TextBox 522"/>
              <p:cNvSpPr txBox="1">
                <a:spLocks noChangeArrowheads="1"/>
              </p:cNvSpPr>
              <p:nvPr/>
            </p:nvSpPr>
            <p:spPr bwMode="auto">
              <a:xfrm>
                <a:off x="5672004" y="2616953"/>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67" name="Straight Connector 519"/>
            <p:cNvCxnSpPr>
              <a:cxnSpLocks noChangeShapeType="1"/>
              <a:stCxn id="369" idx="6"/>
              <a:endCxn id="68" idx="2"/>
            </p:cNvCxnSpPr>
            <p:nvPr/>
          </p:nvCxnSpPr>
          <p:spPr bwMode="auto">
            <a:xfrm flipV="1">
              <a:off x="4521743" y="3629145"/>
              <a:ext cx="831874" cy="403598"/>
            </a:xfrm>
            <a:prstGeom prst="line">
              <a:avLst/>
            </a:prstGeom>
            <a:noFill/>
            <a:ln w="38100">
              <a:solidFill>
                <a:srgbClr val="CC0000"/>
              </a:solidFill>
              <a:round/>
              <a:headEnd/>
              <a:tailEnd/>
            </a:ln>
          </p:spPr>
        </p:cxnSp>
        <p:cxnSp>
          <p:nvCxnSpPr>
            <p:cNvPr id="368"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p:spPr>
        </p:cxnSp>
      </p:grpSp>
      <p:sp>
        <p:nvSpPr>
          <p:cNvPr id="371" name="Rectangle 3"/>
          <p:cNvSpPr txBox="1">
            <a:spLocks noChangeArrowheads="1"/>
          </p:cNvSpPr>
          <p:nvPr/>
        </p:nvSpPr>
        <p:spPr bwMode="auto">
          <a:xfrm>
            <a:off x="473075" y="1819796"/>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多个全球</a:t>
            </a:r>
            <a:r>
              <a:rPr lang="en-US" altLang="zh-CN" sz="2000" dirty="0">
                <a:latin typeface="Gill Sans MT" pitchFamily="34" charset="0"/>
              </a:rPr>
              <a:t>ISP</a:t>
            </a:r>
            <a:r>
              <a:rPr lang="zh-CN" altLang="en-US" sz="2000" dirty="0">
                <a:latin typeface="Gill Sans MT" pitchFamily="34" charset="0"/>
              </a:rPr>
              <a:t>形成商业竞争关系，它们之间互联</a:t>
            </a:r>
            <a:endParaRPr lang="en-US" altLang="zh-CN" sz="2000" dirty="0">
              <a:latin typeface="Gill Sans M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dissolve">
                                      <p:cBhvr>
                                        <p:cTn id="7" dur="500"/>
                                        <p:tgtEl>
                                          <p:spTgt spid="354"/>
                                        </p:tgtEl>
                                      </p:cBhvr>
                                    </p:animEffect>
                                  </p:childTnLst>
                                </p:cTn>
                              </p:par>
                              <p:par>
                                <p:cTn id="8" presetID="9"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dissolve">
                                      <p:cBhvr>
                                        <p:cTn id="10" dur="5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dissolve">
                                      <p:cBhvr>
                                        <p:cTn id="15" dur="500"/>
                                        <p:tgtEl>
                                          <p:spTgt spid="348"/>
                                        </p:tgtEl>
                                      </p:cBhvr>
                                    </p:animEffect>
                                  </p:childTnLst>
                                </p:cTn>
                              </p:par>
                              <p:par>
                                <p:cTn id="16" presetID="9" presetClass="entr" presetSubtype="0" fill="hold" nodeType="withEffect">
                                  <p:stCondLst>
                                    <p:cond delay="0"/>
                                  </p:stCondLst>
                                  <p:childTnLst>
                                    <p:set>
                                      <p:cBhvr>
                                        <p:cTn id="17" dur="1" fill="hold">
                                          <p:stCondLst>
                                            <p:cond delay="0"/>
                                          </p:stCondLst>
                                        </p:cTn>
                                        <p:tgtEl>
                                          <p:spTgt spid="361"/>
                                        </p:tgtEl>
                                        <p:attrNameLst>
                                          <p:attrName>style.visibility</p:attrName>
                                        </p:attrNameLst>
                                      </p:cBhvr>
                                      <p:to>
                                        <p:strVal val="visible"/>
                                      </p:to>
                                    </p:set>
                                    <p:animEffect transition="in" filter="dissolve">
                                      <p:cBhvr>
                                        <p:cTn id="18" dur="500"/>
                                        <p:tgtEl>
                                          <p:spTgt spid="361"/>
                                        </p:tgtEl>
                                      </p:cBhvr>
                                    </p:animEffect>
                                  </p:childTnLst>
                                </p:cTn>
                              </p:par>
                              <p:par>
                                <p:cTn id="19" presetID="9" presetClass="entr" presetSubtype="0" fill="hold" nodeType="withEffect">
                                  <p:stCondLst>
                                    <p:cond delay="0"/>
                                  </p:stCondLst>
                                  <p:childTnLst>
                                    <p:set>
                                      <p:cBhvr>
                                        <p:cTn id="20" dur="1" fill="hold">
                                          <p:stCondLst>
                                            <p:cond delay="0"/>
                                          </p:stCondLst>
                                        </p:cTn>
                                        <p:tgtEl>
                                          <p:spTgt spid="364"/>
                                        </p:tgtEl>
                                        <p:attrNameLst>
                                          <p:attrName>style.visibility</p:attrName>
                                        </p:attrNameLst>
                                      </p:cBhvr>
                                      <p:to>
                                        <p:strVal val="visible"/>
                                      </p:to>
                                    </p:set>
                                    <p:animEffect transition="in" filter="dissolve">
                                      <p:cBhvr>
                                        <p:cTn id="21"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42</a:t>
            </a:fld>
            <a:endParaRPr lang="zh-CN" altLang="en-US"/>
          </a:p>
        </p:txBody>
      </p:sp>
      <p:sp>
        <p:nvSpPr>
          <p:cNvPr id="5" name="Oval 3"/>
          <p:cNvSpPr>
            <a:spLocks noChangeArrowheads="1"/>
          </p:cNvSpPr>
          <p:nvPr/>
        </p:nvSpPr>
        <p:spPr bwMode="auto">
          <a:xfrm>
            <a:off x="1520825" y="4506046"/>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 name="Straight Connector 10"/>
          <p:cNvCxnSpPr>
            <a:cxnSpLocks noChangeShapeType="1"/>
            <a:stCxn id="262" idx="7"/>
          </p:cNvCxnSpPr>
          <p:nvPr/>
        </p:nvCxnSpPr>
        <p:spPr bwMode="auto">
          <a:xfrm>
            <a:off x="2555875" y="4739409"/>
            <a:ext cx="969963" cy="68262"/>
          </a:xfrm>
          <a:prstGeom prst="line">
            <a:avLst/>
          </a:prstGeom>
          <a:noFill/>
          <a:ln w="15875">
            <a:solidFill>
              <a:schemeClr val="tx1"/>
            </a:solidFill>
            <a:round/>
            <a:headEnd/>
            <a:tailEnd/>
          </a:ln>
        </p:spPr>
      </p:cxnSp>
      <p:cxnSp>
        <p:nvCxnSpPr>
          <p:cNvPr id="7" name="Straight Connector 297"/>
          <p:cNvCxnSpPr>
            <a:cxnSpLocks noChangeShapeType="1"/>
          </p:cNvCxnSpPr>
          <p:nvPr/>
        </p:nvCxnSpPr>
        <p:spPr bwMode="auto">
          <a:xfrm>
            <a:off x="3059113" y="5026746"/>
            <a:ext cx="109537" cy="79375"/>
          </a:xfrm>
          <a:prstGeom prst="line">
            <a:avLst/>
          </a:prstGeom>
          <a:noFill/>
          <a:ln w="15875">
            <a:solidFill>
              <a:schemeClr val="tx1"/>
            </a:solidFill>
            <a:round/>
            <a:headEnd/>
            <a:tailEnd/>
          </a:ln>
        </p:spPr>
      </p:cxnSp>
      <p:cxnSp>
        <p:nvCxnSpPr>
          <p:cNvPr id="8" name="Straight Connector 298"/>
          <p:cNvCxnSpPr>
            <a:cxnSpLocks noChangeShapeType="1"/>
          </p:cNvCxnSpPr>
          <p:nvPr/>
        </p:nvCxnSpPr>
        <p:spPr bwMode="auto">
          <a:xfrm flipV="1">
            <a:off x="2876550" y="5222009"/>
            <a:ext cx="222250" cy="44450"/>
          </a:xfrm>
          <a:prstGeom prst="line">
            <a:avLst/>
          </a:prstGeom>
          <a:noFill/>
          <a:ln w="15875">
            <a:solidFill>
              <a:schemeClr val="tx1"/>
            </a:solidFill>
            <a:round/>
            <a:headEnd/>
            <a:tailEnd/>
          </a:ln>
        </p:spPr>
      </p:cxnSp>
      <p:cxnSp>
        <p:nvCxnSpPr>
          <p:cNvPr id="9" name="Straight Connector 299"/>
          <p:cNvCxnSpPr>
            <a:cxnSpLocks noChangeShapeType="1"/>
          </p:cNvCxnSpPr>
          <p:nvPr/>
        </p:nvCxnSpPr>
        <p:spPr bwMode="auto">
          <a:xfrm flipV="1">
            <a:off x="2603500" y="5053734"/>
            <a:ext cx="177800" cy="106362"/>
          </a:xfrm>
          <a:prstGeom prst="line">
            <a:avLst/>
          </a:prstGeom>
          <a:noFill/>
          <a:ln w="15875">
            <a:solidFill>
              <a:schemeClr val="tx1"/>
            </a:solidFill>
            <a:round/>
            <a:headEnd/>
            <a:tailEnd/>
          </a:ln>
        </p:spPr>
      </p:cxnSp>
      <p:cxnSp>
        <p:nvCxnSpPr>
          <p:cNvPr id="10" name="Straight Connector 300"/>
          <p:cNvCxnSpPr>
            <a:cxnSpLocks noChangeShapeType="1"/>
            <a:stCxn id="292" idx="6"/>
          </p:cNvCxnSpPr>
          <p:nvPr/>
        </p:nvCxnSpPr>
        <p:spPr bwMode="auto">
          <a:xfrm flipV="1">
            <a:off x="2317750" y="5341071"/>
            <a:ext cx="188913" cy="95250"/>
          </a:xfrm>
          <a:prstGeom prst="line">
            <a:avLst/>
          </a:prstGeom>
          <a:noFill/>
          <a:ln w="15875">
            <a:solidFill>
              <a:schemeClr val="tx1"/>
            </a:solidFill>
            <a:round/>
            <a:headEnd/>
            <a:tailEnd/>
          </a:ln>
        </p:spPr>
      </p:cxnSp>
      <p:cxnSp>
        <p:nvCxnSpPr>
          <p:cNvPr id="11" name="Straight Connector 301"/>
          <p:cNvCxnSpPr>
            <a:cxnSpLocks noChangeShapeType="1"/>
          </p:cNvCxnSpPr>
          <p:nvPr/>
        </p:nvCxnSpPr>
        <p:spPr bwMode="auto">
          <a:xfrm flipV="1">
            <a:off x="3073400" y="5269634"/>
            <a:ext cx="231775" cy="244475"/>
          </a:xfrm>
          <a:prstGeom prst="line">
            <a:avLst/>
          </a:prstGeom>
          <a:noFill/>
          <a:ln w="15875">
            <a:solidFill>
              <a:schemeClr val="tx1"/>
            </a:solidFill>
            <a:round/>
            <a:headEnd/>
            <a:tailEnd/>
          </a:ln>
        </p:spPr>
      </p:cxnSp>
      <p:cxnSp>
        <p:nvCxnSpPr>
          <p:cNvPr id="12" name="Straight Connector 302"/>
          <p:cNvCxnSpPr>
            <a:cxnSpLocks noChangeShapeType="1"/>
          </p:cNvCxnSpPr>
          <p:nvPr/>
        </p:nvCxnSpPr>
        <p:spPr bwMode="auto">
          <a:xfrm flipH="1" flipV="1">
            <a:off x="3524250" y="5256934"/>
            <a:ext cx="327025" cy="119062"/>
          </a:xfrm>
          <a:prstGeom prst="line">
            <a:avLst/>
          </a:prstGeom>
          <a:noFill/>
          <a:ln w="15875">
            <a:solidFill>
              <a:schemeClr val="tx1"/>
            </a:solidFill>
            <a:round/>
            <a:headEnd/>
            <a:tailEnd/>
          </a:ln>
        </p:spPr>
      </p:cxnSp>
      <p:cxnSp>
        <p:nvCxnSpPr>
          <p:cNvPr id="13" name="Straight Connector 303"/>
          <p:cNvCxnSpPr>
            <a:cxnSpLocks noChangeShapeType="1"/>
          </p:cNvCxnSpPr>
          <p:nvPr/>
        </p:nvCxnSpPr>
        <p:spPr bwMode="auto">
          <a:xfrm flipV="1">
            <a:off x="3511550" y="4921971"/>
            <a:ext cx="260350" cy="188913"/>
          </a:xfrm>
          <a:prstGeom prst="line">
            <a:avLst/>
          </a:prstGeom>
          <a:noFill/>
          <a:ln w="15875">
            <a:solidFill>
              <a:schemeClr val="tx1"/>
            </a:solidFill>
            <a:round/>
            <a:headEnd/>
            <a:tailEnd/>
          </a:ln>
        </p:spPr>
      </p:cxnSp>
      <p:cxnSp>
        <p:nvCxnSpPr>
          <p:cNvPr id="14" name="Straight Connector 304"/>
          <p:cNvCxnSpPr>
            <a:cxnSpLocks noChangeShapeType="1"/>
            <a:endCxn id="260" idx="7"/>
          </p:cNvCxnSpPr>
          <p:nvPr/>
        </p:nvCxnSpPr>
        <p:spPr bwMode="auto">
          <a:xfrm flipH="1" flipV="1">
            <a:off x="2557463" y="4796559"/>
            <a:ext cx="207962" cy="84137"/>
          </a:xfrm>
          <a:prstGeom prst="line">
            <a:avLst/>
          </a:prstGeom>
          <a:noFill/>
          <a:ln w="15875">
            <a:solidFill>
              <a:schemeClr val="tx1"/>
            </a:solidFill>
            <a:round/>
            <a:headEnd/>
            <a:tailEnd/>
          </a:ln>
        </p:spPr>
      </p:cxnSp>
      <p:sp>
        <p:nvSpPr>
          <p:cNvPr id="15" name="TextBox 39958"/>
          <p:cNvSpPr txBox="1">
            <a:spLocks noChangeArrowheads="1"/>
          </p:cNvSpPr>
          <p:nvPr/>
        </p:nvSpPr>
        <p:spPr bwMode="auto">
          <a:xfrm>
            <a:off x="1655763" y="4836246"/>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6" name="Group 347"/>
          <p:cNvGrpSpPr>
            <a:grpSpLocks/>
          </p:cNvGrpSpPr>
          <p:nvPr/>
        </p:nvGrpSpPr>
        <p:grpSpPr bwMode="auto">
          <a:xfrm>
            <a:off x="3532188" y="4721946"/>
            <a:ext cx="485775" cy="211138"/>
            <a:chOff x="1871277" y="1576300"/>
            <a:chExt cx="1128371" cy="437860"/>
          </a:xfrm>
        </p:grpSpPr>
        <p:sp>
          <p:nvSpPr>
            <p:cNvPr id="17"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 name="Straight Connector 502"/>
            <p:cNvCxnSpPr>
              <a:cxnSpLocks noChangeShapeType="1"/>
              <a:endCxn id="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 name="Group 347"/>
          <p:cNvGrpSpPr>
            <a:grpSpLocks/>
          </p:cNvGrpSpPr>
          <p:nvPr/>
        </p:nvGrpSpPr>
        <p:grpSpPr bwMode="auto">
          <a:xfrm>
            <a:off x="3063875" y="5075959"/>
            <a:ext cx="484188" cy="211137"/>
            <a:chOff x="1871277" y="1576300"/>
            <a:chExt cx="1128371" cy="437860"/>
          </a:xfrm>
        </p:grpSpPr>
        <p:sp>
          <p:nvSpPr>
            <p:cNvPr id="27"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 name="Straight Connector 484"/>
            <p:cNvCxnSpPr>
              <a:cxnSpLocks noChangeShapeType="1"/>
              <a:endCxn id="2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 name="Group 347"/>
          <p:cNvGrpSpPr>
            <a:grpSpLocks/>
          </p:cNvGrpSpPr>
          <p:nvPr/>
        </p:nvGrpSpPr>
        <p:grpSpPr bwMode="auto">
          <a:xfrm>
            <a:off x="2624138" y="4863234"/>
            <a:ext cx="484187" cy="211137"/>
            <a:chOff x="1871277" y="1576300"/>
            <a:chExt cx="1128371" cy="437860"/>
          </a:xfrm>
        </p:grpSpPr>
        <p:sp>
          <p:nvSpPr>
            <p:cNvPr id="37"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0"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2"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 name="Straight Connector 475"/>
            <p:cNvCxnSpPr>
              <a:cxnSpLocks noChangeShapeType="1"/>
              <a:endCxn id="3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 name="Group 347"/>
          <p:cNvGrpSpPr>
            <a:grpSpLocks/>
          </p:cNvGrpSpPr>
          <p:nvPr/>
        </p:nvGrpSpPr>
        <p:grpSpPr bwMode="auto">
          <a:xfrm>
            <a:off x="2417763" y="5156921"/>
            <a:ext cx="484187" cy="211138"/>
            <a:chOff x="1871277" y="1576300"/>
            <a:chExt cx="1128371" cy="437860"/>
          </a:xfrm>
        </p:grpSpPr>
        <p:sp>
          <p:nvSpPr>
            <p:cNvPr id="47"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466"/>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6" name="Oval 3"/>
          <p:cNvSpPr>
            <a:spLocks noChangeArrowheads="1"/>
          </p:cNvSpPr>
          <p:nvPr/>
        </p:nvSpPr>
        <p:spPr bwMode="auto">
          <a:xfrm>
            <a:off x="4614863" y="3952009"/>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7" name="Straight Connector 10"/>
          <p:cNvCxnSpPr>
            <a:cxnSpLocks noChangeShapeType="1"/>
            <a:stCxn id="70" idx="7"/>
          </p:cNvCxnSpPr>
          <p:nvPr/>
        </p:nvCxnSpPr>
        <p:spPr bwMode="auto">
          <a:xfrm>
            <a:off x="5748338" y="4188546"/>
            <a:ext cx="1062037" cy="69850"/>
          </a:xfrm>
          <a:prstGeom prst="line">
            <a:avLst/>
          </a:prstGeom>
          <a:noFill/>
          <a:ln w="15875">
            <a:solidFill>
              <a:schemeClr val="tx1"/>
            </a:solidFill>
            <a:round/>
            <a:headEnd/>
            <a:tailEnd/>
          </a:ln>
        </p:spPr>
      </p:cxnSp>
      <p:cxnSp>
        <p:nvCxnSpPr>
          <p:cNvPr id="58" name="Straight Connector 297"/>
          <p:cNvCxnSpPr>
            <a:cxnSpLocks noChangeShapeType="1"/>
          </p:cNvCxnSpPr>
          <p:nvPr/>
        </p:nvCxnSpPr>
        <p:spPr bwMode="auto">
          <a:xfrm>
            <a:off x="6299200" y="4479059"/>
            <a:ext cx="120650" cy="82550"/>
          </a:xfrm>
          <a:prstGeom prst="line">
            <a:avLst/>
          </a:prstGeom>
          <a:noFill/>
          <a:ln w="15875">
            <a:solidFill>
              <a:schemeClr val="tx1"/>
            </a:solidFill>
            <a:round/>
            <a:headEnd/>
            <a:tailEnd/>
          </a:ln>
        </p:spPr>
      </p:cxnSp>
      <p:cxnSp>
        <p:nvCxnSpPr>
          <p:cNvPr id="59" name="Straight Connector 298"/>
          <p:cNvCxnSpPr>
            <a:cxnSpLocks noChangeShapeType="1"/>
          </p:cNvCxnSpPr>
          <p:nvPr/>
        </p:nvCxnSpPr>
        <p:spPr bwMode="auto">
          <a:xfrm flipV="1">
            <a:off x="6099175" y="4679084"/>
            <a:ext cx="242888" cy="44450"/>
          </a:xfrm>
          <a:prstGeom prst="line">
            <a:avLst/>
          </a:prstGeom>
          <a:noFill/>
          <a:ln w="15875">
            <a:solidFill>
              <a:schemeClr val="tx1"/>
            </a:solidFill>
            <a:round/>
            <a:headEnd/>
            <a:tailEnd/>
          </a:ln>
        </p:spPr>
      </p:cxnSp>
      <p:cxnSp>
        <p:nvCxnSpPr>
          <p:cNvPr id="60" name="Straight Connector 299"/>
          <p:cNvCxnSpPr>
            <a:cxnSpLocks noChangeShapeType="1"/>
          </p:cNvCxnSpPr>
          <p:nvPr/>
        </p:nvCxnSpPr>
        <p:spPr bwMode="auto">
          <a:xfrm flipV="1">
            <a:off x="5800725" y="4507634"/>
            <a:ext cx="195263" cy="106362"/>
          </a:xfrm>
          <a:prstGeom prst="line">
            <a:avLst/>
          </a:prstGeom>
          <a:noFill/>
          <a:ln w="15875">
            <a:solidFill>
              <a:schemeClr val="tx1"/>
            </a:solidFill>
            <a:round/>
            <a:headEnd/>
            <a:tailEnd/>
          </a:ln>
        </p:spPr>
      </p:cxnSp>
      <p:cxnSp>
        <p:nvCxnSpPr>
          <p:cNvPr id="61" name="Straight Connector 300"/>
          <p:cNvCxnSpPr>
            <a:cxnSpLocks noChangeShapeType="1"/>
            <a:stCxn id="251" idx="6"/>
          </p:cNvCxnSpPr>
          <p:nvPr/>
        </p:nvCxnSpPr>
        <p:spPr bwMode="auto">
          <a:xfrm flipV="1">
            <a:off x="5487988" y="4799734"/>
            <a:ext cx="206375" cy="95250"/>
          </a:xfrm>
          <a:prstGeom prst="line">
            <a:avLst/>
          </a:prstGeom>
          <a:noFill/>
          <a:ln w="15875">
            <a:solidFill>
              <a:schemeClr val="tx1"/>
            </a:solidFill>
            <a:round/>
            <a:headEnd/>
            <a:tailEnd/>
          </a:ln>
        </p:spPr>
      </p:cxnSp>
      <p:cxnSp>
        <p:nvCxnSpPr>
          <p:cNvPr id="62" name="Straight Connector 301"/>
          <p:cNvCxnSpPr>
            <a:cxnSpLocks noChangeShapeType="1"/>
          </p:cNvCxnSpPr>
          <p:nvPr/>
        </p:nvCxnSpPr>
        <p:spPr bwMode="auto">
          <a:xfrm flipV="1">
            <a:off x="6315075" y="4726709"/>
            <a:ext cx="254000" cy="247650"/>
          </a:xfrm>
          <a:prstGeom prst="line">
            <a:avLst/>
          </a:prstGeom>
          <a:noFill/>
          <a:ln w="15875">
            <a:solidFill>
              <a:schemeClr val="tx1"/>
            </a:solidFill>
            <a:round/>
            <a:headEnd/>
            <a:tailEnd/>
          </a:ln>
        </p:spPr>
      </p:cxnSp>
      <p:cxnSp>
        <p:nvCxnSpPr>
          <p:cNvPr id="63" name="Straight Connector 302"/>
          <p:cNvCxnSpPr>
            <a:cxnSpLocks noChangeShapeType="1"/>
          </p:cNvCxnSpPr>
          <p:nvPr/>
        </p:nvCxnSpPr>
        <p:spPr bwMode="auto">
          <a:xfrm flipH="1" flipV="1">
            <a:off x="6778625" y="4706071"/>
            <a:ext cx="358775" cy="120650"/>
          </a:xfrm>
          <a:prstGeom prst="line">
            <a:avLst/>
          </a:prstGeom>
          <a:noFill/>
          <a:ln w="15875">
            <a:solidFill>
              <a:schemeClr val="tx1"/>
            </a:solidFill>
            <a:round/>
            <a:headEnd/>
            <a:tailEnd/>
          </a:ln>
        </p:spPr>
      </p:cxnSp>
      <p:cxnSp>
        <p:nvCxnSpPr>
          <p:cNvPr id="64" name="Straight Connector 303"/>
          <p:cNvCxnSpPr>
            <a:cxnSpLocks noChangeShapeType="1"/>
          </p:cNvCxnSpPr>
          <p:nvPr/>
        </p:nvCxnSpPr>
        <p:spPr bwMode="auto">
          <a:xfrm flipV="1">
            <a:off x="6794500" y="4372696"/>
            <a:ext cx="285750" cy="192088"/>
          </a:xfrm>
          <a:prstGeom prst="line">
            <a:avLst/>
          </a:prstGeom>
          <a:noFill/>
          <a:ln w="15875">
            <a:solidFill>
              <a:schemeClr val="tx1"/>
            </a:solidFill>
            <a:round/>
            <a:headEnd/>
            <a:tailEnd/>
          </a:ln>
        </p:spPr>
      </p:cxnSp>
      <p:cxnSp>
        <p:nvCxnSpPr>
          <p:cNvPr id="65" name="Straight Connector 304"/>
          <p:cNvCxnSpPr>
            <a:cxnSpLocks noChangeShapeType="1"/>
            <a:endCxn id="68" idx="7"/>
          </p:cNvCxnSpPr>
          <p:nvPr/>
        </p:nvCxnSpPr>
        <p:spPr bwMode="auto">
          <a:xfrm flipH="1" flipV="1">
            <a:off x="5749925" y="4245696"/>
            <a:ext cx="227013" cy="85725"/>
          </a:xfrm>
          <a:prstGeom prst="line">
            <a:avLst/>
          </a:prstGeom>
          <a:noFill/>
          <a:ln w="15875">
            <a:solidFill>
              <a:schemeClr val="tx1"/>
            </a:solidFill>
            <a:round/>
            <a:headEnd/>
            <a:tailEnd/>
          </a:ln>
        </p:spPr>
      </p:cxnSp>
      <p:sp>
        <p:nvSpPr>
          <p:cNvPr id="66" name="TextBox 39958"/>
          <p:cNvSpPr txBox="1">
            <a:spLocks noChangeArrowheads="1"/>
          </p:cNvSpPr>
          <p:nvPr/>
        </p:nvSpPr>
        <p:spPr bwMode="auto">
          <a:xfrm>
            <a:off x="4764088" y="4285384"/>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7" name="Group 347"/>
          <p:cNvGrpSpPr>
            <a:grpSpLocks/>
          </p:cNvGrpSpPr>
          <p:nvPr/>
        </p:nvGrpSpPr>
        <p:grpSpPr bwMode="auto">
          <a:xfrm>
            <a:off x="5297488" y="4055196"/>
            <a:ext cx="530225" cy="214313"/>
            <a:chOff x="1871277" y="1576300"/>
            <a:chExt cx="1128371" cy="437860"/>
          </a:xfrm>
        </p:grpSpPr>
        <p:sp>
          <p:nvSpPr>
            <p:cNvPr id="68"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69"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1"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3"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5" name="Straight Connector 603"/>
            <p:cNvCxnSpPr>
              <a:cxnSpLocks noChangeShapeType="1"/>
              <a:endCxn id="7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6"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7" name="Group 347"/>
          <p:cNvGrpSpPr>
            <a:grpSpLocks/>
          </p:cNvGrpSpPr>
          <p:nvPr/>
        </p:nvGrpSpPr>
        <p:grpSpPr bwMode="auto">
          <a:xfrm>
            <a:off x="6303963" y="4529859"/>
            <a:ext cx="530225" cy="214312"/>
            <a:chOff x="1871277" y="1576300"/>
            <a:chExt cx="1128371" cy="437860"/>
          </a:xfrm>
        </p:grpSpPr>
        <p:sp>
          <p:nvSpPr>
            <p:cNvPr id="78"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9"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0"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1"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3"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5" name="Straight Connector 576"/>
            <p:cNvCxnSpPr>
              <a:cxnSpLocks noChangeShapeType="1"/>
              <a:endCxn id="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5822950" y="4313959"/>
            <a:ext cx="530225" cy="214312"/>
            <a:chOff x="1871277" y="1576300"/>
            <a:chExt cx="1128371" cy="437860"/>
          </a:xfrm>
        </p:grpSpPr>
        <p:sp>
          <p:nvSpPr>
            <p:cNvPr id="88"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0"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1"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3"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5" name="Straight Connector 567"/>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7" name="Group 347"/>
          <p:cNvGrpSpPr>
            <a:grpSpLocks/>
          </p:cNvGrpSpPr>
          <p:nvPr/>
        </p:nvGrpSpPr>
        <p:grpSpPr bwMode="auto">
          <a:xfrm>
            <a:off x="5597525" y="4612409"/>
            <a:ext cx="530225" cy="214312"/>
            <a:chOff x="1871277" y="1576300"/>
            <a:chExt cx="1128371" cy="437860"/>
          </a:xfrm>
        </p:grpSpPr>
        <p:sp>
          <p:nvSpPr>
            <p:cNvPr id="98"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9"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0"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1"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3"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5" name="Straight Connector 558"/>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7" name="Oval 3"/>
          <p:cNvSpPr>
            <a:spLocks noChangeArrowheads="1"/>
          </p:cNvSpPr>
          <p:nvPr/>
        </p:nvSpPr>
        <p:spPr bwMode="auto">
          <a:xfrm>
            <a:off x="1733550" y="3028084"/>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8" name="Straight Connector 10"/>
          <p:cNvCxnSpPr>
            <a:cxnSpLocks noChangeShapeType="1"/>
            <a:stCxn id="302" idx="7"/>
          </p:cNvCxnSpPr>
          <p:nvPr/>
        </p:nvCxnSpPr>
        <p:spPr bwMode="auto">
          <a:xfrm>
            <a:off x="2957513" y="3270971"/>
            <a:ext cx="1146175" cy="73025"/>
          </a:xfrm>
          <a:prstGeom prst="line">
            <a:avLst/>
          </a:prstGeom>
          <a:noFill/>
          <a:ln w="15875">
            <a:solidFill>
              <a:schemeClr val="tx1"/>
            </a:solidFill>
            <a:round/>
            <a:headEnd/>
            <a:tailEnd/>
          </a:ln>
        </p:spPr>
      </p:cxnSp>
      <p:cxnSp>
        <p:nvCxnSpPr>
          <p:cNvPr id="109" name="Straight Connector 297"/>
          <p:cNvCxnSpPr>
            <a:cxnSpLocks noChangeShapeType="1"/>
          </p:cNvCxnSpPr>
          <p:nvPr/>
        </p:nvCxnSpPr>
        <p:spPr bwMode="auto">
          <a:xfrm>
            <a:off x="3551238" y="3571009"/>
            <a:ext cx="130175" cy="84137"/>
          </a:xfrm>
          <a:prstGeom prst="line">
            <a:avLst/>
          </a:prstGeom>
          <a:noFill/>
          <a:ln w="15875">
            <a:solidFill>
              <a:schemeClr val="tx1"/>
            </a:solidFill>
            <a:round/>
            <a:headEnd/>
            <a:tailEnd/>
          </a:ln>
        </p:spPr>
      </p:cxnSp>
      <p:cxnSp>
        <p:nvCxnSpPr>
          <p:cNvPr id="110" name="Straight Connector 298"/>
          <p:cNvCxnSpPr>
            <a:cxnSpLocks noChangeShapeType="1"/>
          </p:cNvCxnSpPr>
          <p:nvPr/>
        </p:nvCxnSpPr>
        <p:spPr bwMode="auto">
          <a:xfrm flipV="1">
            <a:off x="3335338" y="3775796"/>
            <a:ext cx="263525" cy="46038"/>
          </a:xfrm>
          <a:prstGeom prst="line">
            <a:avLst/>
          </a:prstGeom>
          <a:noFill/>
          <a:ln w="15875">
            <a:solidFill>
              <a:schemeClr val="tx1"/>
            </a:solidFill>
            <a:round/>
            <a:headEnd/>
            <a:tailEnd/>
          </a:ln>
        </p:spPr>
      </p:cxnSp>
      <p:cxnSp>
        <p:nvCxnSpPr>
          <p:cNvPr id="111" name="Straight Connector 299"/>
          <p:cNvCxnSpPr>
            <a:cxnSpLocks noChangeShapeType="1"/>
          </p:cNvCxnSpPr>
          <p:nvPr/>
        </p:nvCxnSpPr>
        <p:spPr bwMode="auto">
          <a:xfrm flipV="1">
            <a:off x="3014663" y="3599584"/>
            <a:ext cx="209550" cy="109537"/>
          </a:xfrm>
          <a:prstGeom prst="line">
            <a:avLst/>
          </a:prstGeom>
          <a:noFill/>
          <a:ln w="15875">
            <a:solidFill>
              <a:schemeClr val="tx1"/>
            </a:solidFill>
            <a:round/>
            <a:headEnd/>
            <a:tailEnd/>
          </a:ln>
        </p:spPr>
      </p:cxnSp>
      <p:cxnSp>
        <p:nvCxnSpPr>
          <p:cNvPr id="112" name="Straight Connector 300"/>
          <p:cNvCxnSpPr>
            <a:cxnSpLocks noChangeShapeType="1"/>
            <a:stCxn id="171" idx="6"/>
          </p:cNvCxnSpPr>
          <p:nvPr/>
        </p:nvCxnSpPr>
        <p:spPr bwMode="auto">
          <a:xfrm flipV="1">
            <a:off x="2676525" y="3899621"/>
            <a:ext cx="222250" cy="98425"/>
          </a:xfrm>
          <a:prstGeom prst="line">
            <a:avLst/>
          </a:prstGeom>
          <a:noFill/>
          <a:ln w="15875">
            <a:solidFill>
              <a:schemeClr val="tx1"/>
            </a:solidFill>
            <a:round/>
            <a:headEnd/>
            <a:tailEnd/>
          </a:ln>
        </p:spPr>
      </p:cxnSp>
      <p:cxnSp>
        <p:nvCxnSpPr>
          <p:cNvPr id="113" name="Straight Connector 301"/>
          <p:cNvCxnSpPr>
            <a:cxnSpLocks noChangeShapeType="1"/>
          </p:cNvCxnSpPr>
          <p:nvPr/>
        </p:nvCxnSpPr>
        <p:spPr bwMode="auto">
          <a:xfrm flipV="1">
            <a:off x="3568700" y="3825009"/>
            <a:ext cx="273050" cy="254000"/>
          </a:xfrm>
          <a:prstGeom prst="line">
            <a:avLst/>
          </a:prstGeom>
          <a:noFill/>
          <a:ln w="15875">
            <a:solidFill>
              <a:schemeClr val="tx1"/>
            </a:solidFill>
            <a:round/>
            <a:headEnd/>
            <a:tailEnd/>
          </a:ln>
        </p:spPr>
      </p:cxnSp>
      <p:cxnSp>
        <p:nvCxnSpPr>
          <p:cNvPr id="114" name="Straight Connector 302"/>
          <p:cNvCxnSpPr>
            <a:cxnSpLocks noChangeShapeType="1"/>
          </p:cNvCxnSpPr>
          <p:nvPr/>
        </p:nvCxnSpPr>
        <p:spPr bwMode="auto">
          <a:xfrm flipH="1" flipV="1">
            <a:off x="4100513" y="3810721"/>
            <a:ext cx="387350" cy="125413"/>
          </a:xfrm>
          <a:prstGeom prst="line">
            <a:avLst/>
          </a:prstGeom>
          <a:noFill/>
          <a:ln w="15875">
            <a:solidFill>
              <a:schemeClr val="tx1"/>
            </a:solidFill>
            <a:round/>
            <a:headEnd/>
            <a:tailEnd/>
          </a:ln>
        </p:spPr>
      </p:cxnSp>
      <p:cxnSp>
        <p:nvCxnSpPr>
          <p:cNvPr id="115" name="Straight Connector 303"/>
          <p:cNvCxnSpPr>
            <a:cxnSpLocks noChangeShapeType="1"/>
          </p:cNvCxnSpPr>
          <p:nvPr/>
        </p:nvCxnSpPr>
        <p:spPr bwMode="auto">
          <a:xfrm flipV="1">
            <a:off x="4086225" y="3461471"/>
            <a:ext cx="307975" cy="198438"/>
          </a:xfrm>
          <a:prstGeom prst="line">
            <a:avLst/>
          </a:prstGeom>
          <a:noFill/>
          <a:ln w="15875">
            <a:solidFill>
              <a:schemeClr val="tx1"/>
            </a:solidFill>
            <a:round/>
            <a:headEnd/>
            <a:tailEnd/>
          </a:ln>
        </p:spPr>
      </p:cxnSp>
      <p:cxnSp>
        <p:nvCxnSpPr>
          <p:cNvPr id="116" name="Straight Connector 304"/>
          <p:cNvCxnSpPr>
            <a:cxnSpLocks noChangeShapeType="1"/>
            <a:endCxn id="300" idx="7"/>
          </p:cNvCxnSpPr>
          <p:nvPr/>
        </p:nvCxnSpPr>
        <p:spPr bwMode="auto">
          <a:xfrm flipH="1" flipV="1">
            <a:off x="2959100" y="3331296"/>
            <a:ext cx="246063" cy="87313"/>
          </a:xfrm>
          <a:prstGeom prst="line">
            <a:avLst/>
          </a:prstGeom>
          <a:noFill/>
          <a:ln w="15875">
            <a:solidFill>
              <a:schemeClr val="tx1"/>
            </a:solidFill>
            <a:round/>
            <a:headEnd/>
            <a:tailEnd/>
          </a:ln>
        </p:spPr>
      </p:cxnSp>
      <p:sp>
        <p:nvSpPr>
          <p:cNvPr id="117" name="TextBox 39958"/>
          <p:cNvSpPr txBox="1">
            <a:spLocks noChangeArrowheads="1"/>
          </p:cNvSpPr>
          <p:nvPr/>
        </p:nvSpPr>
        <p:spPr bwMode="auto">
          <a:xfrm>
            <a:off x="1893888" y="3372571"/>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8" name="Group 347"/>
          <p:cNvGrpSpPr>
            <a:grpSpLocks/>
          </p:cNvGrpSpPr>
          <p:nvPr/>
        </p:nvGrpSpPr>
        <p:grpSpPr bwMode="auto">
          <a:xfrm>
            <a:off x="4360863" y="3864696"/>
            <a:ext cx="573087" cy="220663"/>
            <a:chOff x="1871277" y="1576300"/>
            <a:chExt cx="1128371" cy="437860"/>
          </a:xfrm>
        </p:grpSpPr>
        <p:sp>
          <p:nvSpPr>
            <p:cNvPr id="119"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40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3557588" y="3623396"/>
            <a:ext cx="571500" cy="220663"/>
            <a:chOff x="1871277" y="1576300"/>
            <a:chExt cx="1128371" cy="437860"/>
          </a:xfrm>
        </p:grpSpPr>
        <p:sp>
          <p:nvSpPr>
            <p:cNvPr id="129"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0"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1"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2"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4"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6" name="Straight Connector 392"/>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8" name="Group 347"/>
          <p:cNvGrpSpPr>
            <a:grpSpLocks/>
          </p:cNvGrpSpPr>
          <p:nvPr/>
        </p:nvGrpSpPr>
        <p:grpSpPr bwMode="auto">
          <a:xfrm>
            <a:off x="3036888" y="3401146"/>
            <a:ext cx="573087" cy="219075"/>
            <a:chOff x="1871277" y="1576300"/>
            <a:chExt cx="1128371" cy="437860"/>
          </a:xfrm>
        </p:grpSpPr>
        <p:sp>
          <p:nvSpPr>
            <p:cNvPr id="139"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383"/>
            <p:cNvCxnSpPr>
              <a:cxnSpLocks noChangeShapeType="1"/>
              <a:endCxn id="1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7"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8" name="Group 347"/>
          <p:cNvGrpSpPr>
            <a:grpSpLocks/>
          </p:cNvGrpSpPr>
          <p:nvPr/>
        </p:nvGrpSpPr>
        <p:grpSpPr bwMode="auto">
          <a:xfrm>
            <a:off x="2794000" y="3707534"/>
            <a:ext cx="573088" cy="219075"/>
            <a:chOff x="1871277" y="1576300"/>
            <a:chExt cx="1128371" cy="437860"/>
          </a:xfrm>
        </p:grpSpPr>
        <p:sp>
          <p:nvSpPr>
            <p:cNvPr id="149"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37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3341688" y="4061546"/>
            <a:ext cx="573087" cy="220663"/>
            <a:chOff x="1871277" y="1576300"/>
            <a:chExt cx="1128371" cy="437860"/>
          </a:xfrm>
        </p:grpSpPr>
        <p:sp>
          <p:nvSpPr>
            <p:cNvPr id="1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365"/>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2105025" y="3917084"/>
            <a:ext cx="573088" cy="220662"/>
            <a:chOff x="1871277" y="1576300"/>
            <a:chExt cx="1128371" cy="437860"/>
          </a:xfrm>
        </p:grpSpPr>
        <p:sp>
          <p:nvSpPr>
            <p:cNvPr id="169"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0"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1"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 name="Straight Connector 356"/>
            <p:cNvCxnSpPr>
              <a:cxnSpLocks noChangeShapeType="1"/>
              <a:endCxn id="1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8" name="Group 2"/>
          <p:cNvGrpSpPr>
            <a:grpSpLocks/>
          </p:cNvGrpSpPr>
          <p:nvPr/>
        </p:nvGrpSpPr>
        <p:grpSpPr bwMode="auto">
          <a:xfrm>
            <a:off x="1825625" y="2543896"/>
            <a:ext cx="647700" cy="417513"/>
            <a:chOff x="3053396" y="4304255"/>
            <a:chExt cx="648422" cy="418253"/>
          </a:xfrm>
        </p:grpSpPr>
        <p:sp>
          <p:nvSpPr>
            <p:cNvPr id="1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1" name="Group 135"/>
          <p:cNvGrpSpPr>
            <a:grpSpLocks/>
          </p:cNvGrpSpPr>
          <p:nvPr/>
        </p:nvGrpSpPr>
        <p:grpSpPr bwMode="auto">
          <a:xfrm>
            <a:off x="6334125" y="2797896"/>
            <a:ext cx="649288" cy="417513"/>
            <a:chOff x="3053396" y="4304255"/>
            <a:chExt cx="648422" cy="418253"/>
          </a:xfrm>
        </p:grpSpPr>
        <p:sp>
          <p:nvSpPr>
            <p:cNvPr id="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3"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4" name="Group 138"/>
          <p:cNvGrpSpPr>
            <a:grpSpLocks/>
          </p:cNvGrpSpPr>
          <p:nvPr/>
        </p:nvGrpSpPr>
        <p:grpSpPr bwMode="auto">
          <a:xfrm>
            <a:off x="1241425" y="5655396"/>
            <a:ext cx="647700" cy="417513"/>
            <a:chOff x="3053396" y="4304255"/>
            <a:chExt cx="648422" cy="418253"/>
          </a:xfrm>
        </p:grpSpPr>
        <p:sp>
          <p:nvSpPr>
            <p:cNvPr id="1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6"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7" name="Group 141"/>
          <p:cNvGrpSpPr>
            <a:grpSpLocks/>
          </p:cNvGrpSpPr>
          <p:nvPr/>
        </p:nvGrpSpPr>
        <p:grpSpPr bwMode="auto">
          <a:xfrm>
            <a:off x="822325" y="5033096"/>
            <a:ext cx="647700" cy="417513"/>
            <a:chOff x="3053396" y="4304255"/>
            <a:chExt cx="648422" cy="418253"/>
          </a:xfrm>
        </p:grpSpPr>
        <p:sp>
          <p:nvSpPr>
            <p:cNvPr id="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9"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0" name="Group 147"/>
          <p:cNvGrpSpPr>
            <a:grpSpLocks/>
          </p:cNvGrpSpPr>
          <p:nvPr/>
        </p:nvGrpSpPr>
        <p:grpSpPr bwMode="auto">
          <a:xfrm>
            <a:off x="7083425" y="3229696"/>
            <a:ext cx="649288" cy="417513"/>
            <a:chOff x="3053396" y="4304255"/>
            <a:chExt cx="648422" cy="418253"/>
          </a:xfrm>
        </p:grpSpPr>
        <p:sp>
          <p:nvSpPr>
            <p:cNvPr id="1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2"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3" name="Group 150"/>
          <p:cNvGrpSpPr>
            <a:grpSpLocks/>
          </p:cNvGrpSpPr>
          <p:nvPr/>
        </p:nvGrpSpPr>
        <p:grpSpPr bwMode="auto">
          <a:xfrm>
            <a:off x="3425825" y="2302596"/>
            <a:ext cx="649288" cy="417513"/>
            <a:chOff x="3053396" y="4304255"/>
            <a:chExt cx="648422" cy="418253"/>
          </a:xfrm>
        </p:grpSpPr>
        <p:sp>
          <p:nvSpPr>
            <p:cNvPr id="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5"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6" name="Group 156"/>
          <p:cNvGrpSpPr>
            <a:grpSpLocks/>
          </p:cNvGrpSpPr>
          <p:nvPr/>
        </p:nvGrpSpPr>
        <p:grpSpPr bwMode="auto">
          <a:xfrm>
            <a:off x="4340225" y="2277196"/>
            <a:ext cx="649288" cy="417513"/>
            <a:chOff x="3053396" y="4304255"/>
            <a:chExt cx="648422" cy="418253"/>
          </a:xfrm>
        </p:grpSpPr>
        <p:sp>
          <p:nvSpPr>
            <p:cNvPr id="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8"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9" name="Group 160"/>
          <p:cNvGrpSpPr>
            <a:grpSpLocks/>
          </p:cNvGrpSpPr>
          <p:nvPr/>
        </p:nvGrpSpPr>
        <p:grpSpPr bwMode="auto">
          <a:xfrm>
            <a:off x="7400925" y="5909396"/>
            <a:ext cx="649288" cy="417513"/>
            <a:chOff x="3053396" y="4304255"/>
            <a:chExt cx="648422" cy="418253"/>
          </a:xfrm>
        </p:grpSpPr>
        <p:sp>
          <p:nvSpPr>
            <p:cNvPr id="2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1"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2" name="Group 163"/>
          <p:cNvGrpSpPr>
            <a:grpSpLocks/>
          </p:cNvGrpSpPr>
          <p:nvPr/>
        </p:nvGrpSpPr>
        <p:grpSpPr bwMode="auto">
          <a:xfrm>
            <a:off x="8239125" y="5261696"/>
            <a:ext cx="649288" cy="417513"/>
            <a:chOff x="3053396" y="4304255"/>
            <a:chExt cx="648422" cy="418253"/>
          </a:xfrm>
        </p:grpSpPr>
        <p:sp>
          <p:nvSpPr>
            <p:cNvPr id="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4"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5" name="Group 169"/>
          <p:cNvGrpSpPr>
            <a:grpSpLocks/>
          </p:cNvGrpSpPr>
          <p:nvPr/>
        </p:nvGrpSpPr>
        <p:grpSpPr bwMode="auto">
          <a:xfrm>
            <a:off x="5165725" y="6150696"/>
            <a:ext cx="649288" cy="417513"/>
            <a:chOff x="3053396" y="4304255"/>
            <a:chExt cx="648422" cy="418253"/>
          </a:xfrm>
        </p:grpSpPr>
        <p:sp>
          <p:nvSpPr>
            <p:cNvPr id="2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7"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8" name="Group 172"/>
          <p:cNvGrpSpPr>
            <a:grpSpLocks/>
          </p:cNvGrpSpPr>
          <p:nvPr/>
        </p:nvGrpSpPr>
        <p:grpSpPr bwMode="auto">
          <a:xfrm>
            <a:off x="4251325" y="6309320"/>
            <a:ext cx="649288" cy="417513"/>
            <a:chOff x="3053396" y="4304255"/>
            <a:chExt cx="648422" cy="418253"/>
          </a:xfrm>
        </p:grpSpPr>
        <p:sp>
          <p:nvSpPr>
            <p:cNvPr id="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0" name="TextBox 174"/>
            <p:cNvSpPr txBox="1">
              <a:spLocks noChangeArrowheads="1"/>
            </p:cNvSpPr>
            <p:nvPr/>
          </p:nvSpPr>
          <p:spPr bwMode="auto">
            <a:xfrm>
              <a:off x="3118029" y="4323255"/>
              <a:ext cx="583789" cy="353087"/>
            </a:xfrm>
            <a:prstGeom prst="rect">
              <a:avLst/>
            </a:prstGeom>
            <a:noFill/>
            <a:ln w="9525">
              <a:noFill/>
              <a:miter lim="800000"/>
              <a:headEnd/>
              <a:tailEnd/>
            </a:ln>
          </p:spPr>
          <p:txBody>
            <a:bodyPr wrap="none">
              <a:spAutoFit/>
            </a:bodyPr>
            <a:lstStyle/>
            <a:p>
              <a:pPr algn="ctr">
                <a:lnSpc>
                  <a:spcPts val="1000"/>
                </a:lnSpc>
              </a:pPr>
              <a:r>
                <a:rPr lang="en-US" altLang="zh-CN" sz="1000" dirty="0"/>
                <a:t>access</a:t>
              </a:r>
            </a:p>
            <a:p>
              <a:pPr algn="ctr">
                <a:lnSpc>
                  <a:spcPts val="1000"/>
                </a:lnSpc>
              </a:pPr>
              <a:r>
                <a:rPr lang="en-US" altLang="zh-CN" sz="1000" dirty="0"/>
                <a:t>net</a:t>
              </a:r>
            </a:p>
          </p:txBody>
        </p:sp>
      </p:grpSp>
      <p:grpSp>
        <p:nvGrpSpPr>
          <p:cNvPr id="211" name="Group 175"/>
          <p:cNvGrpSpPr>
            <a:grpSpLocks/>
          </p:cNvGrpSpPr>
          <p:nvPr/>
        </p:nvGrpSpPr>
        <p:grpSpPr bwMode="auto">
          <a:xfrm>
            <a:off x="3032125" y="6137996"/>
            <a:ext cx="649288" cy="417513"/>
            <a:chOff x="3053396" y="4304255"/>
            <a:chExt cx="648422" cy="418253"/>
          </a:xfrm>
        </p:grpSpPr>
        <p:sp>
          <p:nvSpPr>
            <p:cNvPr id="2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3"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14" name="TextBox 4"/>
          <p:cNvSpPr txBox="1">
            <a:spLocks noChangeArrowheads="1"/>
          </p:cNvSpPr>
          <p:nvPr/>
        </p:nvSpPr>
        <p:spPr bwMode="auto">
          <a:xfrm rot="1053502">
            <a:off x="5440363" y="2202584"/>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5" name="TextBox 179"/>
          <p:cNvSpPr txBox="1">
            <a:spLocks noChangeArrowheads="1"/>
          </p:cNvSpPr>
          <p:nvPr/>
        </p:nvSpPr>
        <p:spPr bwMode="auto">
          <a:xfrm rot="2829263">
            <a:off x="7726362" y="3675784"/>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6" name="TextBox 180"/>
          <p:cNvSpPr txBox="1">
            <a:spLocks noChangeArrowheads="1"/>
          </p:cNvSpPr>
          <p:nvPr/>
        </p:nvSpPr>
        <p:spPr bwMode="auto">
          <a:xfrm rot="9845918">
            <a:off x="6394450" y="6013851"/>
            <a:ext cx="544513"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
        <p:nvSpPr>
          <p:cNvPr id="217" name="TextBox 181"/>
          <p:cNvSpPr txBox="1">
            <a:spLocks noChangeArrowheads="1"/>
          </p:cNvSpPr>
          <p:nvPr/>
        </p:nvSpPr>
        <p:spPr bwMode="auto">
          <a:xfrm rot="11651262">
            <a:off x="2027238" y="6091959"/>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8" name="TextBox 182"/>
          <p:cNvSpPr txBox="1">
            <a:spLocks noChangeArrowheads="1"/>
          </p:cNvSpPr>
          <p:nvPr/>
        </p:nvSpPr>
        <p:spPr bwMode="auto">
          <a:xfrm rot="16607303">
            <a:off x="440532" y="3784527"/>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cxnSp>
        <p:nvCxnSpPr>
          <p:cNvPr id="219" name="Straight Connector 12"/>
          <p:cNvCxnSpPr>
            <a:cxnSpLocks noChangeShapeType="1"/>
          </p:cNvCxnSpPr>
          <p:nvPr/>
        </p:nvCxnSpPr>
        <p:spPr bwMode="auto">
          <a:xfrm>
            <a:off x="2382838" y="2912196"/>
            <a:ext cx="238125" cy="261938"/>
          </a:xfrm>
          <a:prstGeom prst="line">
            <a:avLst/>
          </a:prstGeom>
          <a:noFill/>
          <a:ln w="9525">
            <a:solidFill>
              <a:schemeClr val="tx1"/>
            </a:solidFill>
            <a:round/>
            <a:headEnd/>
            <a:tailEnd/>
          </a:ln>
        </p:spPr>
      </p:cxnSp>
      <p:cxnSp>
        <p:nvCxnSpPr>
          <p:cNvPr id="220" name="Straight Connector 502"/>
          <p:cNvCxnSpPr>
            <a:cxnSpLocks noChangeShapeType="1"/>
          </p:cNvCxnSpPr>
          <p:nvPr/>
        </p:nvCxnSpPr>
        <p:spPr bwMode="auto">
          <a:xfrm>
            <a:off x="3916363" y="2713759"/>
            <a:ext cx="307975" cy="573087"/>
          </a:xfrm>
          <a:prstGeom prst="line">
            <a:avLst/>
          </a:prstGeom>
          <a:noFill/>
          <a:ln w="9525">
            <a:solidFill>
              <a:schemeClr val="tx1"/>
            </a:solidFill>
            <a:round/>
            <a:headEnd/>
            <a:tailEnd/>
          </a:ln>
        </p:spPr>
      </p:cxnSp>
      <p:cxnSp>
        <p:nvCxnSpPr>
          <p:cNvPr id="221" name="Straight Connector 503"/>
          <p:cNvCxnSpPr>
            <a:cxnSpLocks noChangeShapeType="1"/>
          </p:cNvCxnSpPr>
          <p:nvPr/>
        </p:nvCxnSpPr>
        <p:spPr bwMode="auto">
          <a:xfrm flipH="1">
            <a:off x="4425950" y="2691534"/>
            <a:ext cx="384175" cy="579437"/>
          </a:xfrm>
          <a:prstGeom prst="line">
            <a:avLst/>
          </a:prstGeom>
          <a:noFill/>
          <a:ln w="9525">
            <a:solidFill>
              <a:schemeClr val="tx1"/>
            </a:solidFill>
            <a:round/>
            <a:headEnd/>
            <a:tailEnd/>
          </a:ln>
        </p:spPr>
      </p:cxnSp>
      <p:cxnSp>
        <p:nvCxnSpPr>
          <p:cNvPr id="222" name="Straight Connector 504"/>
          <p:cNvCxnSpPr>
            <a:cxnSpLocks noChangeShapeType="1"/>
          </p:cNvCxnSpPr>
          <p:nvPr/>
        </p:nvCxnSpPr>
        <p:spPr bwMode="auto">
          <a:xfrm>
            <a:off x="6770688" y="3202709"/>
            <a:ext cx="215900" cy="1046162"/>
          </a:xfrm>
          <a:prstGeom prst="line">
            <a:avLst/>
          </a:prstGeom>
          <a:noFill/>
          <a:ln w="9525">
            <a:solidFill>
              <a:schemeClr val="tx1"/>
            </a:solidFill>
            <a:round/>
            <a:headEnd/>
            <a:tailEnd/>
          </a:ln>
        </p:spPr>
      </p:cxnSp>
      <p:cxnSp>
        <p:nvCxnSpPr>
          <p:cNvPr id="223" name="Straight Connector 505"/>
          <p:cNvCxnSpPr>
            <a:cxnSpLocks noChangeShapeType="1"/>
          </p:cNvCxnSpPr>
          <p:nvPr/>
        </p:nvCxnSpPr>
        <p:spPr bwMode="auto">
          <a:xfrm flipH="1">
            <a:off x="7137400" y="3553546"/>
            <a:ext cx="241300" cy="692150"/>
          </a:xfrm>
          <a:prstGeom prst="line">
            <a:avLst/>
          </a:prstGeom>
          <a:noFill/>
          <a:ln w="9525">
            <a:solidFill>
              <a:schemeClr val="tx1"/>
            </a:solidFill>
            <a:round/>
            <a:headEnd/>
            <a:tailEnd/>
          </a:ln>
        </p:spPr>
      </p:cxnSp>
      <p:cxnSp>
        <p:nvCxnSpPr>
          <p:cNvPr id="224" name="Straight Connector 507"/>
          <p:cNvCxnSpPr>
            <a:cxnSpLocks noChangeShapeType="1"/>
          </p:cNvCxnSpPr>
          <p:nvPr/>
        </p:nvCxnSpPr>
        <p:spPr bwMode="auto">
          <a:xfrm flipH="1" flipV="1">
            <a:off x="7454900" y="4875934"/>
            <a:ext cx="796925" cy="614362"/>
          </a:xfrm>
          <a:prstGeom prst="line">
            <a:avLst/>
          </a:prstGeom>
          <a:noFill/>
          <a:ln w="9525">
            <a:solidFill>
              <a:schemeClr val="tx1"/>
            </a:solidFill>
            <a:round/>
            <a:headEnd/>
            <a:tailEnd/>
          </a:ln>
        </p:spPr>
      </p:cxnSp>
      <p:cxnSp>
        <p:nvCxnSpPr>
          <p:cNvPr id="225" name="Straight Connector 510"/>
          <p:cNvCxnSpPr>
            <a:cxnSpLocks noChangeShapeType="1"/>
          </p:cNvCxnSpPr>
          <p:nvPr/>
        </p:nvCxnSpPr>
        <p:spPr bwMode="auto">
          <a:xfrm flipH="1" flipV="1">
            <a:off x="4106863" y="5347421"/>
            <a:ext cx="371475" cy="973138"/>
          </a:xfrm>
          <a:prstGeom prst="line">
            <a:avLst/>
          </a:prstGeom>
          <a:noFill/>
          <a:ln w="9525">
            <a:solidFill>
              <a:schemeClr val="tx1"/>
            </a:solidFill>
            <a:round/>
            <a:headEnd/>
            <a:tailEnd/>
          </a:ln>
        </p:spPr>
      </p:cxnSp>
      <p:cxnSp>
        <p:nvCxnSpPr>
          <p:cNvPr id="226" name="Straight Connector 512"/>
          <p:cNvCxnSpPr>
            <a:cxnSpLocks noChangeShapeType="1"/>
          </p:cNvCxnSpPr>
          <p:nvPr/>
        </p:nvCxnSpPr>
        <p:spPr bwMode="auto">
          <a:xfrm flipV="1">
            <a:off x="1790700" y="5463309"/>
            <a:ext cx="401638" cy="209550"/>
          </a:xfrm>
          <a:prstGeom prst="line">
            <a:avLst/>
          </a:prstGeom>
          <a:noFill/>
          <a:ln w="9525">
            <a:solidFill>
              <a:schemeClr val="tx1"/>
            </a:solidFill>
            <a:round/>
            <a:headEnd/>
            <a:tailEnd/>
          </a:ln>
        </p:spPr>
      </p:cxnSp>
      <p:cxnSp>
        <p:nvCxnSpPr>
          <p:cNvPr id="227" name="Straight Connector 513"/>
          <p:cNvCxnSpPr>
            <a:cxnSpLocks noChangeShapeType="1"/>
            <a:endCxn id="292" idx="2"/>
          </p:cNvCxnSpPr>
          <p:nvPr/>
        </p:nvCxnSpPr>
        <p:spPr bwMode="auto">
          <a:xfrm>
            <a:off x="1384300" y="5320434"/>
            <a:ext cx="450850" cy="115887"/>
          </a:xfrm>
          <a:prstGeom prst="line">
            <a:avLst/>
          </a:prstGeom>
          <a:noFill/>
          <a:ln w="9525">
            <a:solidFill>
              <a:schemeClr val="tx1"/>
            </a:solidFill>
            <a:round/>
            <a:headEnd/>
            <a:tailEnd/>
          </a:ln>
        </p:spPr>
      </p:cxnSp>
      <p:grpSp>
        <p:nvGrpSpPr>
          <p:cNvPr id="228" name="Group 347"/>
          <p:cNvGrpSpPr>
            <a:grpSpLocks/>
          </p:cNvGrpSpPr>
          <p:nvPr/>
        </p:nvGrpSpPr>
        <p:grpSpPr bwMode="auto">
          <a:xfrm>
            <a:off x="6818313" y="4171084"/>
            <a:ext cx="530225" cy="214312"/>
            <a:chOff x="1871277" y="1576300"/>
            <a:chExt cx="1128371" cy="437860"/>
          </a:xfrm>
        </p:grpSpPr>
        <p:sp>
          <p:nvSpPr>
            <p:cNvPr id="229"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0"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1"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2"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3"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4"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5"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6" name="Straight Connector 594"/>
            <p:cNvCxnSpPr>
              <a:cxnSpLocks noChangeShapeType="1"/>
              <a:endCxn id="2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7"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38" name="Group 347"/>
          <p:cNvGrpSpPr>
            <a:grpSpLocks/>
          </p:cNvGrpSpPr>
          <p:nvPr/>
        </p:nvGrpSpPr>
        <p:grpSpPr bwMode="auto">
          <a:xfrm>
            <a:off x="7050088" y="4766396"/>
            <a:ext cx="530225" cy="214313"/>
            <a:chOff x="1871277" y="1576300"/>
            <a:chExt cx="1128371" cy="437860"/>
          </a:xfrm>
        </p:grpSpPr>
        <p:sp>
          <p:nvSpPr>
            <p:cNvPr id="23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6" name="Straight Connector 585"/>
            <p:cNvCxnSpPr>
              <a:cxnSpLocks noChangeShapeType="1"/>
              <a:endCxn id="2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48" name="Group 347"/>
          <p:cNvGrpSpPr>
            <a:grpSpLocks/>
          </p:cNvGrpSpPr>
          <p:nvPr/>
        </p:nvGrpSpPr>
        <p:grpSpPr bwMode="auto">
          <a:xfrm>
            <a:off x="4959350" y="4817196"/>
            <a:ext cx="530225" cy="214313"/>
            <a:chOff x="1871277" y="1576300"/>
            <a:chExt cx="1128371" cy="437860"/>
          </a:xfrm>
        </p:grpSpPr>
        <p:sp>
          <p:nvSpPr>
            <p:cNvPr id="249"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0"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1"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2"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3"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4"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5"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6" name="Straight Connector 540"/>
            <p:cNvCxnSpPr>
              <a:cxnSpLocks noChangeShapeType="1"/>
              <a:endCxn id="2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7"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58" name="Straight Connector 508"/>
          <p:cNvCxnSpPr>
            <a:cxnSpLocks noChangeShapeType="1"/>
          </p:cNvCxnSpPr>
          <p:nvPr/>
        </p:nvCxnSpPr>
        <p:spPr bwMode="auto">
          <a:xfrm flipH="1" flipV="1">
            <a:off x="6496050" y="5025159"/>
            <a:ext cx="1047750" cy="966787"/>
          </a:xfrm>
          <a:prstGeom prst="line">
            <a:avLst/>
          </a:prstGeom>
          <a:noFill/>
          <a:ln w="9525">
            <a:solidFill>
              <a:schemeClr val="tx1"/>
            </a:solidFill>
            <a:round/>
            <a:headEnd/>
            <a:tailEnd/>
          </a:ln>
        </p:spPr>
      </p:cxnSp>
      <p:grpSp>
        <p:nvGrpSpPr>
          <p:cNvPr id="259" name="Group 347"/>
          <p:cNvGrpSpPr>
            <a:grpSpLocks/>
          </p:cNvGrpSpPr>
          <p:nvPr/>
        </p:nvGrpSpPr>
        <p:grpSpPr bwMode="auto">
          <a:xfrm>
            <a:off x="2143125" y="4607646"/>
            <a:ext cx="484188" cy="211138"/>
            <a:chOff x="1871277" y="1576300"/>
            <a:chExt cx="1128371" cy="437860"/>
          </a:xfrm>
        </p:grpSpPr>
        <p:sp>
          <p:nvSpPr>
            <p:cNvPr id="260"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1"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2"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3"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4"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5"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6"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7" name="Straight Connector 511"/>
            <p:cNvCxnSpPr>
              <a:cxnSpLocks noChangeShapeType="1"/>
              <a:endCxn id="26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8"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9" name="Group 347"/>
          <p:cNvGrpSpPr>
            <a:grpSpLocks/>
          </p:cNvGrpSpPr>
          <p:nvPr/>
        </p:nvGrpSpPr>
        <p:grpSpPr bwMode="auto">
          <a:xfrm>
            <a:off x="3744913" y="5309321"/>
            <a:ext cx="484187" cy="211138"/>
            <a:chOff x="1871277" y="1576300"/>
            <a:chExt cx="1128371" cy="437860"/>
          </a:xfrm>
        </p:grpSpPr>
        <p:sp>
          <p:nvSpPr>
            <p:cNvPr id="270"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1"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2"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3"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4"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5"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6"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7" name="Straight Connector 493"/>
            <p:cNvCxnSpPr>
              <a:cxnSpLocks noChangeShapeType="1"/>
              <a:endCxn id="2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8"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79" name="Group 439"/>
          <p:cNvGrpSpPr>
            <a:grpSpLocks/>
          </p:cNvGrpSpPr>
          <p:nvPr/>
        </p:nvGrpSpPr>
        <p:grpSpPr bwMode="auto">
          <a:xfrm>
            <a:off x="2881313" y="5496646"/>
            <a:ext cx="484187" cy="211138"/>
            <a:chOff x="1871277" y="1576300"/>
            <a:chExt cx="1128371" cy="437860"/>
          </a:xfrm>
        </p:grpSpPr>
        <p:sp>
          <p:nvSpPr>
            <p:cNvPr id="280"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1"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2"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3"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4"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5"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6"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7" name="Straight Connector 457"/>
            <p:cNvCxnSpPr>
              <a:cxnSpLocks noChangeShapeType="1"/>
              <a:endCxn id="28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8"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9" name="Group 347"/>
          <p:cNvGrpSpPr>
            <a:grpSpLocks/>
          </p:cNvGrpSpPr>
          <p:nvPr/>
        </p:nvGrpSpPr>
        <p:grpSpPr bwMode="auto">
          <a:xfrm>
            <a:off x="1835150" y="5358534"/>
            <a:ext cx="484188" cy="211137"/>
            <a:chOff x="1871277" y="1576300"/>
            <a:chExt cx="1128371" cy="437860"/>
          </a:xfrm>
        </p:grpSpPr>
        <p:sp>
          <p:nvSpPr>
            <p:cNvPr id="290"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1"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2"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3"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4"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6"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7" name="Straight Connector 448"/>
            <p:cNvCxnSpPr>
              <a:cxnSpLocks noChangeShapeType="1"/>
              <a:endCxn id="29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8"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9" name="Group 347"/>
          <p:cNvGrpSpPr>
            <a:grpSpLocks/>
          </p:cNvGrpSpPr>
          <p:nvPr/>
        </p:nvGrpSpPr>
        <p:grpSpPr bwMode="auto">
          <a:xfrm>
            <a:off x="2470150" y="3134446"/>
            <a:ext cx="571500" cy="220663"/>
            <a:chOff x="1871277" y="1576300"/>
            <a:chExt cx="1128371" cy="437860"/>
          </a:xfrm>
        </p:grpSpPr>
        <p:sp>
          <p:nvSpPr>
            <p:cNvPr id="300"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2"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3"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4"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5"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6"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7" name="Straight Connector 419"/>
            <p:cNvCxnSpPr>
              <a:cxnSpLocks noChangeShapeType="1"/>
              <a:endCxn id="30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8"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9" name="Group 347"/>
          <p:cNvGrpSpPr>
            <a:grpSpLocks/>
          </p:cNvGrpSpPr>
          <p:nvPr/>
        </p:nvGrpSpPr>
        <p:grpSpPr bwMode="auto">
          <a:xfrm>
            <a:off x="4111625" y="3253509"/>
            <a:ext cx="571500" cy="220662"/>
            <a:chOff x="1871277" y="1576300"/>
            <a:chExt cx="1128371" cy="437860"/>
          </a:xfrm>
        </p:grpSpPr>
        <p:sp>
          <p:nvSpPr>
            <p:cNvPr id="310"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1"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2"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3"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4"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5"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6"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7" name="Straight Connector 410"/>
            <p:cNvCxnSpPr>
              <a:cxnSpLocks noChangeShapeType="1"/>
              <a:endCxn id="31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8"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9" name="Group 531"/>
          <p:cNvGrpSpPr>
            <a:grpSpLocks/>
          </p:cNvGrpSpPr>
          <p:nvPr/>
        </p:nvGrpSpPr>
        <p:grpSpPr bwMode="auto">
          <a:xfrm>
            <a:off x="6103938" y="4956896"/>
            <a:ext cx="530225" cy="214313"/>
            <a:chOff x="1871277" y="1576300"/>
            <a:chExt cx="1128371" cy="437860"/>
          </a:xfrm>
        </p:grpSpPr>
        <p:sp>
          <p:nvSpPr>
            <p:cNvPr id="320"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1"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2"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3"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4"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5"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6"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7" name="Straight Connector 549"/>
            <p:cNvCxnSpPr>
              <a:cxnSpLocks noChangeShapeType="1"/>
              <a:endCxn id="3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8"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29" name="Straight Connector 506"/>
          <p:cNvCxnSpPr>
            <a:cxnSpLocks noChangeShapeType="1"/>
          </p:cNvCxnSpPr>
          <p:nvPr/>
        </p:nvCxnSpPr>
        <p:spPr bwMode="auto">
          <a:xfrm flipH="1">
            <a:off x="7566025" y="4613996"/>
            <a:ext cx="541338" cy="249238"/>
          </a:xfrm>
          <a:prstGeom prst="line">
            <a:avLst/>
          </a:prstGeom>
          <a:noFill/>
          <a:ln w="9525">
            <a:solidFill>
              <a:schemeClr val="tx1"/>
            </a:solidFill>
            <a:round/>
            <a:headEnd/>
            <a:tailEnd/>
          </a:ln>
        </p:spPr>
      </p:cxnSp>
      <p:grpSp>
        <p:nvGrpSpPr>
          <p:cNvPr id="330" name="Group 166"/>
          <p:cNvGrpSpPr>
            <a:grpSpLocks/>
          </p:cNvGrpSpPr>
          <p:nvPr/>
        </p:nvGrpSpPr>
        <p:grpSpPr bwMode="auto">
          <a:xfrm>
            <a:off x="8010525" y="4347296"/>
            <a:ext cx="649288" cy="417513"/>
            <a:chOff x="3053396" y="4304255"/>
            <a:chExt cx="648422" cy="418253"/>
          </a:xfrm>
        </p:grpSpPr>
        <p:sp>
          <p:nvSpPr>
            <p:cNvPr id="3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32"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33" name="Group 20"/>
          <p:cNvGrpSpPr>
            <a:grpSpLocks/>
          </p:cNvGrpSpPr>
          <p:nvPr/>
        </p:nvGrpSpPr>
        <p:grpSpPr bwMode="auto">
          <a:xfrm>
            <a:off x="4697413" y="3174134"/>
            <a:ext cx="2133600" cy="1082675"/>
            <a:chOff x="4696844" y="2871032"/>
            <a:chExt cx="2133865" cy="1082781"/>
          </a:xfrm>
        </p:grpSpPr>
        <p:grpSp>
          <p:nvGrpSpPr>
            <p:cNvPr id="334" name="Group 16"/>
            <p:cNvGrpSpPr>
              <a:grpSpLocks/>
            </p:cNvGrpSpPr>
            <p:nvPr/>
          </p:nvGrpSpPr>
          <p:grpSpPr bwMode="auto">
            <a:xfrm>
              <a:off x="5677190" y="2871032"/>
              <a:ext cx="530938" cy="338554"/>
              <a:chOff x="5573768" y="2726239"/>
              <a:chExt cx="530938" cy="338554"/>
            </a:xfrm>
          </p:grpSpPr>
          <p:sp>
            <p:nvSpPr>
              <p:cNvPr id="337"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38"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35"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p:spPr>
        </p:cxnSp>
        <p:cxnSp>
          <p:nvCxnSpPr>
            <p:cNvPr id="336"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p:spPr>
        </p:cxnSp>
      </p:grpSp>
      <p:grpSp>
        <p:nvGrpSpPr>
          <p:cNvPr id="339" name="Group 39939"/>
          <p:cNvGrpSpPr>
            <a:grpSpLocks/>
          </p:cNvGrpSpPr>
          <p:nvPr/>
        </p:nvGrpSpPr>
        <p:grpSpPr bwMode="auto">
          <a:xfrm>
            <a:off x="2384425" y="3979292"/>
            <a:ext cx="2921000" cy="1437997"/>
            <a:chOff x="2577005" y="3652385"/>
            <a:chExt cx="2919566" cy="1440199"/>
          </a:xfrm>
        </p:grpSpPr>
        <p:cxnSp>
          <p:nvCxnSpPr>
            <p:cNvPr id="340" name="Straight Connector 7"/>
            <p:cNvCxnSpPr>
              <a:cxnSpLocks noChangeShapeType="1"/>
            </p:cNvCxnSpPr>
            <p:nvPr/>
          </p:nvCxnSpPr>
          <p:spPr bwMode="auto">
            <a:xfrm>
              <a:off x="5124112" y="3652385"/>
              <a:ext cx="372459" cy="171305"/>
            </a:xfrm>
            <a:prstGeom prst="line">
              <a:avLst/>
            </a:prstGeom>
            <a:noFill/>
            <a:ln w="38100">
              <a:solidFill>
                <a:srgbClr val="CC0000"/>
              </a:solidFill>
              <a:round/>
              <a:headEnd/>
              <a:tailEnd/>
            </a:ln>
          </p:spPr>
        </p:cxnSp>
        <p:cxnSp>
          <p:nvCxnSpPr>
            <p:cNvPr id="341" name="Straight Connector 415"/>
            <p:cNvCxnSpPr>
              <a:cxnSpLocks noChangeShapeType="1"/>
            </p:cNvCxnSpPr>
            <p:nvPr/>
          </p:nvCxnSpPr>
          <p:spPr bwMode="auto">
            <a:xfrm flipH="1">
              <a:off x="2577005" y="3777592"/>
              <a:ext cx="19911" cy="477550"/>
            </a:xfrm>
            <a:prstGeom prst="line">
              <a:avLst/>
            </a:prstGeom>
            <a:noFill/>
            <a:ln w="38100">
              <a:solidFill>
                <a:srgbClr val="CC0000"/>
              </a:solidFill>
              <a:round/>
              <a:headEnd/>
              <a:tailEnd/>
            </a:ln>
          </p:spPr>
        </p:cxnSp>
        <p:cxnSp>
          <p:nvCxnSpPr>
            <p:cNvPr id="34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p:spPr>
        </p:cxnSp>
      </p:grpSp>
      <p:grpSp>
        <p:nvGrpSpPr>
          <p:cNvPr id="343" name="Group 39937"/>
          <p:cNvGrpSpPr>
            <a:grpSpLocks/>
          </p:cNvGrpSpPr>
          <p:nvPr/>
        </p:nvGrpSpPr>
        <p:grpSpPr bwMode="auto">
          <a:xfrm>
            <a:off x="3906837" y="4119305"/>
            <a:ext cx="1392140" cy="740759"/>
            <a:chOff x="3962400" y="3610184"/>
            <a:chExt cx="1391217" cy="739926"/>
          </a:xfrm>
        </p:grpSpPr>
        <p:cxnSp>
          <p:nvCxnSpPr>
            <p:cNvPr id="344"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p:spPr>
        </p:cxnSp>
        <p:grpSp>
          <p:nvGrpSpPr>
            <p:cNvPr id="345" name="Group 518"/>
            <p:cNvGrpSpPr>
              <a:grpSpLocks/>
            </p:cNvGrpSpPr>
            <p:nvPr/>
          </p:nvGrpSpPr>
          <p:grpSpPr bwMode="auto">
            <a:xfrm>
              <a:off x="3993651" y="3824925"/>
              <a:ext cx="549165" cy="360218"/>
              <a:chOff x="5634518" y="2616953"/>
              <a:chExt cx="549165" cy="360218"/>
            </a:xfrm>
          </p:grpSpPr>
          <p:sp>
            <p:nvSpPr>
              <p:cNvPr id="348"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49" name="TextBox 522"/>
              <p:cNvSpPr txBox="1">
                <a:spLocks noChangeArrowheads="1"/>
              </p:cNvSpPr>
              <p:nvPr/>
            </p:nvSpPr>
            <p:spPr bwMode="auto">
              <a:xfrm>
                <a:off x="5672004" y="2616953"/>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46" name="Straight Connector 519"/>
            <p:cNvCxnSpPr>
              <a:cxnSpLocks noChangeShapeType="1"/>
              <a:stCxn id="348" idx="6"/>
              <a:endCxn id="68" idx="2"/>
            </p:cNvCxnSpPr>
            <p:nvPr/>
          </p:nvCxnSpPr>
          <p:spPr bwMode="auto">
            <a:xfrm flipV="1">
              <a:off x="4521743" y="3610184"/>
              <a:ext cx="831874" cy="422559"/>
            </a:xfrm>
            <a:prstGeom prst="line">
              <a:avLst/>
            </a:prstGeom>
            <a:noFill/>
            <a:ln w="38100">
              <a:solidFill>
                <a:srgbClr val="CC0000"/>
              </a:solidFill>
              <a:round/>
              <a:headEnd/>
              <a:tailEnd/>
            </a:ln>
          </p:spPr>
        </p:cxnSp>
        <p:cxnSp>
          <p:nvCxnSpPr>
            <p:cNvPr id="347"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p:spPr>
        </p:cxnSp>
      </p:grpSp>
      <p:cxnSp>
        <p:nvCxnSpPr>
          <p:cNvPr id="350" name="Straight Connector 500"/>
          <p:cNvCxnSpPr>
            <a:cxnSpLocks noChangeShapeType="1"/>
            <a:endCxn id="353" idx="2"/>
          </p:cNvCxnSpPr>
          <p:nvPr/>
        </p:nvCxnSpPr>
        <p:spPr bwMode="auto">
          <a:xfrm>
            <a:off x="1447800" y="3223346"/>
            <a:ext cx="38100" cy="309563"/>
          </a:xfrm>
          <a:prstGeom prst="line">
            <a:avLst/>
          </a:prstGeom>
          <a:noFill/>
          <a:ln w="9525">
            <a:solidFill>
              <a:schemeClr val="tx1"/>
            </a:solidFill>
            <a:round/>
            <a:headEnd/>
            <a:tailEnd/>
          </a:ln>
        </p:spPr>
      </p:cxnSp>
      <p:cxnSp>
        <p:nvCxnSpPr>
          <p:cNvPr id="351" name="Straight Connector 501"/>
          <p:cNvCxnSpPr>
            <a:cxnSpLocks noChangeShapeType="1"/>
            <a:endCxn id="353" idx="3"/>
          </p:cNvCxnSpPr>
          <p:nvPr/>
        </p:nvCxnSpPr>
        <p:spPr bwMode="auto">
          <a:xfrm>
            <a:off x="1227138" y="3504334"/>
            <a:ext cx="123825" cy="212725"/>
          </a:xfrm>
          <a:prstGeom prst="line">
            <a:avLst/>
          </a:prstGeom>
          <a:noFill/>
          <a:ln w="9525">
            <a:solidFill>
              <a:schemeClr val="tx1"/>
            </a:solidFill>
            <a:round/>
            <a:headEnd/>
            <a:tailEnd/>
          </a:ln>
        </p:spPr>
      </p:cxnSp>
      <p:cxnSp>
        <p:nvCxnSpPr>
          <p:cNvPr id="352" name="Straight Connector 514"/>
          <p:cNvCxnSpPr>
            <a:cxnSpLocks noChangeShapeType="1"/>
            <a:endCxn id="353" idx="5"/>
          </p:cNvCxnSpPr>
          <p:nvPr/>
        </p:nvCxnSpPr>
        <p:spPr bwMode="auto">
          <a:xfrm flipV="1">
            <a:off x="1147763" y="4601296"/>
            <a:ext cx="203200" cy="7938"/>
          </a:xfrm>
          <a:prstGeom prst="line">
            <a:avLst/>
          </a:prstGeom>
          <a:noFill/>
          <a:ln w="9525">
            <a:solidFill>
              <a:schemeClr val="tx1"/>
            </a:solidFill>
            <a:round/>
            <a:headEnd/>
            <a:tailEnd/>
          </a:ln>
        </p:spPr>
      </p:cxnSp>
      <p:sp>
        <p:nvSpPr>
          <p:cNvPr id="353" name="Oval 517"/>
          <p:cNvSpPr>
            <a:spLocks noChangeArrowheads="1"/>
          </p:cNvSpPr>
          <p:nvPr/>
        </p:nvSpPr>
        <p:spPr bwMode="auto">
          <a:xfrm rot="5400000">
            <a:off x="859631" y="3968678"/>
            <a:ext cx="1252537" cy="381000"/>
          </a:xfrm>
          <a:prstGeom prst="ellipse">
            <a:avLst/>
          </a:prstGeom>
          <a:solidFill>
            <a:srgbClr val="FFFF00"/>
          </a:solidFill>
          <a:ln w="9525">
            <a:solidFill>
              <a:schemeClr val="tx1"/>
            </a:solidFill>
            <a:round/>
            <a:headEnd/>
            <a:tailEnd/>
          </a:ln>
        </p:spPr>
        <p:txBody>
          <a:bodyPr/>
          <a:lstStyle/>
          <a:p>
            <a:endParaRPr lang="zh-CN" altLang="zh-CN"/>
          </a:p>
        </p:txBody>
      </p:sp>
      <p:cxnSp>
        <p:nvCxnSpPr>
          <p:cNvPr id="354" name="Straight Connector 39941"/>
          <p:cNvCxnSpPr>
            <a:cxnSpLocks noChangeShapeType="1"/>
            <a:stCxn id="353" idx="0"/>
            <a:endCxn id="169" idx="2"/>
          </p:cNvCxnSpPr>
          <p:nvPr/>
        </p:nvCxnSpPr>
        <p:spPr bwMode="auto">
          <a:xfrm flipV="1">
            <a:off x="1676400" y="4056784"/>
            <a:ext cx="430213" cy="101600"/>
          </a:xfrm>
          <a:prstGeom prst="line">
            <a:avLst/>
          </a:prstGeom>
          <a:noFill/>
          <a:ln w="9525">
            <a:solidFill>
              <a:schemeClr val="tx1"/>
            </a:solidFill>
            <a:round/>
            <a:headEnd/>
            <a:tailEnd/>
          </a:ln>
        </p:spPr>
      </p:cxnSp>
      <p:cxnSp>
        <p:nvCxnSpPr>
          <p:cNvPr id="355" name="Straight Connector 524"/>
          <p:cNvCxnSpPr>
            <a:cxnSpLocks noChangeShapeType="1"/>
            <a:endCxn id="262" idx="2"/>
          </p:cNvCxnSpPr>
          <p:nvPr/>
        </p:nvCxnSpPr>
        <p:spPr bwMode="auto">
          <a:xfrm>
            <a:off x="1677988" y="4344121"/>
            <a:ext cx="465137" cy="341313"/>
          </a:xfrm>
          <a:prstGeom prst="line">
            <a:avLst/>
          </a:prstGeom>
          <a:noFill/>
          <a:ln w="9525">
            <a:solidFill>
              <a:schemeClr val="tx1"/>
            </a:solidFill>
            <a:round/>
            <a:headEnd/>
            <a:tailEnd/>
          </a:ln>
        </p:spPr>
      </p:cxnSp>
      <p:grpSp>
        <p:nvGrpSpPr>
          <p:cNvPr id="356" name="Group 144"/>
          <p:cNvGrpSpPr>
            <a:grpSpLocks/>
          </p:cNvGrpSpPr>
          <p:nvPr/>
        </p:nvGrpSpPr>
        <p:grpSpPr bwMode="auto">
          <a:xfrm>
            <a:off x="593725" y="4372696"/>
            <a:ext cx="647700" cy="417513"/>
            <a:chOff x="3053396" y="4304255"/>
            <a:chExt cx="648422" cy="418253"/>
          </a:xfrm>
        </p:grpSpPr>
        <p:sp>
          <p:nvSpPr>
            <p:cNvPr id="3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58"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59" name="Group 131"/>
          <p:cNvGrpSpPr>
            <a:grpSpLocks/>
          </p:cNvGrpSpPr>
          <p:nvPr/>
        </p:nvGrpSpPr>
        <p:grpSpPr bwMode="auto">
          <a:xfrm>
            <a:off x="669925" y="3343996"/>
            <a:ext cx="647700" cy="417513"/>
            <a:chOff x="3053396" y="4304255"/>
            <a:chExt cx="648422" cy="418253"/>
          </a:xfrm>
        </p:grpSpPr>
        <p:sp>
          <p:nvSpPr>
            <p:cNvPr id="3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1"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62" name="Group 153"/>
          <p:cNvGrpSpPr>
            <a:grpSpLocks/>
          </p:cNvGrpSpPr>
          <p:nvPr/>
        </p:nvGrpSpPr>
        <p:grpSpPr bwMode="auto">
          <a:xfrm>
            <a:off x="1050925" y="2950296"/>
            <a:ext cx="647700" cy="417513"/>
            <a:chOff x="3053396" y="4304255"/>
            <a:chExt cx="648422" cy="418253"/>
          </a:xfrm>
        </p:grpSpPr>
        <p:sp>
          <p:nvSpPr>
            <p:cNvPr id="3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cxnSp>
        <p:nvCxnSpPr>
          <p:cNvPr id="365" name="Straight Connector 509"/>
          <p:cNvCxnSpPr>
            <a:cxnSpLocks noChangeShapeType="1"/>
            <a:endCxn id="367" idx="5"/>
          </p:cNvCxnSpPr>
          <p:nvPr/>
        </p:nvCxnSpPr>
        <p:spPr bwMode="auto">
          <a:xfrm flipH="1" flipV="1">
            <a:off x="5084763" y="5987184"/>
            <a:ext cx="520700" cy="169862"/>
          </a:xfrm>
          <a:prstGeom prst="line">
            <a:avLst/>
          </a:prstGeom>
          <a:noFill/>
          <a:ln w="9525">
            <a:solidFill>
              <a:schemeClr val="tx1"/>
            </a:solidFill>
            <a:round/>
            <a:headEnd/>
            <a:tailEnd/>
          </a:ln>
        </p:spPr>
      </p:cxnSp>
      <p:cxnSp>
        <p:nvCxnSpPr>
          <p:cNvPr id="366" name="Straight Connector 511"/>
          <p:cNvCxnSpPr>
            <a:cxnSpLocks noChangeShapeType="1"/>
          </p:cNvCxnSpPr>
          <p:nvPr/>
        </p:nvCxnSpPr>
        <p:spPr bwMode="auto">
          <a:xfrm flipV="1">
            <a:off x="3389313" y="5991946"/>
            <a:ext cx="306387" cy="165100"/>
          </a:xfrm>
          <a:prstGeom prst="line">
            <a:avLst/>
          </a:prstGeom>
          <a:noFill/>
          <a:ln w="9525">
            <a:solidFill>
              <a:schemeClr val="tx1"/>
            </a:solidFill>
            <a:round/>
            <a:headEnd/>
            <a:tailEnd/>
          </a:ln>
        </p:spPr>
      </p:cxnSp>
      <p:sp>
        <p:nvSpPr>
          <p:cNvPr id="367" name="Oval 6"/>
          <p:cNvSpPr>
            <a:spLocks noChangeArrowheads="1"/>
          </p:cNvSpPr>
          <p:nvPr/>
        </p:nvSpPr>
        <p:spPr bwMode="auto">
          <a:xfrm>
            <a:off x="3340100" y="5661746"/>
            <a:ext cx="2044700" cy="381000"/>
          </a:xfrm>
          <a:prstGeom prst="ellipse">
            <a:avLst/>
          </a:prstGeom>
          <a:solidFill>
            <a:srgbClr val="FFFF00"/>
          </a:solidFill>
          <a:ln w="9525">
            <a:solidFill>
              <a:schemeClr val="tx1"/>
            </a:solidFill>
            <a:round/>
            <a:headEnd/>
            <a:tailEnd/>
          </a:ln>
        </p:spPr>
        <p:txBody>
          <a:bodyPr/>
          <a:lstStyle/>
          <a:p>
            <a:endParaRPr lang="zh-CN" altLang="zh-CN"/>
          </a:p>
        </p:txBody>
      </p:sp>
      <p:sp>
        <p:nvSpPr>
          <p:cNvPr id="368" name="TextBox 9"/>
          <p:cNvSpPr txBox="1">
            <a:spLocks noChangeArrowheads="1"/>
          </p:cNvSpPr>
          <p:nvPr/>
        </p:nvSpPr>
        <p:spPr bwMode="auto">
          <a:xfrm>
            <a:off x="3556000" y="5636346"/>
            <a:ext cx="1210588" cy="400110"/>
          </a:xfrm>
          <a:prstGeom prst="rect">
            <a:avLst/>
          </a:prstGeom>
          <a:noFill/>
          <a:ln w="9525">
            <a:noFill/>
            <a:miter lim="800000"/>
            <a:headEnd/>
            <a:tailEnd/>
          </a:ln>
        </p:spPr>
        <p:txBody>
          <a:bodyPr wrap="none">
            <a:spAutoFit/>
          </a:bodyPr>
          <a:lstStyle/>
          <a:p>
            <a:r>
              <a:rPr lang="zh-CN" altLang="en-US" sz="2000" dirty="0"/>
              <a:t>地区网络</a:t>
            </a:r>
            <a:endParaRPr lang="en-US" altLang="zh-CN" sz="2000" dirty="0"/>
          </a:p>
        </p:txBody>
      </p:sp>
      <p:sp>
        <p:nvSpPr>
          <p:cNvPr id="369" name="Rectangle 3"/>
          <p:cNvSpPr txBox="1">
            <a:spLocks noChangeArrowheads="1"/>
          </p:cNvSpPr>
          <p:nvPr/>
        </p:nvSpPr>
        <p:spPr bwMode="auto">
          <a:xfrm>
            <a:off x="473075" y="1819796"/>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地区网络向接入网络提供连接到全球</a:t>
            </a:r>
            <a:r>
              <a:rPr lang="en-US" altLang="zh-CN" sz="2000" dirty="0">
                <a:latin typeface="Gill Sans MT" pitchFamily="34" charset="0"/>
              </a:rPr>
              <a:t>ISP</a:t>
            </a:r>
            <a:r>
              <a:rPr lang="zh-CN" altLang="en-US" sz="2000" dirty="0">
                <a:latin typeface="Gill Sans MT" pitchFamily="34" charset="0"/>
              </a:rPr>
              <a:t>的服务</a:t>
            </a:r>
            <a:endParaRPr lang="en-US" altLang="zh-CN" sz="2000" dirty="0">
              <a:latin typeface="Gill Sans MT" pitchFamily="34" charset="0"/>
            </a:endParaRPr>
          </a:p>
        </p:txBody>
      </p:sp>
      <p:sp>
        <p:nvSpPr>
          <p:cNvPr id="370" name="TextBox 183"/>
          <p:cNvSpPr txBox="1">
            <a:spLocks noChangeArrowheads="1"/>
          </p:cNvSpPr>
          <p:nvPr/>
        </p:nvSpPr>
        <p:spPr bwMode="auto">
          <a:xfrm rot="20582737">
            <a:off x="2627313" y="2128625"/>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43</a:t>
            </a:fld>
            <a:endParaRPr lang="zh-CN" altLang="en-US"/>
          </a:p>
        </p:txBody>
      </p:sp>
      <p:sp>
        <p:nvSpPr>
          <p:cNvPr id="5" name="Rectangle 3"/>
          <p:cNvSpPr txBox="1">
            <a:spLocks noChangeArrowheads="1"/>
          </p:cNvSpPr>
          <p:nvPr/>
        </p:nvSpPr>
        <p:spPr bwMode="auto">
          <a:xfrm>
            <a:off x="485775" y="1700808"/>
            <a:ext cx="8204200" cy="673100"/>
          </a:xfrm>
          <a:prstGeom prst="rect">
            <a:avLst/>
          </a:prstGeom>
          <a:noFill/>
          <a:ln w="9525">
            <a:noFill/>
            <a:miter lim="800000"/>
            <a:headEnd/>
            <a:tailEnd/>
          </a:ln>
        </p:spPr>
        <p:txBody>
          <a:bodyPr/>
          <a:lstStyle/>
          <a:p>
            <a:pPr>
              <a:lnSpc>
                <a:spcPct val="85000"/>
              </a:lnSpc>
              <a:spcBef>
                <a:spcPct val="20000"/>
              </a:spcBef>
              <a:buClr>
                <a:srgbClr val="000099"/>
              </a:buClr>
              <a:buSzPct val="75000"/>
            </a:pPr>
            <a:r>
              <a:rPr lang="zh-CN" altLang="en-US" sz="2000" dirty="0">
                <a:latin typeface="Gill Sans MT" pitchFamily="34" charset="0"/>
              </a:rPr>
              <a:t>内容提供商（例如，谷歌、微软、亚马逊）构建自己的网络，靠近用户提供服务</a:t>
            </a:r>
            <a:endParaRPr lang="en-US" altLang="zh-CN" sz="2000" dirty="0">
              <a:latin typeface="Gill Sans MT" pitchFamily="34" charset="0"/>
            </a:endParaRPr>
          </a:p>
        </p:txBody>
      </p:sp>
      <p:sp>
        <p:nvSpPr>
          <p:cNvPr id="6" name="Oval 3"/>
          <p:cNvSpPr>
            <a:spLocks noChangeArrowheads="1"/>
          </p:cNvSpPr>
          <p:nvPr/>
        </p:nvSpPr>
        <p:spPr bwMode="auto">
          <a:xfrm>
            <a:off x="1520825" y="4626903"/>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7" name="Straight Connector 10"/>
          <p:cNvCxnSpPr>
            <a:cxnSpLocks noChangeShapeType="1"/>
            <a:stCxn id="264" idx="7"/>
          </p:cNvCxnSpPr>
          <p:nvPr/>
        </p:nvCxnSpPr>
        <p:spPr bwMode="auto">
          <a:xfrm>
            <a:off x="2555875" y="4860266"/>
            <a:ext cx="969963" cy="68262"/>
          </a:xfrm>
          <a:prstGeom prst="line">
            <a:avLst/>
          </a:prstGeom>
          <a:noFill/>
          <a:ln w="15875">
            <a:solidFill>
              <a:schemeClr val="tx1"/>
            </a:solidFill>
            <a:round/>
            <a:headEnd/>
            <a:tailEnd/>
          </a:ln>
        </p:spPr>
      </p:cxnSp>
      <p:cxnSp>
        <p:nvCxnSpPr>
          <p:cNvPr id="8" name="Straight Connector 297"/>
          <p:cNvCxnSpPr>
            <a:cxnSpLocks noChangeShapeType="1"/>
          </p:cNvCxnSpPr>
          <p:nvPr/>
        </p:nvCxnSpPr>
        <p:spPr bwMode="auto">
          <a:xfrm>
            <a:off x="3059113" y="5147603"/>
            <a:ext cx="109537" cy="79375"/>
          </a:xfrm>
          <a:prstGeom prst="line">
            <a:avLst/>
          </a:prstGeom>
          <a:noFill/>
          <a:ln w="15875">
            <a:solidFill>
              <a:schemeClr val="tx1"/>
            </a:solidFill>
            <a:round/>
            <a:headEnd/>
            <a:tailEnd/>
          </a:ln>
        </p:spPr>
      </p:cxnSp>
      <p:cxnSp>
        <p:nvCxnSpPr>
          <p:cNvPr id="9" name="Straight Connector 298"/>
          <p:cNvCxnSpPr>
            <a:cxnSpLocks noChangeShapeType="1"/>
          </p:cNvCxnSpPr>
          <p:nvPr/>
        </p:nvCxnSpPr>
        <p:spPr bwMode="auto">
          <a:xfrm flipV="1">
            <a:off x="2876550" y="5342866"/>
            <a:ext cx="222250" cy="44450"/>
          </a:xfrm>
          <a:prstGeom prst="line">
            <a:avLst/>
          </a:prstGeom>
          <a:noFill/>
          <a:ln w="15875">
            <a:solidFill>
              <a:schemeClr val="tx1"/>
            </a:solidFill>
            <a:round/>
            <a:headEnd/>
            <a:tailEnd/>
          </a:ln>
        </p:spPr>
      </p:cxnSp>
      <p:cxnSp>
        <p:nvCxnSpPr>
          <p:cNvPr id="10" name="Straight Connector 299"/>
          <p:cNvCxnSpPr>
            <a:cxnSpLocks noChangeShapeType="1"/>
          </p:cNvCxnSpPr>
          <p:nvPr/>
        </p:nvCxnSpPr>
        <p:spPr bwMode="auto">
          <a:xfrm flipV="1">
            <a:off x="2603500" y="5174591"/>
            <a:ext cx="177800" cy="106362"/>
          </a:xfrm>
          <a:prstGeom prst="line">
            <a:avLst/>
          </a:prstGeom>
          <a:noFill/>
          <a:ln w="15875">
            <a:solidFill>
              <a:schemeClr val="tx1"/>
            </a:solidFill>
            <a:round/>
            <a:headEnd/>
            <a:tailEnd/>
          </a:ln>
        </p:spPr>
      </p:cxnSp>
      <p:cxnSp>
        <p:nvCxnSpPr>
          <p:cNvPr id="11" name="Straight Connector 300"/>
          <p:cNvCxnSpPr>
            <a:cxnSpLocks noChangeShapeType="1"/>
            <a:stCxn id="294" idx="6"/>
          </p:cNvCxnSpPr>
          <p:nvPr/>
        </p:nvCxnSpPr>
        <p:spPr bwMode="auto">
          <a:xfrm flipV="1">
            <a:off x="2317750" y="5461928"/>
            <a:ext cx="188913" cy="95250"/>
          </a:xfrm>
          <a:prstGeom prst="line">
            <a:avLst/>
          </a:prstGeom>
          <a:noFill/>
          <a:ln w="15875">
            <a:solidFill>
              <a:schemeClr val="tx1"/>
            </a:solidFill>
            <a:round/>
            <a:headEnd/>
            <a:tailEnd/>
          </a:ln>
        </p:spPr>
      </p:cxnSp>
      <p:cxnSp>
        <p:nvCxnSpPr>
          <p:cNvPr id="12" name="Straight Connector 301"/>
          <p:cNvCxnSpPr>
            <a:cxnSpLocks noChangeShapeType="1"/>
          </p:cNvCxnSpPr>
          <p:nvPr/>
        </p:nvCxnSpPr>
        <p:spPr bwMode="auto">
          <a:xfrm flipV="1">
            <a:off x="3073400" y="5390491"/>
            <a:ext cx="231775" cy="244475"/>
          </a:xfrm>
          <a:prstGeom prst="line">
            <a:avLst/>
          </a:prstGeom>
          <a:noFill/>
          <a:ln w="15875">
            <a:solidFill>
              <a:schemeClr val="tx1"/>
            </a:solidFill>
            <a:round/>
            <a:headEnd/>
            <a:tailEnd/>
          </a:ln>
        </p:spPr>
      </p:cxnSp>
      <p:cxnSp>
        <p:nvCxnSpPr>
          <p:cNvPr id="13" name="Straight Connector 302"/>
          <p:cNvCxnSpPr>
            <a:cxnSpLocks noChangeShapeType="1"/>
          </p:cNvCxnSpPr>
          <p:nvPr/>
        </p:nvCxnSpPr>
        <p:spPr bwMode="auto">
          <a:xfrm flipH="1" flipV="1">
            <a:off x="3524250" y="5377791"/>
            <a:ext cx="327025" cy="119062"/>
          </a:xfrm>
          <a:prstGeom prst="line">
            <a:avLst/>
          </a:prstGeom>
          <a:noFill/>
          <a:ln w="15875">
            <a:solidFill>
              <a:schemeClr val="tx1"/>
            </a:solidFill>
            <a:round/>
            <a:headEnd/>
            <a:tailEnd/>
          </a:ln>
        </p:spPr>
      </p:cxnSp>
      <p:cxnSp>
        <p:nvCxnSpPr>
          <p:cNvPr id="14" name="Straight Connector 303"/>
          <p:cNvCxnSpPr>
            <a:cxnSpLocks noChangeShapeType="1"/>
          </p:cNvCxnSpPr>
          <p:nvPr/>
        </p:nvCxnSpPr>
        <p:spPr bwMode="auto">
          <a:xfrm flipV="1">
            <a:off x="3511550" y="5042828"/>
            <a:ext cx="260350" cy="188913"/>
          </a:xfrm>
          <a:prstGeom prst="line">
            <a:avLst/>
          </a:prstGeom>
          <a:noFill/>
          <a:ln w="15875">
            <a:solidFill>
              <a:schemeClr val="tx1"/>
            </a:solidFill>
            <a:round/>
            <a:headEnd/>
            <a:tailEnd/>
          </a:ln>
        </p:spPr>
      </p:cxnSp>
      <p:cxnSp>
        <p:nvCxnSpPr>
          <p:cNvPr id="15" name="Straight Connector 304"/>
          <p:cNvCxnSpPr>
            <a:cxnSpLocks noChangeShapeType="1"/>
            <a:endCxn id="262" idx="7"/>
          </p:cNvCxnSpPr>
          <p:nvPr/>
        </p:nvCxnSpPr>
        <p:spPr bwMode="auto">
          <a:xfrm flipH="1" flipV="1">
            <a:off x="2557463" y="4917416"/>
            <a:ext cx="207962" cy="84137"/>
          </a:xfrm>
          <a:prstGeom prst="line">
            <a:avLst/>
          </a:prstGeom>
          <a:noFill/>
          <a:ln w="15875">
            <a:solidFill>
              <a:schemeClr val="tx1"/>
            </a:solidFill>
            <a:round/>
            <a:headEnd/>
            <a:tailEnd/>
          </a:ln>
        </p:spPr>
      </p:cxnSp>
      <p:sp>
        <p:nvSpPr>
          <p:cNvPr id="16" name="TextBox 39958"/>
          <p:cNvSpPr txBox="1">
            <a:spLocks noChangeArrowheads="1"/>
          </p:cNvSpPr>
          <p:nvPr/>
        </p:nvSpPr>
        <p:spPr bwMode="auto">
          <a:xfrm>
            <a:off x="1655763" y="4957103"/>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7" name="Group 347"/>
          <p:cNvGrpSpPr>
            <a:grpSpLocks/>
          </p:cNvGrpSpPr>
          <p:nvPr/>
        </p:nvGrpSpPr>
        <p:grpSpPr bwMode="auto">
          <a:xfrm>
            <a:off x="3532188" y="4842803"/>
            <a:ext cx="485775" cy="211138"/>
            <a:chOff x="1871277" y="1576300"/>
            <a:chExt cx="1128371" cy="437860"/>
          </a:xfrm>
        </p:grpSpPr>
        <p:sp>
          <p:nvSpPr>
            <p:cNvPr id="18"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 name="Straight Connector 502"/>
            <p:cNvCxnSpPr>
              <a:cxnSpLocks noChangeShapeType="1"/>
              <a:endCxn id="2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7" name="Group 347"/>
          <p:cNvGrpSpPr>
            <a:grpSpLocks/>
          </p:cNvGrpSpPr>
          <p:nvPr/>
        </p:nvGrpSpPr>
        <p:grpSpPr bwMode="auto">
          <a:xfrm>
            <a:off x="3063875" y="5196816"/>
            <a:ext cx="484188" cy="211137"/>
            <a:chOff x="1871277" y="1576300"/>
            <a:chExt cx="1128371" cy="437860"/>
          </a:xfrm>
        </p:grpSpPr>
        <p:sp>
          <p:nvSpPr>
            <p:cNvPr id="2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 name="Straight Connector 484"/>
            <p:cNvCxnSpPr>
              <a:cxnSpLocks noChangeShapeType="1"/>
              <a:endCxn id="3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7" name="Group 347"/>
          <p:cNvGrpSpPr>
            <a:grpSpLocks/>
          </p:cNvGrpSpPr>
          <p:nvPr/>
        </p:nvGrpSpPr>
        <p:grpSpPr bwMode="auto">
          <a:xfrm>
            <a:off x="2624138" y="4984091"/>
            <a:ext cx="484187" cy="211137"/>
            <a:chOff x="1871277" y="1576300"/>
            <a:chExt cx="1128371" cy="437860"/>
          </a:xfrm>
        </p:grpSpPr>
        <p:sp>
          <p:nvSpPr>
            <p:cNvPr id="38"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9"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 name="Straight Connector 475"/>
            <p:cNvCxnSpPr>
              <a:cxnSpLocks noChangeShapeType="1"/>
              <a:endCxn id="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 name="Group 347"/>
          <p:cNvGrpSpPr>
            <a:grpSpLocks/>
          </p:cNvGrpSpPr>
          <p:nvPr/>
        </p:nvGrpSpPr>
        <p:grpSpPr bwMode="auto">
          <a:xfrm>
            <a:off x="2417763" y="5277778"/>
            <a:ext cx="484187" cy="211138"/>
            <a:chOff x="1871277" y="1576300"/>
            <a:chExt cx="1128371" cy="437860"/>
          </a:xfrm>
        </p:grpSpPr>
        <p:sp>
          <p:nvSpPr>
            <p:cNvPr id="48"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9"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0"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1"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5" name="Straight Connector 466"/>
            <p:cNvCxnSpPr>
              <a:cxnSpLocks noChangeShapeType="1"/>
              <a:endCxn id="5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7" name="Oval 3"/>
          <p:cNvSpPr>
            <a:spLocks noChangeArrowheads="1"/>
          </p:cNvSpPr>
          <p:nvPr/>
        </p:nvSpPr>
        <p:spPr bwMode="auto">
          <a:xfrm>
            <a:off x="4614863" y="4072866"/>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8" name="Straight Connector 10"/>
          <p:cNvCxnSpPr>
            <a:cxnSpLocks noChangeShapeType="1"/>
            <a:stCxn id="71" idx="7"/>
          </p:cNvCxnSpPr>
          <p:nvPr/>
        </p:nvCxnSpPr>
        <p:spPr bwMode="auto">
          <a:xfrm>
            <a:off x="5748338" y="4309403"/>
            <a:ext cx="1062037" cy="69850"/>
          </a:xfrm>
          <a:prstGeom prst="line">
            <a:avLst/>
          </a:prstGeom>
          <a:noFill/>
          <a:ln w="15875">
            <a:solidFill>
              <a:schemeClr val="tx1"/>
            </a:solidFill>
            <a:round/>
            <a:headEnd/>
            <a:tailEnd/>
          </a:ln>
        </p:spPr>
      </p:cxnSp>
      <p:cxnSp>
        <p:nvCxnSpPr>
          <p:cNvPr id="59" name="Straight Connector 297"/>
          <p:cNvCxnSpPr>
            <a:cxnSpLocks noChangeShapeType="1"/>
          </p:cNvCxnSpPr>
          <p:nvPr/>
        </p:nvCxnSpPr>
        <p:spPr bwMode="auto">
          <a:xfrm>
            <a:off x="6299200" y="4599916"/>
            <a:ext cx="120650" cy="82550"/>
          </a:xfrm>
          <a:prstGeom prst="line">
            <a:avLst/>
          </a:prstGeom>
          <a:noFill/>
          <a:ln w="15875">
            <a:solidFill>
              <a:schemeClr val="tx1"/>
            </a:solidFill>
            <a:round/>
            <a:headEnd/>
            <a:tailEnd/>
          </a:ln>
        </p:spPr>
      </p:cxnSp>
      <p:cxnSp>
        <p:nvCxnSpPr>
          <p:cNvPr id="60" name="Straight Connector 298"/>
          <p:cNvCxnSpPr>
            <a:cxnSpLocks noChangeShapeType="1"/>
          </p:cNvCxnSpPr>
          <p:nvPr/>
        </p:nvCxnSpPr>
        <p:spPr bwMode="auto">
          <a:xfrm flipV="1">
            <a:off x="6099175" y="4799941"/>
            <a:ext cx="242888" cy="44450"/>
          </a:xfrm>
          <a:prstGeom prst="line">
            <a:avLst/>
          </a:prstGeom>
          <a:noFill/>
          <a:ln w="15875">
            <a:solidFill>
              <a:schemeClr val="tx1"/>
            </a:solidFill>
            <a:round/>
            <a:headEnd/>
            <a:tailEnd/>
          </a:ln>
        </p:spPr>
      </p:cxnSp>
      <p:cxnSp>
        <p:nvCxnSpPr>
          <p:cNvPr id="61" name="Straight Connector 299"/>
          <p:cNvCxnSpPr>
            <a:cxnSpLocks noChangeShapeType="1"/>
          </p:cNvCxnSpPr>
          <p:nvPr/>
        </p:nvCxnSpPr>
        <p:spPr bwMode="auto">
          <a:xfrm flipV="1">
            <a:off x="5800725" y="4628491"/>
            <a:ext cx="195263" cy="106362"/>
          </a:xfrm>
          <a:prstGeom prst="line">
            <a:avLst/>
          </a:prstGeom>
          <a:noFill/>
          <a:ln w="15875">
            <a:solidFill>
              <a:schemeClr val="tx1"/>
            </a:solidFill>
            <a:round/>
            <a:headEnd/>
            <a:tailEnd/>
          </a:ln>
        </p:spPr>
      </p:cxnSp>
      <p:cxnSp>
        <p:nvCxnSpPr>
          <p:cNvPr id="62" name="Straight Connector 300"/>
          <p:cNvCxnSpPr>
            <a:cxnSpLocks noChangeShapeType="1"/>
            <a:stCxn id="253" idx="6"/>
          </p:cNvCxnSpPr>
          <p:nvPr/>
        </p:nvCxnSpPr>
        <p:spPr bwMode="auto">
          <a:xfrm flipV="1">
            <a:off x="5487988" y="4920591"/>
            <a:ext cx="206375" cy="95250"/>
          </a:xfrm>
          <a:prstGeom prst="line">
            <a:avLst/>
          </a:prstGeom>
          <a:noFill/>
          <a:ln w="15875">
            <a:solidFill>
              <a:schemeClr val="tx1"/>
            </a:solidFill>
            <a:round/>
            <a:headEnd/>
            <a:tailEnd/>
          </a:ln>
        </p:spPr>
      </p:cxnSp>
      <p:cxnSp>
        <p:nvCxnSpPr>
          <p:cNvPr id="63" name="Straight Connector 301"/>
          <p:cNvCxnSpPr>
            <a:cxnSpLocks noChangeShapeType="1"/>
          </p:cNvCxnSpPr>
          <p:nvPr/>
        </p:nvCxnSpPr>
        <p:spPr bwMode="auto">
          <a:xfrm flipV="1">
            <a:off x="6315075" y="4847566"/>
            <a:ext cx="254000" cy="247650"/>
          </a:xfrm>
          <a:prstGeom prst="line">
            <a:avLst/>
          </a:prstGeom>
          <a:noFill/>
          <a:ln w="15875">
            <a:solidFill>
              <a:schemeClr val="tx1"/>
            </a:solidFill>
            <a:round/>
            <a:headEnd/>
            <a:tailEnd/>
          </a:ln>
        </p:spPr>
      </p:cxnSp>
      <p:cxnSp>
        <p:nvCxnSpPr>
          <p:cNvPr id="64" name="Straight Connector 302"/>
          <p:cNvCxnSpPr>
            <a:cxnSpLocks noChangeShapeType="1"/>
          </p:cNvCxnSpPr>
          <p:nvPr/>
        </p:nvCxnSpPr>
        <p:spPr bwMode="auto">
          <a:xfrm flipH="1" flipV="1">
            <a:off x="6778625" y="4826928"/>
            <a:ext cx="358775" cy="120650"/>
          </a:xfrm>
          <a:prstGeom prst="line">
            <a:avLst/>
          </a:prstGeom>
          <a:noFill/>
          <a:ln w="15875">
            <a:solidFill>
              <a:schemeClr val="tx1"/>
            </a:solidFill>
            <a:round/>
            <a:headEnd/>
            <a:tailEnd/>
          </a:ln>
        </p:spPr>
      </p:cxnSp>
      <p:cxnSp>
        <p:nvCxnSpPr>
          <p:cNvPr id="65" name="Straight Connector 303"/>
          <p:cNvCxnSpPr>
            <a:cxnSpLocks noChangeShapeType="1"/>
          </p:cNvCxnSpPr>
          <p:nvPr/>
        </p:nvCxnSpPr>
        <p:spPr bwMode="auto">
          <a:xfrm flipV="1">
            <a:off x="6794500" y="4493553"/>
            <a:ext cx="285750" cy="192088"/>
          </a:xfrm>
          <a:prstGeom prst="line">
            <a:avLst/>
          </a:prstGeom>
          <a:noFill/>
          <a:ln w="15875">
            <a:solidFill>
              <a:schemeClr val="tx1"/>
            </a:solidFill>
            <a:round/>
            <a:headEnd/>
            <a:tailEnd/>
          </a:ln>
        </p:spPr>
      </p:cxnSp>
      <p:cxnSp>
        <p:nvCxnSpPr>
          <p:cNvPr id="66" name="Straight Connector 304"/>
          <p:cNvCxnSpPr>
            <a:cxnSpLocks noChangeShapeType="1"/>
            <a:endCxn id="69" idx="7"/>
          </p:cNvCxnSpPr>
          <p:nvPr/>
        </p:nvCxnSpPr>
        <p:spPr bwMode="auto">
          <a:xfrm flipH="1" flipV="1">
            <a:off x="5749925" y="4366553"/>
            <a:ext cx="227013" cy="85725"/>
          </a:xfrm>
          <a:prstGeom prst="line">
            <a:avLst/>
          </a:prstGeom>
          <a:noFill/>
          <a:ln w="15875">
            <a:solidFill>
              <a:schemeClr val="tx1"/>
            </a:solidFill>
            <a:round/>
            <a:headEnd/>
            <a:tailEnd/>
          </a:ln>
        </p:spPr>
      </p:cxnSp>
      <p:sp>
        <p:nvSpPr>
          <p:cNvPr id="67" name="TextBox 39958"/>
          <p:cNvSpPr txBox="1">
            <a:spLocks noChangeArrowheads="1"/>
          </p:cNvSpPr>
          <p:nvPr/>
        </p:nvSpPr>
        <p:spPr bwMode="auto">
          <a:xfrm>
            <a:off x="4764088" y="4406241"/>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8" name="Group 347"/>
          <p:cNvGrpSpPr>
            <a:grpSpLocks/>
          </p:cNvGrpSpPr>
          <p:nvPr/>
        </p:nvGrpSpPr>
        <p:grpSpPr bwMode="auto">
          <a:xfrm>
            <a:off x="5297488" y="4176053"/>
            <a:ext cx="530225" cy="214313"/>
            <a:chOff x="1871277" y="1576300"/>
            <a:chExt cx="1128371" cy="437860"/>
          </a:xfrm>
        </p:grpSpPr>
        <p:sp>
          <p:nvSpPr>
            <p:cNvPr id="69"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0"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1"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2"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5"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6" name="Straight Connector 603"/>
            <p:cNvCxnSpPr>
              <a:cxnSpLocks noChangeShapeType="1"/>
              <a:endCxn id="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7"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8" name="Group 347"/>
          <p:cNvGrpSpPr>
            <a:grpSpLocks/>
          </p:cNvGrpSpPr>
          <p:nvPr/>
        </p:nvGrpSpPr>
        <p:grpSpPr bwMode="auto">
          <a:xfrm>
            <a:off x="6303963" y="4650716"/>
            <a:ext cx="530225" cy="214312"/>
            <a:chOff x="1871277" y="1576300"/>
            <a:chExt cx="1128371" cy="437860"/>
          </a:xfrm>
        </p:grpSpPr>
        <p:sp>
          <p:nvSpPr>
            <p:cNvPr id="79"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0"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1"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2"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5"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6" name="Straight Connector 576"/>
            <p:cNvCxnSpPr>
              <a:cxnSpLocks noChangeShapeType="1"/>
              <a:endCxn id="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7"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8" name="Group 347"/>
          <p:cNvGrpSpPr>
            <a:grpSpLocks/>
          </p:cNvGrpSpPr>
          <p:nvPr/>
        </p:nvGrpSpPr>
        <p:grpSpPr bwMode="auto">
          <a:xfrm>
            <a:off x="5822950" y="4434816"/>
            <a:ext cx="530225" cy="214312"/>
            <a:chOff x="1871277" y="1576300"/>
            <a:chExt cx="1128371" cy="437860"/>
          </a:xfrm>
        </p:grpSpPr>
        <p:sp>
          <p:nvSpPr>
            <p:cNvPr id="89"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0"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1"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2"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5"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6" name="Straight Connector 567"/>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8" name="Group 347"/>
          <p:cNvGrpSpPr>
            <a:grpSpLocks/>
          </p:cNvGrpSpPr>
          <p:nvPr/>
        </p:nvGrpSpPr>
        <p:grpSpPr bwMode="auto">
          <a:xfrm>
            <a:off x="5597525" y="4733266"/>
            <a:ext cx="530225" cy="214312"/>
            <a:chOff x="1871277" y="1576300"/>
            <a:chExt cx="1128371" cy="437860"/>
          </a:xfrm>
        </p:grpSpPr>
        <p:sp>
          <p:nvSpPr>
            <p:cNvPr id="99"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0"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1"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2"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5"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6" name="Straight Connector 558"/>
            <p:cNvCxnSpPr>
              <a:cxnSpLocks noChangeShapeType="1"/>
              <a:endCxn id="10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7"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8" name="Oval 3"/>
          <p:cNvSpPr>
            <a:spLocks noChangeArrowheads="1"/>
          </p:cNvSpPr>
          <p:nvPr/>
        </p:nvSpPr>
        <p:spPr bwMode="auto">
          <a:xfrm>
            <a:off x="1733550" y="3148941"/>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9" name="Straight Connector 10"/>
          <p:cNvCxnSpPr>
            <a:cxnSpLocks noChangeShapeType="1"/>
            <a:stCxn id="304" idx="7"/>
          </p:cNvCxnSpPr>
          <p:nvPr/>
        </p:nvCxnSpPr>
        <p:spPr bwMode="auto">
          <a:xfrm>
            <a:off x="2957513" y="3391828"/>
            <a:ext cx="1146175" cy="73025"/>
          </a:xfrm>
          <a:prstGeom prst="line">
            <a:avLst/>
          </a:prstGeom>
          <a:noFill/>
          <a:ln w="15875">
            <a:solidFill>
              <a:schemeClr val="tx1"/>
            </a:solidFill>
            <a:round/>
            <a:headEnd/>
            <a:tailEnd/>
          </a:ln>
        </p:spPr>
      </p:cxnSp>
      <p:cxnSp>
        <p:nvCxnSpPr>
          <p:cNvPr id="110" name="Straight Connector 297"/>
          <p:cNvCxnSpPr>
            <a:cxnSpLocks noChangeShapeType="1"/>
          </p:cNvCxnSpPr>
          <p:nvPr/>
        </p:nvCxnSpPr>
        <p:spPr bwMode="auto">
          <a:xfrm>
            <a:off x="3551238" y="3691866"/>
            <a:ext cx="130175" cy="84137"/>
          </a:xfrm>
          <a:prstGeom prst="line">
            <a:avLst/>
          </a:prstGeom>
          <a:noFill/>
          <a:ln w="15875">
            <a:solidFill>
              <a:schemeClr val="tx1"/>
            </a:solidFill>
            <a:round/>
            <a:headEnd/>
            <a:tailEnd/>
          </a:ln>
        </p:spPr>
      </p:cxnSp>
      <p:cxnSp>
        <p:nvCxnSpPr>
          <p:cNvPr id="111" name="Straight Connector 298"/>
          <p:cNvCxnSpPr>
            <a:cxnSpLocks noChangeShapeType="1"/>
          </p:cNvCxnSpPr>
          <p:nvPr/>
        </p:nvCxnSpPr>
        <p:spPr bwMode="auto">
          <a:xfrm flipV="1">
            <a:off x="3335338" y="3896653"/>
            <a:ext cx="263525" cy="46038"/>
          </a:xfrm>
          <a:prstGeom prst="line">
            <a:avLst/>
          </a:prstGeom>
          <a:noFill/>
          <a:ln w="15875">
            <a:solidFill>
              <a:schemeClr val="tx1"/>
            </a:solidFill>
            <a:round/>
            <a:headEnd/>
            <a:tailEnd/>
          </a:ln>
        </p:spPr>
      </p:cxnSp>
      <p:cxnSp>
        <p:nvCxnSpPr>
          <p:cNvPr id="112" name="Straight Connector 299"/>
          <p:cNvCxnSpPr>
            <a:cxnSpLocks noChangeShapeType="1"/>
          </p:cNvCxnSpPr>
          <p:nvPr/>
        </p:nvCxnSpPr>
        <p:spPr bwMode="auto">
          <a:xfrm flipV="1">
            <a:off x="3014663" y="3720441"/>
            <a:ext cx="209550" cy="109537"/>
          </a:xfrm>
          <a:prstGeom prst="line">
            <a:avLst/>
          </a:prstGeom>
          <a:noFill/>
          <a:ln w="15875">
            <a:solidFill>
              <a:schemeClr val="tx1"/>
            </a:solidFill>
            <a:round/>
            <a:headEnd/>
            <a:tailEnd/>
          </a:ln>
        </p:spPr>
      </p:cxnSp>
      <p:cxnSp>
        <p:nvCxnSpPr>
          <p:cNvPr id="113" name="Straight Connector 300"/>
          <p:cNvCxnSpPr>
            <a:cxnSpLocks noChangeShapeType="1"/>
            <a:stCxn id="172" idx="6"/>
          </p:cNvCxnSpPr>
          <p:nvPr/>
        </p:nvCxnSpPr>
        <p:spPr bwMode="auto">
          <a:xfrm flipV="1">
            <a:off x="2676525" y="4020478"/>
            <a:ext cx="222250" cy="98425"/>
          </a:xfrm>
          <a:prstGeom prst="line">
            <a:avLst/>
          </a:prstGeom>
          <a:noFill/>
          <a:ln w="15875">
            <a:solidFill>
              <a:schemeClr val="tx1"/>
            </a:solidFill>
            <a:round/>
            <a:headEnd/>
            <a:tailEnd/>
          </a:ln>
        </p:spPr>
      </p:cxnSp>
      <p:cxnSp>
        <p:nvCxnSpPr>
          <p:cNvPr id="114" name="Straight Connector 301"/>
          <p:cNvCxnSpPr>
            <a:cxnSpLocks noChangeShapeType="1"/>
          </p:cNvCxnSpPr>
          <p:nvPr/>
        </p:nvCxnSpPr>
        <p:spPr bwMode="auto">
          <a:xfrm flipV="1">
            <a:off x="3568700" y="3945866"/>
            <a:ext cx="273050" cy="254000"/>
          </a:xfrm>
          <a:prstGeom prst="line">
            <a:avLst/>
          </a:prstGeom>
          <a:noFill/>
          <a:ln w="15875">
            <a:solidFill>
              <a:schemeClr val="tx1"/>
            </a:solidFill>
            <a:round/>
            <a:headEnd/>
            <a:tailEnd/>
          </a:ln>
        </p:spPr>
      </p:cxnSp>
      <p:cxnSp>
        <p:nvCxnSpPr>
          <p:cNvPr id="115" name="Straight Connector 302"/>
          <p:cNvCxnSpPr>
            <a:cxnSpLocks noChangeShapeType="1"/>
          </p:cNvCxnSpPr>
          <p:nvPr/>
        </p:nvCxnSpPr>
        <p:spPr bwMode="auto">
          <a:xfrm flipH="1" flipV="1">
            <a:off x="4100513" y="3931578"/>
            <a:ext cx="387350" cy="125413"/>
          </a:xfrm>
          <a:prstGeom prst="line">
            <a:avLst/>
          </a:prstGeom>
          <a:noFill/>
          <a:ln w="15875">
            <a:solidFill>
              <a:schemeClr val="tx1"/>
            </a:solidFill>
            <a:round/>
            <a:headEnd/>
            <a:tailEnd/>
          </a:ln>
        </p:spPr>
      </p:cxnSp>
      <p:cxnSp>
        <p:nvCxnSpPr>
          <p:cNvPr id="116" name="Straight Connector 303"/>
          <p:cNvCxnSpPr>
            <a:cxnSpLocks noChangeShapeType="1"/>
          </p:cNvCxnSpPr>
          <p:nvPr/>
        </p:nvCxnSpPr>
        <p:spPr bwMode="auto">
          <a:xfrm flipV="1">
            <a:off x="4086225" y="3582328"/>
            <a:ext cx="307975" cy="198438"/>
          </a:xfrm>
          <a:prstGeom prst="line">
            <a:avLst/>
          </a:prstGeom>
          <a:noFill/>
          <a:ln w="15875">
            <a:solidFill>
              <a:schemeClr val="tx1"/>
            </a:solidFill>
            <a:round/>
            <a:headEnd/>
            <a:tailEnd/>
          </a:ln>
        </p:spPr>
      </p:cxnSp>
      <p:cxnSp>
        <p:nvCxnSpPr>
          <p:cNvPr id="117" name="Straight Connector 304"/>
          <p:cNvCxnSpPr>
            <a:cxnSpLocks noChangeShapeType="1"/>
            <a:endCxn id="302" idx="7"/>
          </p:cNvCxnSpPr>
          <p:nvPr/>
        </p:nvCxnSpPr>
        <p:spPr bwMode="auto">
          <a:xfrm flipH="1" flipV="1">
            <a:off x="2959100" y="3452153"/>
            <a:ext cx="246063" cy="87313"/>
          </a:xfrm>
          <a:prstGeom prst="line">
            <a:avLst/>
          </a:prstGeom>
          <a:noFill/>
          <a:ln w="15875">
            <a:solidFill>
              <a:schemeClr val="tx1"/>
            </a:solidFill>
            <a:round/>
            <a:headEnd/>
            <a:tailEnd/>
          </a:ln>
        </p:spPr>
      </p:cxnSp>
      <p:sp>
        <p:nvSpPr>
          <p:cNvPr id="118" name="TextBox 39958"/>
          <p:cNvSpPr txBox="1">
            <a:spLocks noChangeArrowheads="1"/>
          </p:cNvSpPr>
          <p:nvPr/>
        </p:nvSpPr>
        <p:spPr bwMode="auto">
          <a:xfrm>
            <a:off x="1893888" y="3493428"/>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9" name="Group 347"/>
          <p:cNvGrpSpPr>
            <a:grpSpLocks/>
          </p:cNvGrpSpPr>
          <p:nvPr/>
        </p:nvGrpSpPr>
        <p:grpSpPr bwMode="auto">
          <a:xfrm>
            <a:off x="4360863" y="3985553"/>
            <a:ext cx="573087" cy="220663"/>
            <a:chOff x="1871277" y="1576300"/>
            <a:chExt cx="1128371" cy="437860"/>
          </a:xfrm>
        </p:grpSpPr>
        <p:sp>
          <p:nvSpPr>
            <p:cNvPr id="120"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1"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2"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3"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4"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6"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7" name="Straight Connector 401"/>
            <p:cNvCxnSpPr>
              <a:cxnSpLocks noChangeShapeType="1"/>
              <a:endCxn id="1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8"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9" name="Group 347"/>
          <p:cNvGrpSpPr>
            <a:grpSpLocks/>
          </p:cNvGrpSpPr>
          <p:nvPr/>
        </p:nvGrpSpPr>
        <p:grpSpPr bwMode="auto">
          <a:xfrm>
            <a:off x="3557588" y="3744253"/>
            <a:ext cx="571500" cy="220663"/>
            <a:chOff x="1871277" y="1576300"/>
            <a:chExt cx="1128371" cy="437860"/>
          </a:xfrm>
        </p:grpSpPr>
        <p:sp>
          <p:nvSpPr>
            <p:cNvPr id="130"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1"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2"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3"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4"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6"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7" name="Straight Connector 392"/>
            <p:cNvCxnSpPr>
              <a:cxnSpLocks noChangeShapeType="1"/>
              <a:endCxn id="13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8"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9" name="Group 347"/>
          <p:cNvGrpSpPr>
            <a:grpSpLocks/>
          </p:cNvGrpSpPr>
          <p:nvPr/>
        </p:nvGrpSpPr>
        <p:grpSpPr bwMode="auto">
          <a:xfrm>
            <a:off x="3036888" y="3522003"/>
            <a:ext cx="573087" cy="219075"/>
            <a:chOff x="1871277" y="1576300"/>
            <a:chExt cx="1128371" cy="437860"/>
          </a:xfrm>
        </p:grpSpPr>
        <p:sp>
          <p:nvSpPr>
            <p:cNvPr id="140"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1"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2"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3"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4"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6"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7" name="Straight Connector 383"/>
            <p:cNvCxnSpPr>
              <a:cxnSpLocks noChangeShapeType="1"/>
              <a:endCxn id="14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8"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9" name="Group 347"/>
          <p:cNvGrpSpPr>
            <a:grpSpLocks/>
          </p:cNvGrpSpPr>
          <p:nvPr/>
        </p:nvGrpSpPr>
        <p:grpSpPr bwMode="auto">
          <a:xfrm>
            <a:off x="2794000" y="3828391"/>
            <a:ext cx="573088" cy="219075"/>
            <a:chOff x="1871277" y="1576300"/>
            <a:chExt cx="1128371" cy="437860"/>
          </a:xfrm>
        </p:grpSpPr>
        <p:sp>
          <p:nvSpPr>
            <p:cNvPr id="150"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1"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2"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3"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4"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6"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7" name="Straight Connector 374"/>
            <p:cNvCxnSpPr>
              <a:cxnSpLocks noChangeShapeType="1"/>
              <a:endCxn id="15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8"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9" name="Group 347"/>
          <p:cNvGrpSpPr>
            <a:grpSpLocks/>
          </p:cNvGrpSpPr>
          <p:nvPr/>
        </p:nvGrpSpPr>
        <p:grpSpPr bwMode="auto">
          <a:xfrm>
            <a:off x="3341688" y="4182403"/>
            <a:ext cx="573087" cy="220663"/>
            <a:chOff x="1871277" y="1576300"/>
            <a:chExt cx="1128371" cy="437860"/>
          </a:xfrm>
        </p:grpSpPr>
        <p:sp>
          <p:nvSpPr>
            <p:cNvPr id="160"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1"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2"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3"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6"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7" name="Straight Connector 365"/>
            <p:cNvCxnSpPr>
              <a:cxnSpLocks noChangeShapeType="1"/>
              <a:endCxn id="16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8"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2105025" y="4037941"/>
            <a:ext cx="573088" cy="220662"/>
            <a:chOff x="1871277" y="1576300"/>
            <a:chExt cx="1128371" cy="437860"/>
          </a:xfrm>
        </p:grpSpPr>
        <p:sp>
          <p:nvSpPr>
            <p:cNvPr id="17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7" name="Straight Connector 356"/>
            <p:cNvCxnSpPr>
              <a:cxnSpLocks noChangeShapeType="1"/>
              <a:endCxn id="1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9" name="Group 2"/>
          <p:cNvGrpSpPr>
            <a:grpSpLocks/>
          </p:cNvGrpSpPr>
          <p:nvPr/>
        </p:nvGrpSpPr>
        <p:grpSpPr bwMode="auto">
          <a:xfrm>
            <a:off x="1825625" y="2664753"/>
            <a:ext cx="647700" cy="417513"/>
            <a:chOff x="3053396" y="4304255"/>
            <a:chExt cx="648422" cy="418253"/>
          </a:xfrm>
        </p:grpSpPr>
        <p:sp>
          <p:nvSpPr>
            <p:cNvPr id="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1"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2" name="Group 135"/>
          <p:cNvGrpSpPr>
            <a:grpSpLocks/>
          </p:cNvGrpSpPr>
          <p:nvPr/>
        </p:nvGrpSpPr>
        <p:grpSpPr bwMode="auto">
          <a:xfrm>
            <a:off x="6334125" y="2918753"/>
            <a:ext cx="649288" cy="417513"/>
            <a:chOff x="3053396" y="4304255"/>
            <a:chExt cx="648422" cy="418253"/>
          </a:xfrm>
        </p:grpSpPr>
        <p:sp>
          <p:nvSpPr>
            <p:cNvPr id="1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4"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5" name="Group 138"/>
          <p:cNvGrpSpPr>
            <a:grpSpLocks/>
          </p:cNvGrpSpPr>
          <p:nvPr/>
        </p:nvGrpSpPr>
        <p:grpSpPr bwMode="auto">
          <a:xfrm>
            <a:off x="1241425" y="5776253"/>
            <a:ext cx="647700" cy="417513"/>
            <a:chOff x="3053396" y="4304255"/>
            <a:chExt cx="648422" cy="418253"/>
          </a:xfrm>
        </p:grpSpPr>
        <p:sp>
          <p:nvSpPr>
            <p:cNvPr id="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7"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8" name="Group 141"/>
          <p:cNvGrpSpPr>
            <a:grpSpLocks/>
          </p:cNvGrpSpPr>
          <p:nvPr/>
        </p:nvGrpSpPr>
        <p:grpSpPr bwMode="auto">
          <a:xfrm>
            <a:off x="822325" y="5153953"/>
            <a:ext cx="647700" cy="417513"/>
            <a:chOff x="3053396" y="4304255"/>
            <a:chExt cx="648422" cy="418253"/>
          </a:xfrm>
        </p:grpSpPr>
        <p:sp>
          <p:nvSpPr>
            <p:cNvPr id="1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0"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1" name="Group 147"/>
          <p:cNvGrpSpPr>
            <a:grpSpLocks/>
          </p:cNvGrpSpPr>
          <p:nvPr/>
        </p:nvGrpSpPr>
        <p:grpSpPr bwMode="auto">
          <a:xfrm>
            <a:off x="7083425" y="3350553"/>
            <a:ext cx="649288" cy="417513"/>
            <a:chOff x="3053396" y="4304255"/>
            <a:chExt cx="648422" cy="418253"/>
          </a:xfrm>
        </p:grpSpPr>
        <p:sp>
          <p:nvSpPr>
            <p:cNvPr id="1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3"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4" name="Group 150"/>
          <p:cNvGrpSpPr>
            <a:grpSpLocks/>
          </p:cNvGrpSpPr>
          <p:nvPr/>
        </p:nvGrpSpPr>
        <p:grpSpPr bwMode="auto">
          <a:xfrm>
            <a:off x="3425825" y="2423453"/>
            <a:ext cx="649288" cy="417513"/>
            <a:chOff x="3053396" y="4304255"/>
            <a:chExt cx="648422" cy="418253"/>
          </a:xfrm>
        </p:grpSpPr>
        <p:sp>
          <p:nvSpPr>
            <p:cNvPr id="1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7" name="Group 156"/>
          <p:cNvGrpSpPr>
            <a:grpSpLocks/>
          </p:cNvGrpSpPr>
          <p:nvPr/>
        </p:nvGrpSpPr>
        <p:grpSpPr bwMode="auto">
          <a:xfrm>
            <a:off x="4340225" y="2398053"/>
            <a:ext cx="649288" cy="417513"/>
            <a:chOff x="3053396" y="4304255"/>
            <a:chExt cx="648422" cy="418253"/>
          </a:xfrm>
        </p:grpSpPr>
        <p:sp>
          <p:nvSpPr>
            <p:cNvPr id="1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9"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0" name="Group 160"/>
          <p:cNvGrpSpPr>
            <a:grpSpLocks/>
          </p:cNvGrpSpPr>
          <p:nvPr/>
        </p:nvGrpSpPr>
        <p:grpSpPr bwMode="auto">
          <a:xfrm>
            <a:off x="7400925" y="6030253"/>
            <a:ext cx="649288" cy="417513"/>
            <a:chOff x="3053396" y="4304255"/>
            <a:chExt cx="648422" cy="418253"/>
          </a:xfrm>
        </p:grpSpPr>
        <p:sp>
          <p:nvSpPr>
            <p:cNvPr id="2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2"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3" name="Group 163"/>
          <p:cNvGrpSpPr>
            <a:grpSpLocks/>
          </p:cNvGrpSpPr>
          <p:nvPr/>
        </p:nvGrpSpPr>
        <p:grpSpPr bwMode="auto">
          <a:xfrm>
            <a:off x="8239125" y="5382553"/>
            <a:ext cx="649288" cy="417513"/>
            <a:chOff x="3053396" y="4304255"/>
            <a:chExt cx="648422" cy="418253"/>
          </a:xfrm>
        </p:grpSpPr>
        <p:sp>
          <p:nvSpPr>
            <p:cNvPr id="2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5"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6" name="Group 169"/>
          <p:cNvGrpSpPr>
            <a:grpSpLocks/>
          </p:cNvGrpSpPr>
          <p:nvPr/>
        </p:nvGrpSpPr>
        <p:grpSpPr bwMode="auto">
          <a:xfrm>
            <a:off x="5165725" y="6271553"/>
            <a:ext cx="649288" cy="417513"/>
            <a:chOff x="3053396" y="4304255"/>
            <a:chExt cx="648422" cy="418253"/>
          </a:xfrm>
        </p:grpSpPr>
        <p:sp>
          <p:nvSpPr>
            <p:cNvPr id="2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8"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9" name="Group 172"/>
          <p:cNvGrpSpPr>
            <a:grpSpLocks/>
          </p:cNvGrpSpPr>
          <p:nvPr/>
        </p:nvGrpSpPr>
        <p:grpSpPr bwMode="auto">
          <a:xfrm>
            <a:off x="4251325" y="6411253"/>
            <a:ext cx="649288" cy="417513"/>
            <a:chOff x="3053396" y="4304255"/>
            <a:chExt cx="648422" cy="418253"/>
          </a:xfrm>
        </p:grpSpPr>
        <p:sp>
          <p:nvSpPr>
            <p:cNvPr id="2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1"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2" name="Group 175"/>
          <p:cNvGrpSpPr>
            <a:grpSpLocks/>
          </p:cNvGrpSpPr>
          <p:nvPr/>
        </p:nvGrpSpPr>
        <p:grpSpPr bwMode="auto">
          <a:xfrm>
            <a:off x="3032125" y="6258853"/>
            <a:ext cx="649288" cy="417513"/>
            <a:chOff x="3053396" y="4304255"/>
            <a:chExt cx="648422" cy="418253"/>
          </a:xfrm>
        </p:grpSpPr>
        <p:sp>
          <p:nvSpPr>
            <p:cNvPr id="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4"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15" name="TextBox 4"/>
          <p:cNvSpPr txBox="1">
            <a:spLocks noChangeArrowheads="1"/>
          </p:cNvSpPr>
          <p:nvPr/>
        </p:nvSpPr>
        <p:spPr bwMode="auto">
          <a:xfrm rot="1053502">
            <a:off x="5440363" y="2323441"/>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6" name="TextBox 179"/>
          <p:cNvSpPr txBox="1">
            <a:spLocks noChangeArrowheads="1"/>
          </p:cNvSpPr>
          <p:nvPr/>
        </p:nvSpPr>
        <p:spPr bwMode="auto">
          <a:xfrm rot="2829263">
            <a:off x="7726362" y="3796641"/>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7" name="TextBox 180"/>
          <p:cNvSpPr txBox="1">
            <a:spLocks noChangeArrowheads="1"/>
          </p:cNvSpPr>
          <p:nvPr/>
        </p:nvSpPr>
        <p:spPr bwMode="auto">
          <a:xfrm rot="9845918">
            <a:off x="6394450" y="6308066"/>
            <a:ext cx="544513"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8" name="TextBox 181"/>
          <p:cNvSpPr txBox="1">
            <a:spLocks noChangeArrowheads="1"/>
          </p:cNvSpPr>
          <p:nvPr/>
        </p:nvSpPr>
        <p:spPr bwMode="auto">
          <a:xfrm rot="11651262">
            <a:off x="2027238" y="6212816"/>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9" name="TextBox 182"/>
          <p:cNvSpPr txBox="1">
            <a:spLocks noChangeArrowheads="1"/>
          </p:cNvSpPr>
          <p:nvPr/>
        </p:nvSpPr>
        <p:spPr bwMode="auto">
          <a:xfrm rot="16607303">
            <a:off x="440532" y="3905384"/>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0" name="TextBox 183"/>
          <p:cNvSpPr txBox="1">
            <a:spLocks noChangeArrowheads="1"/>
          </p:cNvSpPr>
          <p:nvPr/>
        </p:nvSpPr>
        <p:spPr bwMode="auto">
          <a:xfrm rot="20582737">
            <a:off x="2627313" y="2272641"/>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cxnSp>
        <p:nvCxnSpPr>
          <p:cNvPr id="221" name="Straight Connector 12"/>
          <p:cNvCxnSpPr>
            <a:cxnSpLocks noChangeShapeType="1"/>
          </p:cNvCxnSpPr>
          <p:nvPr/>
        </p:nvCxnSpPr>
        <p:spPr bwMode="auto">
          <a:xfrm>
            <a:off x="2382838" y="3033053"/>
            <a:ext cx="238125" cy="261938"/>
          </a:xfrm>
          <a:prstGeom prst="line">
            <a:avLst/>
          </a:prstGeom>
          <a:noFill/>
          <a:ln w="9525">
            <a:solidFill>
              <a:schemeClr val="tx1"/>
            </a:solidFill>
            <a:round/>
            <a:headEnd/>
            <a:tailEnd/>
          </a:ln>
        </p:spPr>
      </p:cxnSp>
      <p:cxnSp>
        <p:nvCxnSpPr>
          <p:cNvPr id="222" name="Straight Connector 502"/>
          <p:cNvCxnSpPr>
            <a:cxnSpLocks noChangeShapeType="1"/>
          </p:cNvCxnSpPr>
          <p:nvPr/>
        </p:nvCxnSpPr>
        <p:spPr bwMode="auto">
          <a:xfrm>
            <a:off x="3916363" y="2834616"/>
            <a:ext cx="307975" cy="573087"/>
          </a:xfrm>
          <a:prstGeom prst="line">
            <a:avLst/>
          </a:prstGeom>
          <a:noFill/>
          <a:ln w="9525">
            <a:solidFill>
              <a:schemeClr val="tx1"/>
            </a:solidFill>
            <a:round/>
            <a:headEnd/>
            <a:tailEnd/>
          </a:ln>
        </p:spPr>
      </p:cxnSp>
      <p:cxnSp>
        <p:nvCxnSpPr>
          <p:cNvPr id="223" name="Straight Connector 503"/>
          <p:cNvCxnSpPr>
            <a:cxnSpLocks noChangeShapeType="1"/>
          </p:cNvCxnSpPr>
          <p:nvPr/>
        </p:nvCxnSpPr>
        <p:spPr bwMode="auto">
          <a:xfrm flipH="1">
            <a:off x="4425950" y="2812391"/>
            <a:ext cx="384175" cy="579437"/>
          </a:xfrm>
          <a:prstGeom prst="line">
            <a:avLst/>
          </a:prstGeom>
          <a:noFill/>
          <a:ln w="9525">
            <a:solidFill>
              <a:schemeClr val="tx1"/>
            </a:solidFill>
            <a:round/>
            <a:headEnd/>
            <a:tailEnd/>
          </a:ln>
        </p:spPr>
      </p:cxnSp>
      <p:cxnSp>
        <p:nvCxnSpPr>
          <p:cNvPr id="224" name="Straight Connector 504"/>
          <p:cNvCxnSpPr>
            <a:cxnSpLocks noChangeShapeType="1"/>
          </p:cNvCxnSpPr>
          <p:nvPr/>
        </p:nvCxnSpPr>
        <p:spPr bwMode="auto">
          <a:xfrm>
            <a:off x="6770688" y="3323566"/>
            <a:ext cx="215900" cy="1046162"/>
          </a:xfrm>
          <a:prstGeom prst="line">
            <a:avLst/>
          </a:prstGeom>
          <a:noFill/>
          <a:ln w="9525">
            <a:solidFill>
              <a:schemeClr val="tx1"/>
            </a:solidFill>
            <a:round/>
            <a:headEnd/>
            <a:tailEnd/>
          </a:ln>
        </p:spPr>
      </p:cxnSp>
      <p:cxnSp>
        <p:nvCxnSpPr>
          <p:cNvPr id="225" name="Straight Connector 505"/>
          <p:cNvCxnSpPr>
            <a:cxnSpLocks noChangeShapeType="1"/>
          </p:cNvCxnSpPr>
          <p:nvPr/>
        </p:nvCxnSpPr>
        <p:spPr bwMode="auto">
          <a:xfrm flipH="1">
            <a:off x="7137400" y="3674403"/>
            <a:ext cx="241300" cy="692150"/>
          </a:xfrm>
          <a:prstGeom prst="line">
            <a:avLst/>
          </a:prstGeom>
          <a:noFill/>
          <a:ln w="9525">
            <a:solidFill>
              <a:schemeClr val="tx1"/>
            </a:solidFill>
            <a:round/>
            <a:headEnd/>
            <a:tailEnd/>
          </a:ln>
        </p:spPr>
      </p:cxnSp>
      <p:cxnSp>
        <p:nvCxnSpPr>
          <p:cNvPr id="226" name="Straight Connector 507"/>
          <p:cNvCxnSpPr>
            <a:cxnSpLocks noChangeShapeType="1"/>
          </p:cNvCxnSpPr>
          <p:nvPr/>
        </p:nvCxnSpPr>
        <p:spPr bwMode="auto">
          <a:xfrm flipH="1" flipV="1">
            <a:off x="7454900" y="4996791"/>
            <a:ext cx="796925" cy="614362"/>
          </a:xfrm>
          <a:prstGeom prst="line">
            <a:avLst/>
          </a:prstGeom>
          <a:noFill/>
          <a:ln w="9525">
            <a:solidFill>
              <a:schemeClr val="tx1"/>
            </a:solidFill>
            <a:round/>
            <a:headEnd/>
            <a:tailEnd/>
          </a:ln>
        </p:spPr>
      </p:cxnSp>
      <p:cxnSp>
        <p:nvCxnSpPr>
          <p:cNvPr id="227" name="Straight Connector 510"/>
          <p:cNvCxnSpPr>
            <a:cxnSpLocks noChangeShapeType="1"/>
          </p:cNvCxnSpPr>
          <p:nvPr/>
        </p:nvCxnSpPr>
        <p:spPr bwMode="auto">
          <a:xfrm flipH="1" flipV="1">
            <a:off x="4106863" y="5468278"/>
            <a:ext cx="371475" cy="973138"/>
          </a:xfrm>
          <a:prstGeom prst="line">
            <a:avLst/>
          </a:prstGeom>
          <a:noFill/>
          <a:ln w="9525">
            <a:solidFill>
              <a:schemeClr val="tx1"/>
            </a:solidFill>
            <a:round/>
            <a:headEnd/>
            <a:tailEnd/>
          </a:ln>
        </p:spPr>
      </p:cxnSp>
      <p:cxnSp>
        <p:nvCxnSpPr>
          <p:cNvPr id="228" name="Straight Connector 512"/>
          <p:cNvCxnSpPr>
            <a:cxnSpLocks noChangeShapeType="1"/>
          </p:cNvCxnSpPr>
          <p:nvPr/>
        </p:nvCxnSpPr>
        <p:spPr bwMode="auto">
          <a:xfrm flipV="1">
            <a:off x="1790700" y="5584166"/>
            <a:ext cx="401638" cy="209550"/>
          </a:xfrm>
          <a:prstGeom prst="line">
            <a:avLst/>
          </a:prstGeom>
          <a:noFill/>
          <a:ln w="9525">
            <a:solidFill>
              <a:schemeClr val="tx1"/>
            </a:solidFill>
            <a:round/>
            <a:headEnd/>
            <a:tailEnd/>
          </a:ln>
        </p:spPr>
      </p:cxnSp>
      <p:cxnSp>
        <p:nvCxnSpPr>
          <p:cNvPr id="229" name="Straight Connector 513"/>
          <p:cNvCxnSpPr>
            <a:cxnSpLocks noChangeShapeType="1"/>
            <a:endCxn id="294" idx="2"/>
          </p:cNvCxnSpPr>
          <p:nvPr/>
        </p:nvCxnSpPr>
        <p:spPr bwMode="auto">
          <a:xfrm>
            <a:off x="1384300" y="5441291"/>
            <a:ext cx="450850" cy="115887"/>
          </a:xfrm>
          <a:prstGeom prst="line">
            <a:avLst/>
          </a:prstGeom>
          <a:noFill/>
          <a:ln w="9525">
            <a:solidFill>
              <a:schemeClr val="tx1"/>
            </a:solidFill>
            <a:round/>
            <a:headEnd/>
            <a:tailEnd/>
          </a:ln>
        </p:spPr>
      </p:cxnSp>
      <p:grpSp>
        <p:nvGrpSpPr>
          <p:cNvPr id="230" name="Group 347"/>
          <p:cNvGrpSpPr>
            <a:grpSpLocks/>
          </p:cNvGrpSpPr>
          <p:nvPr/>
        </p:nvGrpSpPr>
        <p:grpSpPr bwMode="auto">
          <a:xfrm>
            <a:off x="6818313" y="4291941"/>
            <a:ext cx="530225" cy="214312"/>
            <a:chOff x="1871277" y="1576300"/>
            <a:chExt cx="1128371" cy="437860"/>
          </a:xfrm>
        </p:grpSpPr>
        <p:sp>
          <p:nvSpPr>
            <p:cNvPr id="231"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2"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3"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4"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5"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6"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8" name="Straight Connector 594"/>
            <p:cNvCxnSpPr>
              <a:cxnSpLocks noChangeShapeType="1"/>
              <a:endCxn id="23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9"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40" name="Group 347"/>
          <p:cNvGrpSpPr>
            <a:grpSpLocks/>
          </p:cNvGrpSpPr>
          <p:nvPr/>
        </p:nvGrpSpPr>
        <p:grpSpPr bwMode="auto">
          <a:xfrm>
            <a:off x="7050088" y="4887253"/>
            <a:ext cx="530225" cy="214313"/>
            <a:chOff x="1871277" y="1576300"/>
            <a:chExt cx="1128371" cy="437860"/>
          </a:xfrm>
        </p:grpSpPr>
        <p:sp>
          <p:nvSpPr>
            <p:cNvPr id="241"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2"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3"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4"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6"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7"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8" name="Straight Connector 585"/>
            <p:cNvCxnSpPr>
              <a:cxnSpLocks noChangeShapeType="1"/>
              <a:endCxn id="24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9"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0" name="Group 347"/>
          <p:cNvGrpSpPr>
            <a:grpSpLocks/>
          </p:cNvGrpSpPr>
          <p:nvPr/>
        </p:nvGrpSpPr>
        <p:grpSpPr bwMode="auto">
          <a:xfrm>
            <a:off x="4959350" y="4938053"/>
            <a:ext cx="530225" cy="214313"/>
            <a:chOff x="1871277" y="1576300"/>
            <a:chExt cx="1128371" cy="437860"/>
          </a:xfrm>
        </p:grpSpPr>
        <p:sp>
          <p:nvSpPr>
            <p:cNvPr id="251"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2"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3"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4"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5"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6"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7"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8" name="Straight Connector 540"/>
            <p:cNvCxnSpPr>
              <a:cxnSpLocks noChangeShapeType="1"/>
              <a:endCxn id="25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9"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60" name="Straight Connector 508"/>
          <p:cNvCxnSpPr>
            <a:cxnSpLocks noChangeShapeType="1"/>
          </p:cNvCxnSpPr>
          <p:nvPr/>
        </p:nvCxnSpPr>
        <p:spPr bwMode="auto">
          <a:xfrm flipH="1" flipV="1">
            <a:off x="6496050" y="5146016"/>
            <a:ext cx="1047750" cy="966787"/>
          </a:xfrm>
          <a:prstGeom prst="line">
            <a:avLst/>
          </a:prstGeom>
          <a:noFill/>
          <a:ln w="9525">
            <a:solidFill>
              <a:schemeClr val="tx1"/>
            </a:solidFill>
            <a:round/>
            <a:headEnd/>
            <a:tailEnd/>
          </a:ln>
        </p:spPr>
      </p:cxnSp>
      <p:grpSp>
        <p:nvGrpSpPr>
          <p:cNvPr id="261" name="Group 347"/>
          <p:cNvGrpSpPr>
            <a:grpSpLocks/>
          </p:cNvGrpSpPr>
          <p:nvPr/>
        </p:nvGrpSpPr>
        <p:grpSpPr bwMode="auto">
          <a:xfrm>
            <a:off x="2143125" y="4728503"/>
            <a:ext cx="484188" cy="211138"/>
            <a:chOff x="1871277" y="1576300"/>
            <a:chExt cx="1128371" cy="437860"/>
          </a:xfrm>
        </p:grpSpPr>
        <p:sp>
          <p:nvSpPr>
            <p:cNvPr id="262"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3"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4"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5"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6"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7"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8"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9" name="Straight Connector 511"/>
            <p:cNvCxnSpPr>
              <a:cxnSpLocks noChangeShapeType="1"/>
              <a:endCxn id="26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0"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71" name="Group 347"/>
          <p:cNvGrpSpPr>
            <a:grpSpLocks/>
          </p:cNvGrpSpPr>
          <p:nvPr/>
        </p:nvGrpSpPr>
        <p:grpSpPr bwMode="auto">
          <a:xfrm>
            <a:off x="3744913" y="5430178"/>
            <a:ext cx="484187" cy="211138"/>
            <a:chOff x="1871277" y="1576300"/>
            <a:chExt cx="1128371" cy="437860"/>
          </a:xfrm>
        </p:grpSpPr>
        <p:sp>
          <p:nvSpPr>
            <p:cNvPr id="272"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3"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4"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5"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6"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7"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8"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9" name="Straight Connector 493"/>
            <p:cNvCxnSpPr>
              <a:cxnSpLocks noChangeShapeType="1"/>
              <a:endCxn id="2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0"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1" name="Group 439"/>
          <p:cNvGrpSpPr>
            <a:grpSpLocks/>
          </p:cNvGrpSpPr>
          <p:nvPr/>
        </p:nvGrpSpPr>
        <p:grpSpPr bwMode="auto">
          <a:xfrm>
            <a:off x="2881313" y="5617503"/>
            <a:ext cx="484187" cy="211138"/>
            <a:chOff x="1871277" y="1576300"/>
            <a:chExt cx="1128371" cy="437860"/>
          </a:xfrm>
        </p:grpSpPr>
        <p:sp>
          <p:nvSpPr>
            <p:cNvPr id="282"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3"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4"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5"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6"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7"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8"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9" name="Straight Connector 457"/>
            <p:cNvCxnSpPr>
              <a:cxnSpLocks noChangeShapeType="1"/>
              <a:endCxn id="2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0"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1" name="Group 347"/>
          <p:cNvGrpSpPr>
            <a:grpSpLocks/>
          </p:cNvGrpSpPr>
          <p:nvPr/>
        </p:nvGrpSpPr>
        <p:grpSpPr bwMode="auto">
          <a:xfrm>
            <a:off x="1835150" y="5479391"/>
            <a:ext cx="484188" cy="211137"/>
            <a:chOff x="1871277" y="1576300"/>
            <a:chExt cx="1128371" cy="437860"/>
          </a:xfrm>
        </p:grpSpPr>
        <p:sp>
          <p:nvSpPr>
            <p:cNvPr id="29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9" name="Straight Connector 448"/>
            <p:cNvCxnSpPr>
              <a:cxnSpLocks noChangeShapeType="1"/>
              <a:endCxn id="2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1" name="Group 347"/>
          <p:cNvGrpSpPr>
            <a:grpSpLocks/>
          </p:cNvGrpSpPr>
          <p:nvPr/>
        </p:nvGrpSpPr>
        <p:grpSpPr bwMode="auto">
          <a:xfrm>
            <a:off x="2470150" y="3255303"/>
            <a:ext cx="571500" cy="220663"/>
            <a:chOff x="1871277" y="1576300"/>
            <a:chExt cx="1128371" cy="437860"/>
          </a:xfrm>
        </p:grpSpPr>
        <p:sp>
          <p:nvSpPr>
            <p:cNvPr id="302"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3"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4"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5"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6"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7"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8"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9" name="Straight Connector 419"/>
            <p:cNvCxnSpPr>
              <a:cxnSpLocks noChangeShapeType="1"/>
              <a:endCxn id="3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0"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1" name="Group 347"/>
          <p:cNvGrpSpPr>
            <a:grpSpLocks/>
          </p:cNvGrpSpPr>
          <p:nvPr/>
        </p:nvGrpSpPr>
        <p:grpSpPr bwMode="auto">
          <a:xfrm>
            <a:off x="4111625" y="3374366"/>
            <a:ext cx="571500" cy="220662"/>
            <a:chOff x="1871277" y="1576300"/>
            <a:chExt cx="1128371" cy="437860"/>
          </a:xfrm>
        </p:grpSpPr>
        <p:sp>
          <p:nvSpPr>
            <p:cNvPr id="312"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3"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4"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5"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6"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7"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8"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9" name="Straight Connector 410"/>
            <p:cNvCxnSpPr>
              <a:cxnSpLocks noChangeShapeType="1"/>
              <a:endCxn id="3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0"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21" name="Group 531"/>
          <p:cNvGrpSpPr>
            <a:grpSpLocks/>
          </p:cNvGrpSpPr>
          <p:nvPr/>
        </p:nvGrpSpPr>
        <p:grpSpPr bwMode="auto">
          <a:xfrm>
            <a:off x="6103938" y="5077753"/>
            <a:ext cx="530225" cy="214313"/>
            <a:chOff x="1871277" y="1576300"/>
            <a:chExt cx="1128371" cy="437860"/>
          </a:xfrm>
        </p:grpSpPr>
        <p:sp>
          <p:nvSpPr>
            <p:cNvPr id="322"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3"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4"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5"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6"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7"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8"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9" name="Straight Connector 549"/>
            <p:cNvCxnSpPr>
              <a:cxnSpLocks noChangeShapeType="1"/>
              <a:endCxn id="3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0"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31" name="Straight Connector 506"/>
          <p:cNvCxnSpPr>
            <a:cxnSpLocks noChangeShapeType="1"/>
          </p:cNvCxnSpPr>
          <p:nvPr/>
        </p:nvCxnSpPr>
        <p:spPr bwMode="auto">
          <a:xfrm flipH="1">
            <a:off x="7566025" y="4734853"/>
            <a:ext cx="541338" cy="249238"/>
          </a:xfrm>
          <a:prstGeom prst="line">
            <a:avLst/>
          </a:prstGeom>
          <a:noFill/>
          <a:ln w="9525">
            <a:solidFill>
              <a:schemeClr val="tx1"/>
            </a:solidFill>
            <a:round/>
            <a:headEnd/>
            <a:tailEnd/>
          </a:ln>
        </p:spPr>
      </p:cxnSp>
      <p:grpSp>
        <p:nvGrpSpPr>
          <p:cNvPr id="332" name="Group 166"/>
          <p:cNvGrpSpPr>
            <a:grpSpLocks/>
          </p:cNvGrpSpPr>
          <p:nvPr/>
        </p:nvGrpSpPr>
        <p:grpSpPr bwMode="auto">
          <a:xfrm>
            <a:off x="8010525" y="4468153"/>
            <a:ext cx="649288" cy="417513"/>
            <a:chOff x="3053396" y="4304255"/>
            <a:chExt cx="648422" cy="418253"/>
          </a:xfrm>
        </p:grpSpPr>
        <p:sp>
          <p:nvSpPr>
            <p:cNvPr id="3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34"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35" name="Group 20"/>
          <p:cNvGrpSpPr>
            <a:grpSpLocks/>
          </p:cNvGrpSpPr>
          <p:nvPr/>
        </p:nvGrpSpPr>
        <p:grpSpPr bwMode="auto">
          <a:xfrm>
            <a:off x="4697413" y="3294991"/>
            <a:ext cx="2133600" cy="1082675"/>
            <a:chOff x="4696844" y="2871032"/>
            <a:chExt cx="2133865" cy="1082781"/>
          </a:xfrm>
        </p:grpSpPr>
        <p:grpSp>
          <p:nvGrpSpPr>
            <p:cNvPr id="336" name="Group 16"/>
            <p:cNvGrpSpPr>
              <a:grpSpLocks/>
            </p:cNvGrpSpPr>
            <p:nvPr/>
          </p:nvGrpSpPr>
          <p:grpSpPr bwMode="auto">
            <a:xfrm>
              <a:off x="5677190" y="2871032"/>
              <a:ext cx="530938" cy="338554"/>
              <a:chOff x="5573768" y="2726239"/>
              <a:chExt cx="530938" cy="338554"/>
            </a:xfrm>
          </p:grpSpPr>
          <p:sp>
            <p:nvSpPr>
              <p:cNvPr id="33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40"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3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p:spPr>
        </p:cxnSp>
        <p:cxnSp>
          <p:nvCxnSpPr>
            <p:cNvPr id="33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p:spPr>
        </p:cxnSp>
      </p:grpSp>
      <p:grpSp>
        <p:nvGrpSpPr>
          <p:cNvPr id="341" name="Group 39939"/>
          <p:cNvGrpSpPr>
            <a:grpSpLocks/>
          </p:cNvGrpSpPr>
          <p:nvPr/>
        </p:nvGrpSpPr>
        <p:grpSpPr bwMode="auto">
          <a:xfrm>
            <a:off x="2384425" y="4550046"/>
            <a:ext cx="2921000" cy="988084"/>
            <a:chOff x="2577005" y="4102984"/>
            <a:chExt cx="2919566" cy="989600"/>
          </a:xfrm>
        </p:grpSpPr>
        <p:cxnSp>
          <p:nvCxnSpPr>
            <p:cNvPr id="342" name="Straight Connector 7"/>
            <p:cNvCxnSpPr>
              <a:cxnSpLocks noChangeShapeType="1"/>
              <a:stCxn id="120" idx="6"/>
            </p:cNvCxnSpPr>
            <p:nvPr/>
          </p:nvCxnSpPr>
          <p:spPr bwMode="auto">
            <a:xfrm>
              <a:off x="5124112" y="4102984"/>
              <a:ext cx="372459" cy="171305"/>
            </a:xfrm>
            <a:prstGeom prst="line">
              <a:avLst/>
            </a:prstGeom>
            <a:noFill/>
            <a:ln w="38100">
              <a:solidFill>
                <a:srgbClr val="CC0000"/>
              </a:solidFill>
              <a:round/>
              <a:headEnd/>
              <a:tailEnd/>
            </a:ln>
          </p:spPr>
        </p:cxnSp>
        <p:cxnSp>
          <p:nvCxnSpPr>
            <p:cNvPr id="343" name="Straight Connector 415"/>
            <p:cNvCxnSpPr>
              <a:cxnSpLocks noChangeShapeType="1"/>
              <a:endCxn id="264" idx="4"/>
            </p:cNvCxnSpPr>
            <p:nvPr/>
          </p:nvCxnSpPr>
          <p:spPr bwMode="auto">
            <a:xfrm flipH="1">
              <a:off x="2577005" y="4228208"/>
              <a:ext cx="19911" cy="477551"/>
            </a:xfrm>
            <a:prstGeom prst="line">
              <a:avLst/>
            </a:prstGeom>
            <a:noFill/>
            <a:ln w="38100">
              <a:solidFill>
                <a:srgbClr val="CC0000"/>
              </a:solidFill>
              <a:round/>
              <a:headEnd/>
              <a:tailEnd/>
            </a:ln>
          </p:spPr>
        </p:cxnSp>
        <p:cxnSp>
          <p:nvCxnSpPr>
            <p:cNvPr id="344"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p:spPr>
        </p:cxnSp>
      </p:grpSp>
      <p:grpSp>
        <p:nvGrpSpPr>
          <p:cNvPr id="345" name="Group 39937"/>
          <p:cNvGrpSpPr>
            <a:grpSpLocks/>
          </p:cNvGrpSpPr>
          <p:nvPr/>
        </p:nvGrpSpPr>
        <p:grpSpPr bwMode="auto">
          <a:xfrm>
            <a:off x="3906837" y="4251292"/>
            <a:ext cx="1392140" cy="729626"/>
            <a:chOff x="3962400" y="3621304"/>
            <a:chExt cx="1391217" cy="728806"/>
          </a:xfrm>
        </p:grpSpPr>
        <p:cxnSp>
          <p:nvCxnSpPr>
            <p:cNvPr id="346"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p:spPr>
        </p:cxnSp>
        <p:grpSp>
          <p:nvGrpSpPr>
            <p:cNvPr id="347" name="Group 518"/>
            <p:cNvGrpSpPr>
              <a:grpSpLocks/>
            </p:cNvGrpSpPr>
            <p:nvPr/>
          </p:nvGrpSpPr>
          <p:grpSpPr bwMode="auto">
            <a:xfrm>
              <a:off x="3993651" y="3824925"/>
              <a:ext cx="549165" cy="360218"/>
              <a:chOff x="5634518" y="2616953"/>
              <a:chExt cx="549165" cy="360218"/>
            </a:xfrm>
          </p:grpSpPr>
          <p:sp>
            <p:nvSpPr>
              <p:cNvPr id="350"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51" name="TextBox 522"/>
              <p:cNvSpPr txBox="1">
                <a:spLocks noChangeArrowheads="1"/>
              </p:cNvSpPr>
              <p:nvPr/>
            </p:nvSpPr>
            <p:spPr bwMode="auto">
              <a:xfrm>
                <a:off x="5672004" y="2616953"/>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48" name="Straight Connector 519"/>
            <p:cNvCxnSpPr>
              <a:cxnSpLocks noChangeShapeType="1"/>
              <a:stCxn id="350" idx="6"/>
              <a:endCxn id="69" idx="2"/>
            </p:cNvCxnSpPr>
            <p:nvPr/>
          </p:nvCxnSpPr>
          <p:spPr bwMode="auto">
            <a:xfrm flipV="1">
              <a:off x="4521743" y="3621304"/>
              <a:ext cx="831874" cy="411439"/>
            </a:xfrm>
            <a:prstGeom prst="line">
              <a:avLst/>
            </a:prstGeom>
            <a:noFill/>
            <a:ln w="38100">
              <a:solidFill>
                <a:srgbClr val="CC0000"/>
              </a:solidFill>
              <a:round/>
              <a:headEnd/>
              <a:tailEnd/>
            </a:ln>
          </p:spPr>
        </p:cxnSp>
        <p:cxnSp>
          <p:nvCxnSpPr>
            <p:cNvPr id="349"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p:spPr>
        </p:cxnSp>
      </p:grpSp>
      <p:cxnSp>
        <p:nvCxnSpPr>
          <p:cNvPr id="352" name="Straight Connector 500"/>
          <p:cNvCxnSpPr>
            <a:cxnSpLocks noChangeShapeType="1"/>
            <a:endCxn id="355" idx="2"/>
          </p:cNvCxnSpPr>
          <p:nvPr/>
        </p:nvCxnSpPr>
        <p:spPr bwMode="auto">
          <a:xfrm>
            <a:off x="1447800" y="3344203"/>
            <a:ext cx="38100" cy="309563"/>
          </a:xfrm>
          <a:prstGeom prst="line">
            <a:avLst/>
          </a:prstGeom>
          <a:noFill/>
          <a:ln w="9525">
            <a:solidFill>
              <a:schemeClr val="tx1"/>
            </a:solidFill>
            <a:round/>
            <a:headEnd/>
            <a:tailEnd/>
          </a:ln>
        </p:spPr>
      </p:cxnSp>
      <p:cxnSp>
        <p:nvCxnSpPr>
          <p:cNvPr id="353" name="Straight Connector 501"/>
          <p:cNvCxnSpPr>
            <a:cxnSpLocks noChangeShapeType="1"/>
            <a:endCxn id="355" idx="3"/>
          </p:cNvCxnSpPr>
          <p:nvPr/>
        </p:nvCxnSpPr>
        <p:spPr bwMode="auto">
          <a:xfrm>
            <a:off x="1227138" y="3625191"/>
            <a:ext cx="123825" cy="212725"/>
          </a:xfrm>
          <a:prstGeom prst="line">
            <a:avLst/>
          </a:prstGeom>
          <a:noFill/>
          <a:ln w="9525">
            <a:solidFill>
              <a:schemeClr val="tx1"/>
            </a:solidFill>
            <a:round/>
            <a:headEnd/>
            <a:tailEnd/>
          </a:ln>
        </p:spPr>
      </p:cxnSp>
      <p:cxnSp>
        <p:nvCxnSpPr>
          <p:cNvPr id="354" name="Straight Connector 514"/>
          <p:cNvCxnSpPr>
            <a:cxnSpLocks noChangeShapeType="1"/>
            <a:endCxn id="355" idx="5"/>
          </p:cNvCxnSpPr>
          <p:nvPr/>
        </p:nvCxnSpPr>
        <p:spPr bwMode="auto">
          <a:xfrm flipV="1">
            <a:off x="1147763" y="4722153"/>
            <a:ext cx="203200" cy="7938"/>
          </a:xfrm>
          <a:prstGeom prst="line">
            <a:avLst/>
          </a:prstGeom>
          <a:noFill/>
          <a:ln w="9525">
            <a:solidFill>
              <a:schemeClr val="tx1"/>
            </a:solidFill>
            <a:round/>
            <a:headEnd/>
            <a:tailEnd/>
          </a:ln>
        </p:spPr>
      </p:cxnSp>
      <p:sp>
        <p:nvSpPr>
          <p:cNvPr id="355" name="Oval 517"/>
          <p:cNvSpPr>
            <a:spLocks noChangeArrowheads="1"/>
          </p:cNvSpPr>
          <p:nvPr/>
        </p:nvSpPr>
        <p:spPr bwMode="auto">
          <a:xfrm rot="5400000">
            <a:off x="859631" y="4089535"/>
            <a:ext cx="1252537" cy="381000"/>
          </a:xfrm>
          <a:prstGeom prst="ellipse">
            <a:avLst/>
          </a:prstGeom>
          <a:solidFill>
            <a:srgbClr val="FFFF00"/>
          </a:solidFill>
          <a:ln w="9525">
            <a:solidFill>
              <a:schemeClr val="tx1"/>
            </a:solidFill>
            <a:round/>
            <a:headEnd/>
            <a:tailEnd/>
          </a:ln>
        </p:spPr>
        <p:txBody>
          <a:bodyPr/>
          <a:lstStyle/>
          <a:p>
            <a:endParaRPr lang="zh-CN" altLang="zh-CN"/>
          </a:p>
        </p:txBody>
      </p:sp>
      <p:cxnSp>
        <p:nvCxnSpPr>
          <p:cNvPr id="356" name="Straight Connector 39941"/>
          <p:cNvCxnSpPr>
            <a:cxnSpLocks noChangeShapeType="1"/>
            <a:stCxn id="355" idx="0"/>
            <a:endCxn id="170" idx="2"/>
          </p:cNvCxnSpPr>
          <p:nvPr/>
        </p:nvCxnSpPr>
        <p:spPr bwMode="auto">
          <a:xfrm flipV="1">
            <a:off x="1676400" y="4177641"/>
            <a:ext cx="430213" cy="101600"/>
          </a:xfrm>
          <a:prstGeom prst="line">
            <a:avLst/>
          </a:prstGeom>
          <a:noFill/>
          <a:ln w="9525">
            <a:solidFill>
              <a:schemeClr val="tx1"/>
            </a:solidFill>
            <a:round/>
            <a:headEnd/>
            <a:tailEnd/>
          </a:ln>
        </p:spPr>
      </p:cxnSp>
      <p:cxnSp>
        <p:nvCxnSpPr>
          <p:cNvPr id="357" name="Straight Connector 524"/>
          <p:cNvCxnSpPr>
            <a:cxnSpLocks noChangeShapeType="1"/>
            <a:endCxn id="264" idx="2"/>
          </p:cNvCxnSpPr>
          <p:nvPr/>
        </p:nvCxnSpPr>
        <p:spPr bwMode="auto">
          <a:xfrm>
            <a:off x="1677988" y="4464978"/>
            <a:ext cx="465137" cy="341313"/>
          </a:xfrm>
          <a:prstGeom prst="line">
            <a:avLst/>
          </a:prstGeom>
          <a:noFill/>
          <a:ln w="9525">
            <a:solidFill>
              <a:schemeClr val="tx1"/>
            </a:solidFill>
            <a:round/>
            <a:headEnd/>
            <a:tailEnd/>
          </a:ln>
        </p:spPr>
      </p:cxnSp>
      <p:grpSp>
        <p:nvGrpSpPr>
          <p:cNvPr id="358" name="Group 144"/>
          <p:cNvGrpSpPr>
            <a:grpSpLocks/>
          </p:cNvGrpSpPr>
          <p:nvPr/>
        </p:nvGrpSpPr>
        <p:grpSpPr bwMode="auto">
          <a:xfrm>
            <a:off x="593725" y="4493553"/>
            <a:ext cx="647700" cy="417513"/>
            <a:chOff x="3053396" y="4304255"/>
            <a:chExt cx="648422" cy="418253"/>
          </a:xfrm>
        </p:grpSpPr>
        <p:sp>
          <p:nvSpPr>
            <p:cNvPr id="3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61" name="Group 131"/>
          <p:cNvGrpSpPr>
            <a:grpSpLocks/>
          </p:cNvGrpSpPr>
          <p:nvPr/>
        </p:nvGrpSpPr>
        <p:grpSpPr bwMode="auto">
          <a:xfrm>
            <a:off x="669925" y="3464853"/>
            <a:ext cx="647700" cy="417513"/>
            <a:chOff x="3053396" y="4304255"/>
            <a:chExt cx="648422" cy="418253"/>
          </a:xfrm>
        </p:grpSpPr>
        <p:sp>
          <p:nvSpPr>
            <p:cNvPr id="3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64" name="Group 153"/>
          <p:cNvGrpSpPr>
            <a:grpSpLocks/>
          </p:cNvGrpSpPr>
          <p:nvPr/>
        </p:nvGrpSpPr>
        <p:grpSpPr bwMode="auto">
          <a:xfrm>
            <a:off x="1050925" y="3071153"/>
            <a:ext cx="647700" cy="417513"/>
            <a:chOff x="3053396" y="4304255"/>
            <a:chExt cx="648422" cy="418253"/>
          </a:xfrm>
        </p:grpSpPr>
        <p:sp>
          <p:nvSpPr>
            <p:cNvPr id="3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6"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cxnSp>
        <p:nvCxnSpPr>
          <p:cNvPr id="367" name="Straight Connector 509"/>
          <p:cNvCxnSpPr>
            <a:cxnSpLocks noChangeShapeType="1"/>
            <a:endCxn id="369" idx="5"/>
          </p:cNvCxnSpPr>
          <p:nvPr/>
        </p:nvCxnSpPr>
        <p:spPr bwMode="auto">
          <a:xfrm flipH="1" flipV="1">
            <a:off x="5084763" y="6108041"/>
            <a:ext cx="520700" cy="169862"/>
          </a:xfrm>
          <a:prstGeom prst="line">
            <a:avLst/>
          </a:prstGeom>
          <a:noFill/>
          <a:ln w="9525">
            <a:solidFill>
              <a:schemeClr val="tx1"/>
            </a:solidFill>
            <a:round/>
            <a:headEnd/>
            <a:tailEnd/>
          </a:ln>
        </p:spPr>
      </p:cxnSp>
      <p:cxnSp>
        <p:nvCxnSpPr>
          <p:cNvPr id="368" name="Straight Connector 511"/>
          <p:cNvCxnSpPr>
            <a:cxnSpLocks noChangeShapeType="1"/>
          </p:cNvCxnSpPr>
          <p:nvPr/>
        </p:nvCxnSpPr>
        <p:spPr bwMode="auto">
          <a:xfrm flipV="1">
            <a:off x="3389313" y="6112803"/>
            <a:ext cx="306387" cy="165100"/>
          </a:xfrm>
          <a:prstGeom prst="line">
            <a:avLst/>
          </a:prstGeom>
          <a:noFill/>
          <a:ln w="9525">
            <a:solidFill>
              <a:schemeClr val="tx1"/>
            </a:solidFill>
            <a:round/>
            <a:headEnd/>
            <a:tailEnd/>
          </a:ln>
        </p:spPr>
      </p:cxnSp>
      <p:sp>
        <p:nvSpPr>
          <p:cNvPr id="369" name="Oval 6"/>
          <p:cNvSpPr>
            <a:spLocks noChangeArrowheads="1"/>
          </p:cNvSpPr>
          <p:nvPr/>
        </p:nvSpPr>
        <p:spPr bwMode="auto">
          <a:xfrm>
            <a:off x="3340100" y="5782603"/>
            <a:ext cx="2044700" cy="381000"/>
          </a:xfrm>
          <a:prstGeom prst="ellipse">
            <a:avLst/>
          </a:prstGeom>
          <a:solidFill>
            <a:srgbClr val="FFFF00"/>
          </a:solidFill>
          <a:ln w="9525">
            <a:solidFill>
              <a:schemeClr val="tx1"/>
            </a:solidFill>
            <a:round/>
            <a:headEnd/>
            <a:tailEnd/>
          </a:ln>
        </p:spPr>
        <p:txBody>
          <a:bodyPr/>
          <a:lstStyle/>
          <a:p>
            <a:endParaRPr lang="zh-CN" altLang="zh-CN"/>
          </a:p>
        </p:txBody>
      </p:sp>
      <p:sp>
        <p:nvSpPr>
          <p:cNvPr id="370" name="TextBox 9"/>
          <p:cNvSpPr txBox="1">
            <a:spLocks noChangeArrowheads="1"/>
          </p:cNvSpPr>
          <p:nvPr/>
        </p:nvSpPr>
        <p:spPr bwMode="auto">
          <a:xfrm>
            <a:off x="3556000" y="5757203"/>
            <a:ext cx="1587500" cy="400050"/>
          </a:xfrm>
          <a:prstGeom prst="rect">
            <a:avLst/>
          </a:prstGeom>
          <a:noFill/>
          <a:ln w="9525">
            <a:noFill/>
            <a:miter lim="800000"/>
            <a:headEnd/>
            <a:tailEnd/>
          </a:ln>
        </p:spPr>
        <p:txBody>
          <a:bodyPr wrap="none">
            <a:spAutoFit/>
          </a:bodyPr>
          <a:lstStyle/>
          <a:p>
            <a:r>
              <a:rPr lang="en-US" altLang="zh-CN" sz="2000" i="1"/>
              <a:t>regional net</a:t>
            </a:r>
          </a:p>
        </p:txBody>
      </p:sp>
      <p:sp>
        <p:nvSpPr>
          <p:cNvPr id="371" name="Oval 11"/>
          <p:cNvSpPr>
            <a:spLocks noChangeArrowheads="1"/>
          </p:cNvSpPr>
          <p:nvPr/>
        </p:nvSpPr>
        <p:spPr bwMode="auto">
          <a:xfrm>
            <a:off x="1866900" y="3852203"/>
            <a:ext cx="6096000" cy="673100"/>
          </a:xfrm>
          <a:prstGeom prst="ellipse">
            <a:avLst/>
          </a:prstGeom>
          <a:solidFill>
            <a:srgbClr val="FF6600">
              <a:alpha val="70195"/>
            </a:srgbClr>
          </a:solidFill>
          <a:ln w="9525">
            <a:solidFill>
              <a:schemeClr val="tx1"/>
            </a:solidFill>
            <a:round/>
            <a:headEnd/>
            <a:tailEnd/>
          </a:ln>
        </p:spPr>
        <p:txBody>
          <a:bodyPr/>
          <a:lstStyle/>
          <a:p>
            <a:endParaRPr lang="zh-CN" altLang="zh-CN"/>
          </a:p>
        </p:txBody>
      </p:sp>
      <p:sp>
        <p:nvSpPr>
          <p:cNvPr id="372" name="TextBox 13"/>
          <p:cNvSpPr txBox="1">
            <a:spLocks noChangeArrowheads="1"/>
          </p:cNvSpPr>
          <p:nvPr/>
        </p:nvSpPr>
        <p:spPr bwMode="auto">
          <a:xfrm>
            <a:off x="3113088" y="3964916"/>
            <a:ext cx="3627437" cy="461962"/>
          </a:xfrm>
          <a:prstGeom prst="rect">
            <a:avLst/>
          </a:prstGeom>
          <a:noFill/>
          <a:ln w="9525">
            <a:noFill/>
            <a:miter lim="800000"/>
            <a:headEnd/>
            <a:tailEnd/>
          </a:ln>
        </p:spPr>
        <p:txBody>
          <a:bodyPr wrap="none">
            <a:spAutoFit/>
          </a:bodyPr>
          <a:lstStyle/>
          <a:p>
            <a:r>
              <a:rPr lang="en-US" altLang="zh-CN" i="1">
                <a:solidFill>
                  <a:schemeClr val="bg1"/>
                </a:solidFill>
              </a:rPr>
              <a:t>Content provider network</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44</a:t>
            </a:fld>
            <a:endParaRPr lang="zh-CN" altLang="en-US"/>
          </a:p>
        </p:txBody>
      </p:sp>
      <p:grpSp>
        <p:nvGrpSpPr>
          <p:cNvPr id="50" name="组合 49"/>
          <p:cNvGrpSpPr/>
          <p:nvPr/>
        </p:nvGrpSpPr>
        <p:grpSpPr>
          <a:xfrm>
            <a:off x="1054100" y="1628801"/>
            <a:ext cx="7658100" cy="3240360"/>
            <a:chOff x="1054100" y="1628800"/>
            <a:chExt cx="7658100" cy="3984625"/>
          </a:xfrm>
        </p:grpSpPr>
        <p:sp>
          <p:nvSpPr>
            <p:cNvPr id="5" name="Rectangle 78"/>
            <p:cNvSpPr/>
            <p:nvPr/>
          </p:nvSpPr>
          <p:spPr bwMode="auto">
            <a:xfrm>
              <a:off x="2189163" y="3076600"/>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6" name="Rectangle 79"/>
            <p:cNvSpPr/>
            <p:nvPr/>
          </p:nvSpPr>
          <p:spPr bwMode="auto">
            <a:xfrm>
              <a:off x="5029200" y="3000400"/>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7" name="Straight Connector 83"/>
            <p:cNvCxnSpPr>
              <a:endCxn id="42" idx="0"/>
            </p:cNvCxnSpPr>
            <p:nvPr/>
          </p:nvCxnSpPr>
          <p:spPr bwMode="auto">
            <a:xfrm rot="5400000">
              <a:off x="449263" y="3646512"/>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84"/>
            <p:cNvCxnSpPr>
              <a:stCxn id="39" idx="4"/>
            </p:cNvCxnSpPr>
            <p:nvPr/>
          </p:nvCxnSpPr>
          <p:spPr bwMode="auto">
            <a:xfrm rot="5400000">
              <a:off x="3203575" y="4679975"/>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5"/>
            <p:cNvCxnSpPr>
              <a:stCxn id="39" idx="3"/>
            </p:cNvCxnSpPr>
            <p:nvPr/>
          </p:nvCxnSpPr>
          <p:spPr bwMode="auto">
            <a:xfrm rot="5400000">
              <a:off x="2349501" y="4525987"/>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86"/>
            <p:cNvCxnSpPr/>
            <p:nvPr/>
          </p:nvCxnSpPr>
          <p:spPr bwMode="auto">
            <a:xfrm rot="16200000" flipH="1">
              <a:off x="857250" y="3708425"/>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87"/>
            <p:cNvCxnSpPr>
              <a:stCxn id="5" idx="2"/>
            </p:cNvCxnSpPr>
            <p:nvPr/>
          </p:nvCxnSpPr>
          <p:spPr bwMode="auto">
            <a:xfrm rot="5400000">
              <a:off x="1389857" y="4009256"/>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88"/>
            <p:cNvSpPr/>
            <p:nvPr/>
          </p:nvSpPr>
          <p:spPr bwMode="auto">
            <a:xfrm>
              <a:off x="7705725" y="3076600"/>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13" name="Straight Connector 89"/>
            <p:cNvCxnSpPr>
              <a:endCxn id="45" idx="0"/>
            </p:cNvCxnSpPr>
            <p:nvPr/>
          </p:nvCxnSpPr>
          <p:spPr bwMode="auto">
            <a:xfrm>
              <a:off x="3973513" y="4448200"/>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90"/>
            <p:cNvCxnSpPr>
              <a:stCxn id="40" idx="2"/>
              <a:endCxn id="39" idx="6"/>
            </p:cNvCxnSpPr>
            <p:nvPr/>
          </p:nvCxnSpPr>
          <p:spPr bwMode="auto">
            <a:xfrm rot="10800000">
              <a:off x="4497388" y="4081488"/>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91"/>
            <p:cNvCxnSpPr/>
            <p:nvPr/>
          </p:nvCxnSpPr>
          <p:spPr bwMode="auto">
            <a:xfrm rot="5400000">
              <a:off x="5187950" y="4537100"/>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92"/>
            <p:cNvCxnSpPr/>
            <p:nvPr/>
          </p:nvCxnSpPr>
          <p:spPr bwMode="auto">
            <a:xfrm rot="16200000" flipH="1">
              <a:off x="5932487" y="4679976"/>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3"/>
            <p:cNvCxnSpPr>
              <a:stCxn id="40" idx="5"/>
            </p:cNvCxnSpPr>
            <p:nvPr/>
          </p:nvCxnSpPr>
          <p:spPr bwMode="auto">
            <a:xfrm>
              <a:off x="6721475" y="4360888"/>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94"/>
            <p:cNvCxnSpPr>
              <a:stCxn id="38" idx="4"/>
              <a:endCxn id="47" idx="7"/>
            </p:cNvCxnSpPr>
            <p:nvPr/>
          </p:nvCxnSpPr>
          <p:spPr bwMode="auto">
            <a:xfrm>
              <a:off x="6975475" y="2695600"/>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95"/>
            <p:cNvCxnSpPr/>
            <p:nvPr/>
          </p:nvCxnSpPr>
          <p:spPr bwMode="auto">
            <a:xfrm rot="10800000">
              <a:off x="3081338" y="2238400"/>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96"/>
            <p:cNvCxnSpPr/>
            <p:nvPr/>
          </p:nvCxnSpPr>
          <p:spPr bwMode="auto">
            <a:xfrm rot="10800000">
              <a:off x="5434013" y="2238400"/>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Arc 97"/>
            <p:cNvSpPr/>
            <p:nvPr/>
          </p:nvSpPr>
          <p:spPr bwMode="auto">
            <a:xfrm>
              <a:off x="2189163" y="1628800"/>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cxnSp>
          <p:nvCxnSpPr>
            <p:cNvPr id="22" name="Straight Connector 98"/>
            <p:cNvCxnSpPr/>
            <p:nvPr/>
          </p:nvCxnSpPr>
          <p:spPr bwMode="auto">
            <a:xfrm rot="16200000" flipH="1">
              <a:off x="7357269" y="2647181"/>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9"/>
            <p:cNvCxnSpPr>
              <a:endCxn id="5" idx="0"/>
            </p:cNvCxnSpPr>
            <p:nvPr/>
          </p:nvCxnSpPr>
          <p:spPr bwMode="auto">
            <a:xfrm rot="16200000" flipH="1">
              <a:off x="2163763" y="2725762"/>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100"/>
            <p:cNvCxnSpPr/>
            <p:nvPr/>
          </p:nvCxnSpPr>
          <p:spPr bwMode="auto">
            <a:xfrm rot="16200000" flipH="1">
              <a:off x="2731294" y="3488556"/>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01"/>
            <p:cNvCxnSpPr/>
            <p:nvPr/>
          </p:nvCxnSpPr>
          <p:spPr bwMode="auto">
            <a:xfrm rot="10800000" flipV="1">
              <a:off x="2838450" y="2467000"/>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02"/>
            <p:cNvCxnSpPr/>
            <p:nvPr/>
          </p:nvCxnSpPr>
          <p:spPr bwMode="auto">
            <a:xfrm rot="16200000" flipH="1">
              <a:off x="4897437" y="2668613"/>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03"/>
            <p:cNvCxnSpPr/>
            <p:nvPr/>
          </p:nvCxnSpPr>
          <p:spPr bwMode="auto">
            <a:xfrm rot="5400000">
              <a:off x="3483769" y="3109144"/>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04"/>
            <p:cNvCxnSpPr/>
            <p:nvPr/>
          </p:nvCxnSpPr>
          <p:spPr bwMode="auto">
            <a:xfrm rot="16200000" flipH="1">
              <a:off x="5362576" y="3529037"/>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05"/>
            <p:cNvCxnSpPr/>
            <p:nvPr/>
          </p:nvCxnSpPr>
          <p:spPr bwMode="auto">
            <a:xfrm rot="10800000" flipV="1">
              <a:off x="4217988" y="3381400"/>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106"/>
            <p:cNvCxnSpPr>
              <a:stCxn id="36" idx="5"/>
            </p:cNvCxnSpPr>
            <p:nvPr/>
          </p:nvCxnSpPr>
          <p:spPr bwMode="auto">
            <a:xfrm rot="16200000" flipH="1">
              <a:off x="3234531" y="2126482"/>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07"/>
            <p:cNvCxnSpPr>
              <a:stCxn id="12" idx="2"/>
            </p:cNvCxnSpPr>
            <p:nvPr/>
          </p:nvCxnSpPr>
          <p:spPr bwMode="auto">
            <a:xfrm rot="16200000" flipH="1">
              <a:off x="7421562" y="4141813"/>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108"/>
            <p:cNvCxnSpPr/>
            <p:nvPr/>
          </p:nvCxnSpPr>
          <p:spPr bwMode="auto">
            <a:xfrm rot="5400000">
              <a:off x="6410325" y="3692550"/>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09"/>
            <p:cNvCxnSpPr>
              <a:stCxn id="12" idx="1"/>
            </p:cNvCxnSpPr>
            <p:nvPr/>
          </p:nvCxnSpPr>
          <p:spPr bwMode="auto">
            <a:xfrm rot="10800000" flipV="1">
              <a:off x="6407150" y="3305200"/>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110"/>
            <p:cNvCxnSpPr>
              <a:endCxn id="6" idx="3"/>
            </p:cNvCxnSpPr>
            <p:nvPr/>
          </p:nvCxnSpPr>
          <p:spPr bwMode="auto">
            <a:xfrm rot="10800000" flipV="1">
              <a:off x="5676900" y="2619400"/>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111"/>
            <p:cNvCxnSpPr/>
            <p:nvPr/>
          </p:nvCxnSpPr>
          <p:spPr bwMode="auto">
            <a:xfrm>
              <a:off x="5297488" y="2474938"/>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4"/>
            <p:cNvSpPr>
              <a:spLocks noChangeArrowheads="1"/>
            </p:cNvSpPr>
            <p:nvPr/>
          </p:nvSpPr>
          <p:spPr bwMode="auto">
            <a:xfrm>
              <a:off x="1135063" y="1857400"/>
              <a:ext cx="1984375" cy="790575"/>
            </a:xfrm>
            <a:prstGeom prst="ellipse">
              <a:avLst/>
            </a:prstGeom>
            <a:solidFill>
              <a:schemeClr val="accent2"/>
            </a:solidFill>
            <a:ln w="9525">
              <a:solidFill>
                <a:schemeClr val="tx1"/>
              </a:solidFill>
              <a:round/>
              <a:headEnd/>
              <a:tailEnd/>
            </a:ln>
          </p:spPr>
          <p:txBody>
            <a:bodyPr wrap="none" anchor="ctr"/>
            <a:lstStyle/>
            <a:p>
              <a:pPr algn="ctr"/>
              <a:r>
                <a:rPr lang="en-US" altLang="zh-CN" dirty="0"/>
                <a:t>Tier 1 ISP</a:t>
              </a:r>
            </a:p>
          </p:txBody>
        </p:sp>
        <p:sp>
          <p:nvSpPr>
            <p:cNvPr id="37" name="Oval 34"/>
            <p:cNvSpPr>
              <a:spLocks noChangeArrowheads="1"/>
            </p:cNvSpPr>
            <p:nvPr/>
          </p:nvSpPr>
          <p:spPr bwMode="auto">
            <a:xfrm>
              <a:off x="3487738" y="1857400"/>
              <a:ext cx="1982787" cy="790575"/>
            </a:xfrm>
            <a:prstGeom prst="ellipse">
              <a:avLst/>
            </a:prstGeom>
            <a:solidFill>
              <a:schemeClr val="accent2"/>
            </a:solidFill>
            <a:ln w="9525">
              <a:solidFill>
                <a:schemeClr val="tx1"/>
              </a:solidFill>
              <a:round/>
              <a:headEnd/>
              <a:tailEnd/>
            </a:ln>
          </p:spPr>
          <p:txBody>
            <a:bodyPr wrap="none" anchor="ctr"/>
            <a:lstStyle/>
            <a:p>
              <a:pPr algn="ctr"/>
              <a:r>
                <a:rPr lang="en-US" altLang="zh-CN" dirty="0"/>
                <a:t>Tier 1 ISP</a:t>
              </a:r>
            </a:p>
          </p:txBody>
        </p:sp>
        <p:sp>
          <p:nvSpPr>
            <p:cNvPr id="38" name="Oval 34"/>
            <p:cNvSpPr>
              <a:spLocks noChangeArrowheads="1"/>
            </p:cNvSpPr>
            <p:nvPr/>
          </p:nvSpPr>
          <p:spPr bwMode="auto">
            <a:xfrm>
              <a:off x="5921375" y="1857400"/>
              <a:ext cx="2108200" cy="838200"/>
            </a:xfrm>
            <a:prstGeom prst="ellipse">
              <a:avLst/>
            </a:prstGeom>
            <a:solidFill>
              <a:srgbClr val="002060"/>
            </a:solidFill>
            <a:ln w="9525">
              <a:solidFill>
                <a:schemeClr val="tx1"/>
              </a:solidFill>
              <a:round/>
              <a:headEnd/>
              <a:tailEnd/>
            </a:ln>
          </p:spPr>
          <p:txBody>
            <a:bodyPr wrap="none" anchor="ctr"/>
            <a:lstStyle/>
            <a:p>
              <a:pPr algn="ctr"/>
              <a:r>
                <a:rPr lang="en-US" altLang="zh-CN">
                  <a:solidFill>
                    <a:schemeClr val="bg1"/>
                  </a:solidFill>
                </a:rPr>
                <a:t>Google</a:t>
              </a:r>
              <a:endParaRPr lang="en-US" altLang="zh-CN"/>
            </a:p>
          </p:txBody>
        </p:sp>
        <p:sp>
          <p:nvSpPr>
            <p:cNvPr id="39" name="Oval 33"/>
            <p:cNvSpPr>
              <a:spLocks noChangeArrowheads="1"/>
            </p:cNvSpPr>
            <p:nvPr/>
          </p:nvSpPr>
          <p:spPr bwMode="auto">
            <a:xfrm>
              <a:off x="2514600" y="3686200"/>
              <a:ext cx="1982788" cy="790575"/>
            </a:xfrm>
            <a:prstGeom prst="ellipse">
              <a:avLst/>
            </a:prstGeom>
            <a:solidFill>
              <a:schemeClr val="hlink"/>
            </a:solidFill>
            <a:ln w="9525">
              <a:solidFill>
                <a:schemeClr val="bg2"/>
              </a:solidFill>
              <a:round/>
              <a:headEnd/>
              <a:tailEnd/>
            </a:ln>
          </p:spPr>
          <p:txBody>
            <a:bodyPr wrap="none" anchor="ctr"/>
            <a:lstStyle/>
            <a:p>
              <a:pPr algn="ctr"/>
              <a:r>
                <a:rPr lang="en-US" altLang="zh-CN" dirty="0">
                  <a:solidFill>
                    <a:schemeClr val="bg1"/>
                  </a:solidFill>
                </a:rPr>
                <a:t>Regional ISP</a:t>
              </a:r>
            </a:p>
          </p:txBody>
        </p:sp>
        <p:sp>
          <p:nvSpPr>
            <p:cNvPr id="40" name="Oval 33"/>
            <p:cNvSpPr>
              <a:spLocks noChangeArrowheads="1"/>
            </p:cNvSpPr>
            <p:nvPr/>
          </p:nvSpPr>
          <p:spPr bwMode="auto">
            <a:xfrm>
              <a:off x="5029200" y="3686200"/>
              <a:ext cx="1982788" cy="790575"/>
            </a:xfrm>
            <a:prstGeom prst="ellipse">
              <a:avLst/>
            </a:prstGeom>
            <a:solidFill>
              <a:schemeClr val="hlink"/>
            </a:solidFill>
            <a:ln w="9525">
              <a:solidFill>
                <a:schemeClr val="bg2"/>
              </a:solidFill>
              <a:round/>
              <a:headEnd/>
              <a:tailEnd/>
            </a:ln>
          </p:spPr>
          <p:txBody>
            <a:bodyPr wrap="none" anchor="ctr"/>
            <a:lstStyle/>
            <a:p>
              <a:pPr algn="ctr"/>
              <a:r>
                <a:rPr lang="en-US" altLang="zh-CN" dirty="0">
                  <a:solidFill>
                    <a:schemeClr val="bg1"/>
                  </a:solidFill>
                </a:rPr>
                <a:t>Regional ISP</a:t>
              </a:r>
            </a:p>
          </p:txBody>
        </p:sp>
        <p:sp>
          <p:nvSpPr>
            <p:cNvPr id="41" name="Oval 76"/>
            <p:cNvSpPr>
              <a:spLocks noChangeArrowheads="1"/>
            </p:cNvSpPr>
            <p:nvPr/>
          </p:nvSpPr>
          <p:spPr bwMode="auto">
            <a:xfrm>
              <a:off x="2027238"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2" name="Oval 76"/>
            <p:cNvSpPr>
              <a:spLocks noChangeArrowheads="1"/>
            </p:cNvSpPr>
            <p:nvPr/>
          </p:nvSpPr>
          <p:spPr bwMode="auto">
            <a:xfrm>
              <a:off x="1054100"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3" name="Oval 76"/>
            <p:cNvSpPr>
              <a:spLocks noChangeArrowheads="1"/>
            </p:cNvSpPr>
            <p:nvPr/>
          </p:nvSpPr>
          <p:spPr bwMode="auto">
            <a:xfrm>
              <a:off x="5921375"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4" name="Oval 76"/>
            <p:cNvSpPr>
              <a:spLocks noChangeArrowheads="1"/>
            </p:cNvSpPr>
            <p:nvPr/>
          </p:nvSpPr>
          <p:spPr bwMode="auto">
            <a:xfrm>
              <a:off x="4946650" y="4981600"/>
              <a:ext cx="846138"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5" name="Oval 76"/>
            <p:cNvSpPr>
              <a:spLocks noChangeArrowheads="1"/>
            </p:cNvSpPr>
            <p:nvPr/>
          </p:nvSpPr>
          <p:spPr bwMode="auto">
            <a:xfrm>
              <a:off x="3973513" y="4981600"/>
              <a:ext cx="846137"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6" name="Oval 76"/>
            <p:cNvSpPr>
              <a:spLocks noChangeArrowheads="1"/>
            </p:cNvSpPr>
            <p:nvPr/>
          </p:nvSpPr>
          <p:spPr bwMode="auto">
            <a:xfrm>
              <a:off x="3000375"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7" name="Oval 76"/>
            <p:cNvSpPr>
              <a:spLocks noChangeArrowheads="1"/>
            </p:cNvSpPr>
            <p:nvPr/>
          </p:nvSpPr>
          <p:spPr bwMode="auto">
            <a:xfrm>
              <a:off x="6894513"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8" name="Oval 76"/>
            <p:cNvSpPr>
              <a:spLocks noChangeArrowheads="1"/>
            </p:cNvSpPr>
            <p:nvPr/>
          </p:nvSpPr>
          <p:spPr bwMode="auto">
            <a:xfrm>
              <a:off x="7867650"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grpSp>
      <p:sp>
        <p:nvSpPr>
          <p:cNvPr id="49" name="Rectangle 3"/>
          <p:cNvSpPr txBox="1">
            <a:spLocks noChangeArrowheads="1"/>
          </p:cNvSpPr>
          <p:nvPr/>
        </p:nvSpPr>
        <p:spPr bwMode="auto">
          <a:xfrm>
            <a:off x="231775" y="4941168"/>
            <a:ext cx="8440738" cy="1827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28892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网络的中心</a:t>
            </a:r>
            <a:r>
              <a:rPr lang="zh-CN" altLang="en-US" sz="2400" kern="0" dirty="0">
                <a:latin typeface="+mn-ea"/>
              </a:rPr>
              <a:t>：少数几个充分互连的大型网络</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ja-JP" altLang="en-US" sz="2000" b="0" i="0" u="none" strike="noStrike" kern="0" cap="none" spc="0" normalizeH="0" baseline="0" noProof="0" dirty="0">
                <a:ln>
                  <a:noFill/>
                </a:ln>
                <a:solidFill>
                  <a:srgbClr val="CC0000"/>
                </a:solidFill>
                <a:effectLst/>
                <a:uLnTx/>
                <a:uFillTx/>
                <a:latin typeface="+mn-ea"/>
              </a:rPr>
              <a:t>“</a:t>
            </a:r>
            <a:r>
              <a:rPr kumimoji="0" lang="zh-CN" altLang="en-US" sz="2000" b="0" i="0" u="none" strike="noStrike" kern="0" cap="none" spc="0" normalizeH="0" baseline="0" noProof="0" dirty="0">
                <a:ln>
                  <a:noFill/>
                </a:ln>
                <a:solidFill>
                  <a:srgbClr val="CC0000"/>
                </a:solidFill>
                <a:effectLst/>
                <a:uLnTx/>
                <a:uFillTx/>
                <a:latin typeface="+mn-ea"/>
              </a:rPr>
              <a:t>第一层</a:t>
            </a:r>
            <a:r>
              <a:rPr kumimoji="0" lang="ja-JP" altLang="en-US" sz="2000" b="0" i="0" u="none" strike="noStrike" kern="0" cap="none" spc="0" normalizeH="0" baseline="0" noProof="0" dirty="0">
                <a:ln>
                  <a:noFill/>
                </a:ln>
                <a:solidFill>
                  <a:srgbClr val="CC0000"/>
                </a:solidFill>
                <a:effectLst/>
                <a:uLnTx/>
                <a:uFillTx/>
                <a:latin typeface="+mn-ea"/>
              </a:rPr>
              <a:t>”</a:t>
            </a:r>
            <a:r>
              <a:rPr kumimoji="0" lang="zh-CN" altLang="en-US" sz="2000" b="0" i="0" u="none" strike="noStrike" kern="0" cap="none" spc="0" normalizeH="0" baseline="0" noProof="0" dirty="0">
                <a:ln>
                  <a:noFill/>
                </a:ln>
                <a:solidFill>
                  <a:srgbClr val="CC0000"/>
                </a:solidFill>
                <a:effectLst/>
                <a:uLnTx/>
                <a:uFillTx/>
                <a:latin typeface="+mn-ea"/>
              </a:rPr>
              <a:t> </a:t>
            </a:r>
            <a:r>
              <a:rPr kumimoji="0" lang="en-US" altLang="ja-JP" sz="2000" b="0" i="0" u="none" strike="noStrike" kern="0" cap="none" spc="0" normalizeH="0" baseline="0" noProof="0" dirty="0">
                <a:ln>
                  <a:noFill/>
                </a:ln>
                <a:solidFill>
                  <a:srgbClr val="CC0000"/>
                </a:solidFill>
                <a:effectLst/>
                <a:uLnTx/>
                <a:uFillTx/>
                <a:latin typeface="+mn-ea"/>
              </a:rPr>
              <a:t>ISPs</a:t>
            </a:r>
            <a:r>
              <a:rPr kumimoji="0" lang="en-US" altLang="ja-JP" sz="2000" b="0" i="0" u="none" strike="noStrike" kern="0" cap="none" spc="0" normalizeH="0" baseline="0" noProof="0" dirty="0">
                <a:ln>
                  <a:noFill/>
                </a:ln>
                <a:solidFill>
                  <a:srgbClr val="FF0000"/>
                </a:solidFill>
                <a:effectLst/>
                <a:uLnTx/>
                <a:uFillTx/>
                <a:latin typeface="+mn-ea"/>
              </a:rPr>
              <a:t> </a:t>
            </a:r>
            <a:r>
              <a:rPr kumimoji="0" lang="en-US" altLang="ja-JP" sz="2000" b="0" i="0" u="none" strike="noStrike" kern="0" cap="none" spc="0" normalizeH="0" baseline="0" noProof="0" dirty="0">
                <a:ln>
                  <a:noFill/>
                </a:ln>
                <a:solidFill>
                  <a:schemeClr val="tx1"/>
                </a:solidFill>
                <a:effectLst/>
                <a:uLnTx/>
                <a:uFillTx/>
                <a:latin typeface="+mn-ea"/>
              </a:rPr>
              <a:t>(</a:t>
            </a:r>
            <a:r>
              <a:rPr kumimoji="0" lang="zh-CN" altLang="en-US" sz="2000" b="0" i="0" u="none" strike="noStrike" kern="0" cap="none" spc="0" normalizeH="0" baseline="0" noProof="0" dirty="0">
                <a:ln>
                  <a:noFill/>
                </a:ln>
                <a:solidFill>
                  <a:schemeClr val="tx1"/>
                </a:solidFill>
                <a:effectLst/>
                <a:uLnTx/>
                <a:uFillTx/>
                <a:latin typeface="+mn-ea"/>
              </a:rPr>
              <a:t>例如</a:t>
            </a:r>
            <a:r>
              <a:rPr kumimoji="0" lang="en-US" altLang="ja-JP" sz="2000" b="0" i="0" u="none" strike="noStrike" kern="0" cap="none" spc="0" normalizeH="0" baseline="0" noProof="0" dirty="0">
                <a:ln>
                  <a:noFill/>
                </a:ln>
                <a:solidFill>
                  <a:schemeClr val="tx1"/>
                </a:solidFill>
                <a:effectLst/>
                <a:uLnTx/>
                <a:uFillTx/>
                <a:latin typeface="+mn-ea"/>
              </a:rPr>
              <a:t>, Level 3, Sprint, AT&amp;T, NTT),</a:t>
            </a:r>
            <a:r>
              <a:rPr kumimoji="0" lang="zh-CN" altLang="en-US" sz="2000" b="0" i="0" u="none" strike="noStrike" kern="0" cap="none" spc="0" normalizeH="0" baseline="0" noProof="0" dirty="0">
                <a:ln>
                  <a:noFill/>
                </a:ln>
                <a:solidFill>
                  <a:schemeClr val="tx1"/>
                </a:solidFill>
                <a:effectLst/>
                <a:uLnTx/>
                <a:uFillTx/>
                <a:latin typeface="+mn-ea"/>
              </a:rPr>
              <a:t>提供全国乃至洲际的网络覆盖</a:t>
            </a:r>
            <a:endParaRPr kumimoji="0" lang="en-US" altLang="ja-JP" sz="20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000" b="0" i="0" u="none" strike="noStrike" kern="0" cap="none" spc="0" normalizeH="0" baseline="0" noProof="0" dirty="0">
                <a:ln>
                  <a:noFill/>
                </a:ln>
                <a:solidFill>
                  <a:srgbClr val="C00000"/>
                </a:solidFill>
                <a:effectLst/>
                <a:uLnTx/>
                <a:uFillTx/>
                <a:latin typeface="+mn-ea"/>
              </a:rPr>
              <a:t>内容提供网络</a:t>
            </a:r>
            <a:r>
              <a:rPr kumimoji="0" lang="en-US" altLang="zh-CN" sz="2000" b="0" i="0" u="none" strike="noStrike" kern="0" cap="none" spc="0" normalizeH="0" baseline="0" noProof="0" dirty="0">
                <a:ln>
                  <a:noFill/>
                </a:ln>
                <a:solidFill>
                  <a:schemeClr val="tx1"/>
                </a:solidFill>
                <a:effectLst/>
                <a:uLnTx/>
                <a:uFillTx/>
                <a:latin typeface="+mn-ea"/>
              </a:rPr>
              <a:t>(</a:t>
            </a:r>
            <a:r>
              <a:rPr kumimoji="0" lang="zh-CN" altLang="en-US" sz="2000" b="0" i="0" u="none" strike="noStrike" kern="0" cap="none" spc="0" normalizeH="0" baseline="0" noProof="0" dirty="0">
                <a:ln>
                  <a:noFill/>
                </a:ln>
                <a:solidFill>
                  <a:schemeClr val="tx1"/>
                </a:solidFill>
                <a:effectLst/>
                <a:uLnTx/>
                <a:uFillTx/>
                <a:latin typeface="+mn-ea"/>
              </a:rPr>
              <a:t>例如，谷歌</a:t>
            </a:r>
            <a:r>
              <a:rPr kumimoji="0" lang="en-US" altLang="zh-CN" sz="2000" b="0" i="0" u="none" strike="noStrike" kern="0" cap="none" spc="0" normalizeH="0" baseline="0" noProof="0" dirty="0">
                <a:ln>
                  <a:noFill/>
                </a:ln>
                <a:solidFill>
                  <a:schemeClr val="tx1"/>
                </a:solidFill>
                <a:effectLst/>
                <a:uLnTx/>
                <a:uFillTx/>
                <a:latin typeface="+mn-ea"/>
              </a:rPr>
              <a:t>)</a:t>
            </a:r>
            <a:r>
              <a:rPr kumimoji="0" lang="zh-CN" altLang="en-US" sz="2000" b="0" i="0" u="none" strike="noStrike" kern="0" cap="none" spc="0" normalizeH="0" baseline="0" noProof="0" dirty="0">
                <a:ln>
                  <a:noFill/>
                </a:ln>
                <a:solidFill>
                  <a:schemeClr val="tx1"/>
                </a:solidFill>
                <a:effectLst/>
                <a:uLnTx/>
                <a:uFillTx/>
                <a:latin typeface="+mn-ea"/>
              </a:rPr>
              <a:t>：连接数据中心的私有网络，通常绕过第一层</a:t>
            </a:r>
            <a:r>
              <a:rPr kumimoji="0" lang="en-US" altLang="zh-CN" sz="2000" b="0" i="0" u="none" strike="noStrike" kern="0" cap="none" spc="0" normalizeH="0" baseline="0" noProof="0" dirty="0">
                <a:ln>
                  <a:noFill/>
                </a:ln>
                <a:solidFill>
                  <a:schemeClr val="tx1"/>
                </a:solidFill>
                <a:effectLst/>
                <a:uLnTx/>
                <a:uFillTx/>
                <a:latin typeface="+mn-ea"/>
              </a:rPr>
              <a:t>ISP</a:t>
            </a:r>
            <a:r>
              <a:rPr kumimoji="0" lang="zh-CN" altLang="en-US" sz="2000" b="0" i="0" u="none" strike="noStrike" kern="0" cap="none" spc="0" normalizeH="0" baseline="0" noProof="0" dirty="0">
                <a:ln>
                  <a:noFill/>
                </a:ln>
                <a:solidFill>
                  <a:schemeClr val="tx1"/>
                </a:solidFill>
                <a:effectLst/>
                <a:uLnTx/>
                <a:uFillTx/>
                <a:latin typeface="+mn-ea"/>
              </a:rPr>
              <a:t>和地区</a:t>
            </a:r>
            <a:r>
              <a:rPr kumimoji="0" lang="en-US" altLang="zh-CN" sz="2000" b="0" i="0" u="none" strike="noStrike" kern="0" cap="none" spc="0" normalizeH="0" baseline="0" noProof="0" dirty="0">
                <a:ln>
                  <a:noFill/>
                </a:ln>
                <a:solidFill>
                  <a:schemeClr val="tx1"/>
                </a:solidFill>
                <a:effectLst/>
                <a:uLnTx/>
                <a:uFillTx/>
                <a:latin typeface="+mn-ea"/>
              </a:rPr>
              <a:t>ISP</a:t>
            </a:r>
            <a:r>
              <a:rPr kumimoji="0" lang="zh-CN" altLang="en-US" sz="2000" b="0" i="0" u="none" strike="noStrike" kern="0" cap="none" spc="0" normalizeH="0" baseline="0" noProof="0" dirty="0">
                <a:ln>
                  <a:noFill/>
                </a:ln>
                <a:solidFill>
                  <a:schemeClr val="tx1"/>
                </a:solidFill>
                <a:effectLst/>
                <a:uLnTx/>
                <a:uFillTx/>
                <a:latin typeface="+mn-ea"/>
              </a:rPr>
              <a:t>直接连接用户所在的接入</a:t>
            </a:r>
            <a:r>
              <a:rPr kumimoji="0" lang="en-US" altLang="zh-CN" sz="2000" b="0" i="0" u="none" strike="noStrike" kern="0" cap="none" spc="0" normalizeH="0" baseline="0" noProof="0" dirty="0">
                <a:ln>
                  <a:noFill/>
                </a:ln>
                <a:solidFill>
                  <a:schemeClr val="tx1"/>
                </a:solidFill>
                <a:effectLst/>
                <a:uLnTx/>
                <a:uFillTx/>
                <a:latin typeface="+mn-ea"/>
              </a:rPr>
              <a:t>ISP</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None/>
              <a:tabLst/>
              <a:defRPr/>
            </a:pPr>
            <a:endParaRPr kumimoji="0" lang="en-US" altLang="zh-CN" sz="2000" b="0" i="0" u="none" strike="noStrike" kern="0" cap="none" spc="0" normalizeH="0" baseline="0" noProof="0" dirty="0">
              <a:ln>
                <a:noFill/>
              </a:ln>
              <a:solidFill>
                <a:schemeClr val="tx1"/>
              </a:solidFill>
              <a:effectLst/>
              <a:uLnTx/>
              <a:uFillTx/>
              <a:latin typeface="+mn-ea"/>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第一层</a:t>
            </a:r>
            <a:r>
              <a:rPr lang="en-US" altLang="zh-CN" dirty="0"/>
              <a:t>ISP</a:t>
            </a:r>
            <a:r>
              <a:rPr lang="zh-CN" altLang="en-US" dirty="0"/>
              <a:t>：例如</a:t>
            </a:r>
            <a:r>
              <a:rPr lang="en-US" altLang="zh-CN" dirty="0"/>
              <a:t>Sprint</a:t>
            </a:r>
            <a:endParaRPr lang="zh-CN" altLang="en-US" dirty="0"/>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45</a:t>
            </a:fld>
            <a:endParaRPr lang="zh-CN" altLang="en-US"/>
          </a:p>
        </p:txBody>
      </p:sp>
      <p:pic>
        <p:nvPicPr>
          <p:cNvPr id="5" name="Picture 313"/>
          <p:cNvPicPr>
            <a:picLocks noChangeAspect="1" noChangeArrowheads="1"/>
          </p:cNvPicPr>
          <p:nvPr/>
        </p:nvPicPr>
        <p:blipFill>
          <a:blip r:embed="rId2" cstate="print"/>
          <a:srcRect/>
          <a:stretch>
            <a:fillRect/>
          </a:stretch>
        </p:blipFill>
        <p:spPr bwMode="auto">
          <a:xfrm>
            <a:off x="600075" y="1975693"/>
            <a:ext cx="8385175" cy="4765675"/>
          </a:xfrm>
          <a:prstGeom prst="rect">
            <a:avLst/>
          </a:prstGeom>
          <a:noFill/>
          <a:ln w="9525">
            <a:noFill/>
            <a:miter lim="800000"/>
            <a:headEnd/>
            <a:tailEnd/>
          </a:ln>
        </p:spPr>
      </p:pic>
      <p:grpSp>
        <p:nvGrpSpPr>
          <p:cNvPr id="6" name="Group 2"/>
          <p:cNvGrpSpPr>
            <a:grpSpLocks/>
          </p:cNvGrpSpPr>
          <p:nvPr/>
        </p:nvGrpSpPr>
        <p:grpSpPr bwMode="auto">
          <a:xfrm>
            <a:off x="1371600" y="2248743"/>
            <a:ext cx="3863975" cy="3017837"/>
            <a:chOff x="1371600" y="1725614"/>
            <a:chExt cx="3863976" cy="3017838"/>
          </a:xfrm>
        </p:grpSpPr>
        <p:grpSp>
          <p:nvGrpSpPr>
            <p:cNvPr id="7" name="Group 187"/>
            <p:cNvGrpSpPr>
              <a:grpSpLocks/>
            </p:cNvGrpSpPr>
            <p:nvPr/>
          </p:nvGrpSpPr>
          <p:grpSpPr bwMode="auto">
            <a:xfrm>
              <a:off x="1371600" y="1725614"/>
              <a:ext cx="3863976" cy="3017838"/>
              <a:chOff x="864" y="1087"/>
              <a:chExt cx="2434" cy="1901"/>
            </a:xfrm>
          </p:grpSpPr>
          <p:sp>
            <p:nvSpPr>
              <p:cNvPr id="58" name="Rectangle 202"/>
              <p:cNvSpPr>
                <a:spLocks noChangeArrowheads="1"/>
              </p:cNvSpPr>
              <p:nvPr/>
            </p:nvSpPr>
            <p:spPr bwMode="auto">
              <a:xfrm>
                <a:off x="1307" y="1103"/>
                <a:ext cx="1560" cy="1885"/>
              </a:xfrm>
              <a:prstGeom prst="rect">
                <a:avLst/>
              </a:prstGeom>
              <a:solidFill>
                <a:schemeClr val="bg1"/>
              </a:solidFill>
              <a:ln w="9525">
                <a:noFill/>
                <a:miter lim="800000"/>
                <a:headEnd/>
                <a:tailEnd/>
              </a:ln>
            </p:spPr>
            <p:txBody>
              <a:bodyPr wrap="none" anchor="ctr"/>
              <a:lstStyle/>
              <a:p>
                <a:endParaRPr lang="zh-CN" altLang="zh-CN">
                  <a:latin typeface="Times New Roman" pitchFamily="18" charset="0"/>
                </a:endParaRPr>
              </a:p>
            </p:txBody>
          </p:sp>
          <p:sp>
            <p:nvSpPr>
              <p:cNvPr id="59" name="Line 205"/>
              <p:cNvSpPr>
                <a:spLocks noChangeShapeType="1"/>
              </p:cNvSpPr>
              <p:nvPr/>
            </p:nvSpPr>
            <p:spPr bwMode="auto">
              <a:xfrm flipH="1">
                <a:off x="1408" y="1945"/>
                <a:ext cx="282" cy="0"/>
              </a:xfrm>
              <a:prstGeom prst="line">
                <a:avLst/>
              </a:prstGeom>
              <a:noFill/>
              <a:ln w="12700">
                <a:solidFill>
                  <a:schemeClr val="tx1"/>
                </a:solidFill>
                <a:round/>
                <a:headEnd/>
                <a:tailEnd/>
              </a:ln>
            </p:spPr>
            <p:txBody>
              <a:bodyPr/>
              <a:lstStyle/>
              <a:p>
                <a:endParaRPr lang="zh-CN" altLang="en-US"/>
              </a:p>
            </p:txBody>
          </p:sp>
          <p:sp>
            <p:nvSpPr>
              <p:cNvPr id="60" name="Line 206"/>
              <p:cNvSpPr>
                <a:spLocks noChangeShapeType="1"/>
              </p:cNvSpPr>
              <p:nvPr/>
            </p:nvSpPr>
            <p:spPr bwMode="auto">
              <a:xfrm flipH="1">
                <a:off x="1408" y="2028"/>
                <a:ext cx="282" cy="0"/>
              </a:xfrm>
              <a:prstGeom prst="line">
                <a:avLst/>
              </a:prstGeom>
              <a:noFill/>
              <a:ln w="12700">
                <a:solidFill>
                  <a:schemeClr val="tx1"/>
                </a:solidFill>
                <a:round/>
                <a:headEnd/>
                <a:tailEnd/>
              </a:ln>
            </p:spPr>
            <p:txBody>
              <a:bodyPr/>
              <a:lstStyle/>
              <a:p>
                <a:endParaRPr lang="zh-CN" altLang="en-US"/>
              </a:p>
            </p:txBody>
          </p:sp>
          <p:sp>
            <p:nvSpPr>
              <p:cNvPr id="61" name="Text Box 207"/>
              <p:cNvSpPr txBox="1">
                <a:spLocks noChangeArrowheads="1"/>
              </p:cNvSpPr>
              <p:nvPr/>
            </p:nvSpPr>
            <p:spPr bwMode="auto">
              <a:xfrm flipH="1">
                <a:off x="1336" y="1789"/>
                <a:ext cx="229" cy="289"/>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62" name="Group 208"/>
              <p:cNvGrpSpPr>
                <a:grpSpLocks/>
              </p:cNvGrpSpPr>
              <p:nvPr/>
            </p:nvGrpSpPr>
            <p:grpSpPr bwMode="auto">
              <a:xfrm flipH="1">
                <a:off x="1617" y="2063"/>
                <a:ext cx="775" cy="284"/>
                <a:chOff x="2927" y="2500"/>
                <a:chExt cx="949" cy="332"/>
              </a:xfrm>
            </p:grpSpPr>
            <p:sp>
              <p:nvSpPr>
                <p:cNvPr id="91" name="Line 209"/>
                <p:cNvSpPr>
                  <a:spLocks noChangeShapeType="1"/>
                </p:cNvSpPr>
                <p:nvPr/>
              </p:nvSpPr>
              <p:spPr bwMode="auto">
                <a:xfrm flipH="1">
                  <a:off x="2927" y="2515"/>
                  <a:ext cx="236" cy="311"/>
                </a:xfrm>
                <a:prstGeom prst="line">
                  <a:avLst/>
                </a:prstGeom>
                <a:noFill/>
                <a:ln w="12700">
                  <a:solidFill>
                    <a:srgbClr val="000000"/>
                  </a:solidFill>
                  <a:round/>
                  <a:headEnd/>
                  <a:tailEnd/>
                </a:ln>
              </p:spPr>
              <p:txBody>
                <a:bodyPr/>
                <a:lstStyle/>
                <a:p>
                  <a:endParaRPr lang="zh-CN" altLang="en-US"/>
                </a:p>
              </p:txBody>
            </p:sp>
            <p:sp>
              <p:nvSpPr>
                <p:cNvPr id="92" name="Line 210"/>
                <p:cNvSpPr>
                  <a:spLocks noChangeShapeType="1"/>
                </p:cNvSpPr>
                <p:nvPr/>
              </p:nvSpPr>
              <p:spPr bwMode="auto">
                <a:xfrm>
                  <a:off x="3209" y="2500"/>
                  <a:ext cx="201" cy="332"/>
                </a:xfrm>
                <a:prstGeom prst="line">
                  <a:avLst/>
                </a:prstGeom>
                <a:noFill/>
                <a:ln w="12700">
                  <a:solidFill>
                    <a:srgbClr val="000000"/>
                  </a:solidFill>
                  <a:round/>
                  <a:headEnd/>
                  <a:tailEnd/>
                </a:ln>
              </p:spPr>
              <p:txBody>
                <a:bodyPr/>
                <a:lstStyle/>
                <a:p>
                  <a:endParaRPr lang="zh-CN" altLang="en-US"/>
                </a:p>
              </p:txBody>
            </p:sp>
            <p:sp>
              <p:nvSpPr>
                <p:cNvPr id="93" name="Line 211"/>
                <p:cNvSpPr>
                  <a:spLocks noChangeShapeType="1"/>
                </p:cNvSpPr>
                <p:nvPr/>
              </p:nvSpPr>
              <p:spPr bwMode="auto">
                <a:xfrm>
                  <a:off x="3315" y="2500"/>
                  <a:ext cx="561" cy="324"/>
                </a:xfrm>
                <a:prstGeom prst="line">
                  <a:avLst/>
                </a:prstGeom>
                <a:noFill/>
                <a:ln w="12700">
                  <a:solidFill>
                    <a:srgbClr val="000000"/>
                  </a:solidFill>
                  <a:round/>
                  <a:headEnd/>
                  <a:tailEnd/>
                </a:ln>
              </p:spPr>
              <p:txBody>
                <a:bodyPr/>
                <a:lstStyle/>
                <a:p>
                  <a:endParaRPr lang="zh-CN" altLang="en-US"/>
                </a:p>
              </p:txBody>
            </p:sp>
          </p:grpSp>
          <p:sp>
            <p:nvSpPr>
              <p:cNvPr id="63" name="Line 212"/>
              <p:cNvSpPr>
                <a:spLocks noChangeShapeType="1"/>
              </p:cNvSpPr>
              <p:nvPr/>
            </p:nvSpPr>
            <p:spPr bwMode="auto">
              <a:xfrm flipH="1" flipV="1">
                <a:off x="1819" y="1533"/>
                <a:ext cx="0" cy="356"/>
              </a:xfrm>
              <a:prstGeom prst="line">
                <a:avLst/>
              </a:prstGeom>
              <a:noFill/>
              <a:ln w="12700">
                <a:solidFill>
                  <a:srgbClr val="000000"/>
                </a:solidFill>
                <a:round/>
                <a:headEnd/>
                <a:tailEnd/>
              </a:ln>
            </p:spPr>
            <p:txBody>
              <a:bodyPr/>
              <a:lstStyle/>
              <a:p>
                <a:endParaRPr lang="zh-CN" altLang="en-US"/>
              </a:p>
            </p:txBody>
          </p:sp>
          <p:sp>
            <p:nvSpPr>
              <p:cNvPr id="64" name="Line 213"/>
              <p:cNvSpPr>
                <a:spLocks noChangeShapeType="1"/>
              </p:cNvSpPr>
              <p:nvPr/>
            </p:nvSpPr>
            <p:spPr bwMode="auto">
              <a:xfrm flipH="1">
                <a:off x="1587" y="2081"/>
                <a:ext cx="193" cy="266"/>
              </a:xfrm>
              <a:prstGeom prst="line">
                <a:avLst/>
              </a:prstGeom>
              <a:noFill/>
              <a:ln w="12700">
                <a:solidFill>
                  <a:srgbClr val="000000"/>
                </a:solidFill>
                <a:round/>
                <a:headEnd/>
                <a:tailEnd/>
              </a:ln>
            </p:spPr>
            <p:txBody>
              <a:bodyPr/>
              <a:lstStyle/>
              <a:p>
                <a:endParaRPr lang="zh-CN" altLang="en-US"/>
              </a:p>
            </p:txBody>
          </p:sp>
          <p:sp>
            <p:nvSpPr>
              <p:cNvPr id="65" name="Line 214"/>
              <p:cNvSpPr>
                <a:spLocks noChangeShapeType="1"/>
              </p:cNvSpPr>
              <p:nvPr/>
            </p:nvSpPr>
            <p:spPr bwMode="auto">
              <a:xfrm>
                <a:off x="1818" y="2068"/>
                <a:ext cx="164" cy="284"/>
              </a:xfrm>
              <a:prstGeom prst="line">
                <a:avLst/>
              </a:prstGeom>
              <a:noFill/>
              <a:ln w="12700">
                <a:solidFill>
                  <a:srgbClr val="000000"/>
                </a:solidFill>
                <a:round/>
                <a:headEnd/>
                <a:tailEnd/>
              </a:ln>
            </p:spPr>
            <p:txBody>
              <a:bodyPr/>
              <a:lstStyle/>
              <a:p>
                <a:endParaRPr lang="zh-CN" altLang="en-US"/>
              </a:p>
            </p:txBody>
          </p:sp>
          <p:sp>
            <p:nvSpPr>
              <p:cNvPr id="66" name="Line 215"/>
              <p:cNvSpPr>
                <a:spLocks noChangeShapeType="1"/>
              </p:cNvSpPr>
              <p:nvPr/>
            </p:nvSpPr>
            <p:spPr bwMode="auto">
              <a:xfrm>
                <a:off x="1904" y="2068"/>
                <a:ext cx="459" cy="277"/>
              </a:xfrm>
              <a:prstGeom prst="line">
                <a:avLst/>
              </a:prstGeom>
              <a:noFill/>
              <a:ln w="12700">
                <a:solidFill>
                  <a:srgbClr val="000000"/>
                </a:solidFill>
                <a:round/>
                <a:headEnd/>
                <a:tailEnd/>
              </a:ln>
            </p:spPr>
            <p:txBody>
              <a:bodyPr/>
              <a:lstStyle/>
              <a:p>
                <a:endParaRPr lang="zh-CN" altLang="en-US"/>
              </a:p>
            </p:txBody>
          </p:sp>
          <p:sp>
            <p:nvSpPr>
              <p:cNvPr id="67" name="Text Box 272"/>
              <p:cNvSpPr txBox="1">
                <a:spLocks noChangeArrowheads="1"/>
              </p:cNvSpPr>
              <p:nvPr/>
            </p:nvSpPr>
            <p:spPr bwMode="auto">
              <a:xfrm>
                <a:off x="1583" y="2691"/>
                <a:ext cx="1142" cy="212"/>
              </a:xfrm>
              <a:prstGeom prst="rect">
                <a:avLst/>
              </a:prstGeom>
              <a:noFill/>
              <a:ln w="9525">
                <a:noFill/>
                <a:miter lim="800000"/>
                <a:headEnd/>
                <a:tailEnd/>
              </a:ln>
            </p:spPr>
            <p:txBody>
              <a:bodyPr wrap="none">
                <a:spAutoFit/>
              </a:bodyPr>
              <a:lstStyle/>
              <a:p>
                <a:pPr eaLnBrk="1" hangingPunct="1"/>
                <a:r>
                  <a:rPr lang="en-US" altLang="zh-CN" sz="1600"/>
                  <a:t>to/from customers</a:t>
                </a:r>
              </a:p>
            </p:txBody>
          </p:sp>
          <p:sp>
            <p:nvSpPr>
              <p:cNvPr id="68" name="Text Box 273"/>
              <p:cNvSpPr txBox="1">
                <a:spLocks noChangeArrowheads="1"/>
              </p:cNvSpPr>
              <p:nvPr/>
            </p:nvSpPr>
            <p:spPr bwMode="auto">
              <a:xfrm>
                <a:off x="2262" y="1699"/>
                <a:ext cx="541" cy="213"/>
              </a:xfrm>
              <a:prstGeom prst="rect">
                <a:avLst/>
              </a:prstGeom>
              <a:noFill/>
              <a:ln w="9525">
                <a:noFill/>
                <a:miter lim="800000"/>
                <a:headEnd/>
                <a:tailEnd/>
              </a:ln>
            </p:spPr>
            <p:txBody>
              <a:bodyPr wrap="none">
                <a:spAutoFit/>
              </a:bodyPr>
              <a:lstStyle/>
              <a:p>
                <a:pPr eaLnBrk="1" hangingPunct="1"/>
                <a:r>
                  <a:rPr lang="en-US" altLang="zh-CN" sz="1600"/>
                  <a:t>peering</a:t>
                </a:r>
              </a:p>
            </p:txBody>
          </p:sp>
          <p:sp>
            <p:nvSpPr>
              <p:cNvPr id="69" name="Text Box 274"/>
              <p:cNvSpPr txBox="1">
                <a:spLocks noChangeArrowheads="1"/>
              </p:cNvSpPr>
              <p:nvPr/>
            </p:nvSpPr>
            <p:spPr bwMode="auto">
              <a:xfrm>
                <a:off x="1636" y="1367"/>
                <a:ext cx="1141" cy="212"/>
              </a:xfrm>
              <a:prstGeom prst="rect">
                <a:avLst/>
              </a:prstGeom>
              <a:noFill/>
              <a:ln w="9525">
                <a:noFill/>
                <a:miter lim="800000"/>
                <a:headEnd/>
                <a:tailEnd/>
              </a:ln>
            </p:spPr>
            <p:txBody>
              <a:bodyPr wrap="none">
                <a:spAutoFit/>
              </a:bodyPr>
              <a:lstStyle/>
              <a:p>
                <a:pPr eaLnBrk="1" hangingPunct="1"/>
                <a:r>
                  <a:rPr lang="en-US" altLang="zh-CN" sz="1600"/>
                  <a:t> to/from backbone</a:t>
                </a:r>
              </a:p>
            </p:txBody>
          </p:sp>
          <p:sp>
            <p:nvSpPr>
              <p:cNvPr id="70" name="Rectangle 275"/>
              <p:cNvSpPr>
                <a:spLocks noChangeArrowheads="1"/>
              </p:cNvSpPr>
              <p:nvPr/>
            </p:nvSpPr>
            <p:spPr bwMode="auto">
              <a:xfrm>
                <a:off x="1355" y="1139"/>
                <a:ext cx="1447" cy="1774"/>
              </a:xfrm>
              <a:prstGeom prst="rect">
                <a:avLst/>
              </a:prstGeom>
              <a:noFill/>
              <a:ln w="9525">
                <a:solidFill>
                  <a:srgbClr val="FF0000"/>
                </a:solidFill>
                <a:miter lim="800000"/>
                <a:headEnd/>
                <a:tailEnd/>
              </a:ln>
            </p:spPr>
            <p:txBody>
              <a:bodyPr wrap="none" anchor="ctr"/>
              <a:lstStyle/>
              <a:p>
                <a:endParaRPr lang="zh-CN" altLang="zh-CN">
                  <a:latin typeface="Times New Roman" pitchFamily="18" charset="0"/>
                </a:endParaRPr>
              </a:p>
            </p:txBody>
          </p:sp>
          <p:sp>
            <p:nvSpPr>
              <p:cNvPr id="71" name="Line 290"/>
              <p:cNvSpPr>
                <a:spLocks noChangeShapeType="1"/>
              </p:cNvSpPr>
              <p:nvPr/>
            </p:nvSpPr>
            <p:spPr bwMode="auto">
              <a:xfrm flipH="1" flipV="1">
                <a:off x="2226" y="1559"/>
                <a:ext cx="0" cy="355"/>
              </a:xfrm>
              <a:prstGeom prst="line">
                <a:avLst/>
              </a:prstGeom>
              <a:noFill/>
              <a:ln w="12700">
                <a:solidFill>
                  <a:srgbClr val="000000"/>
                </a:solidFill>
                <a:round/>
                <a:headEnd/>
                <a:tailEnd/>
              </a:ln>
            </p:spPr>
            <p:txBody>
              <a:bodyPr/>
              <a:lstStyle/>
              <a:p>
                <a:endParaRPr lang="zh-CN" altLang="en-US"/>
              </a:p>
            </p:txBody>
          </p:sp>
          <p:sp>
            <p:nvSpPr>
              <p:cNvPr id="72" name="Line 292"/>
              <p:cNvSpPr>
                <a:spLocks noChangeShapeType="1"/>
              </p:cNvSpPr>
              <p:nvPr/>
            </p:nvSpPr>
            <p:spPr bwMode="auto">
              <a:xfrm>
                <a:off x="2360" y="1948"/>
                <a:ext cx="360" cy="0"/>
              </a:xfrm>
              <a:prstGeom prst="line">
                <a:avLst/>
              </a:prstGeom>
              <a:noFill/>
              <a:ln w="12700">
                <a:solidFill>
                  <a:schemeClr val="tx1"/>
                </a:solidFill>
                <a:round/>
                <a:headEnd/>
                <a:tailEnd/>
              </a:ln>
            </p:spPr>
            <p:txBody>
              <a:bodyPr/>
              <a:lstStyle/>
              <a:p>
                <a:endParaRPr lang="zh-CN" altLang="en-US"/>
              </a:p>
            </p:txBody>
          </p:sp>
          <p:sp>
            <p:nvSpPr>
              <p:cNvPr id="73" name="Line 293"/>
              <p:cNvSpPr>
                <a:spLocks noChangeShapeType="1"/>
              </p:cNvSpPr>
              <p:nvPr/>
            </p:nvSpPr>
            <p:spPr bwMode="auto">
              <a:xfrm>
                <a:off x="2360" y="2030"/>
                <a:ext cx="360" cy="0"/>
              </a:xfrm>
              <a:prstGeom prst="line">
                <a:avLst/>
              </a:prstGeom>
              <a:noFill/>
              <a:ln w="12700">
                <a:solidFill>
                  <a:schemeClr val="tx1"/>
                </a:solidFill>
                <a:round/>
                <a:headEnd/>
                <a:tailEnd/>
              </a:ln>
            </p:spPr>
            <p:txBody>
              <a:bodyPr/>
              <a:lstStyle/>
              <a:p>
                <a:endParaRPr lang="zh-CN" altLang="en-US"/>
              </a:p>
            </p:txBody>
          </p:sp>
          <p:sp>
            <p:nvSpPr>
              <p:cNvPr id="74" name="Text Box 294"/>
              <p:cNvSpPr txBox="1">
                <a:spLocks noChangeArrowheads="1"/>
              </p:cNvSpPr>
              <p:nvPr/>
            </p:nvSpPr>
            <p:spPr bwMode="auto">
              <a:xfrm>
                <a:off x="2410" y="1790"/>
                <a:ext cx="290" cy="288"/>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75" name="Group 296"/>
              <p:cNvGrpSpPr>
                <a:grpSpLocks/>
              </p:cNvGrpSpPr>
              <p:nvPr/>
            </p:nvGrpSpPr>
            <p:grpSpPr bwMode="auto">
              <a:xfrm>
                <a:off x="2376" y="2519"/>
                <a:ext cx="83" cy="167"/>
                <a:chOff x="4467" y="2745"/>
                <a:chExt cx="96" cy="345"/>
              </a:xfrm>
            </p:grpSpPr>
            <p:sp>
              <p:nvSpPr>
                <p:cNvPr id="89" name="Line 297"/>
                <p:cNvSpPr>
                  <a:spLocks noChangeShapeType="1"/>
                </p:cNvSpPr>
                <p:nvPr/>
              </p:nvSpPr>
              <p:spPr bwMode="auto">
                <a:xfrm rot="16200000" flipH="1">
                  <a:off x="4294" y="2918"/>
                  <a:ext cx="345" cy="0"/>
                </a:xfrm>
                <a:prstGeom prst="line">
                  <a:avLst/>
                </a:prstGeom>
                <a:noFill/>
                <a:ln w="12700">
                  <a:solidFill>
                    <a:schemeClr val="tx1"/>
                  </a:solidFill>
                  <a:round/>
                  <a:headEnd/>
                  <a:tailEnd/>
                </a:ln>
              </p:spPr>
              <p:txBody>
                <a:bodyPr/>
                <a:lstStyle/>
                <a:p>
                  <a:endParaRPr lang="zh-CN" altLang="en-US"/>
                </a:p>
              </p:txBody>
            </p:sp>
            <p:sp>
              <p:nvSpPr>
                <p:cNvPr id="90" name="Line 298"/>
                <p:cNvSpPr>
                  <a:spLocks noChangeShapeType="1"/>
                </p:cNvSpPr>
                <p:nvPr/>
              </p:nvSpPr>
              <p:spPr bwMode="auto">
                <a:xfrm rot="16200000" flipH="1">
                  <a:off x="4390" y="2918"/>
                  <a:ext cx="345" cy="0"/>
                </a:xfrm>
                <a:prstGeom prst="line">
                  <a:avLst/>
                </a:prstGeom>
                <a:noFill/>
                <a:ln w="12700">
                  <a:solidFill>
                    <a:schemeClr val="tx1"/>
                  </a:solidFill>
                  <a:round/>
                  <a:headEnd/>
                  <a:tailEnd/>
                </a:ln>
              </p:spPr>
              <p:txBody>
                <a:bodyPr/>
                <a:lstStyle/>
                <a:p>
                  <a:endParaRPr lang="zh-CN" altLang="en-US"/>
                </a:p>
              </p:txBody>
            </p:sp>
          </p:grpSp>
          <p:sp>
            <p:nvSpPr>
              <p:cNvPr id="76" name="Text Box 299"/>
              <p:cNvSpPr txBox="1">
                <a:spLocks noChangeArrowheads="1"/>
              </p:cNvSpPr>
              <p:nvPr/>
            </p:nvSpPr>
            <p:spPr bwMode="auto">
              <a:xfrm rot="16200000" flipH="1">
                <a:off x="2242" y="2497"/>
                <a:ext cx="238" cy="287"/>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77" name="Group 301"/>
              <p:cNvGrpSpPr>
                <a:grpSpLocks/>
              </p:cNvGrpSpPr>
              <p:nvPr/>
            </p:nvGrpSpPr>
            <p:grpSpPr bwMode="auto">
              <a:xfrm>
                <a:off x="1977" y="2528"/>
                <a:ext cx="84" cy="167"/>
                <a:chOff x="4467" y="2745"/>
                <a:chExt cx="96" cy="345"/>
              </a:xfrm>
            </p:grpSpPr>
            <p:sp>
              <p:nvSpPr>
                <p:cNvPr id="87" name="Line 302"/>
                <p:cNvSpPr>
                  <a:spLocks noChangeShapeType="1"/>
                </p:cNvSpPr>
                <p:nvPr/>
              </p:nvSpPr>
              <p:spPr bwMode="auto">
                <a:xfrm rot="16200000" flipH="1">
                  <a:off x="4294" y="2918"/>
                  <a:ext cx="345" cy="0"/>
                </a:xfrm>
                <a:prstGeom prst="line">
                  <a:avLst/>
                </a:prstGeom>
                <a:noFill/>
                <a:ln w="12700">
                  <a:solidFill>
                    <a:schemeClr val="tx1"/>
                  </a:solidFill>
                  <a:round/>
                  <a:headEnd/>
                  <a:tailEnd/>
                </a:ln>
              </p:spPr>
              <p:txBody>
                <a:bodyPr/>
                <a:lstStyle/>
                <a:p>
                  <a:endParaRPr lang="zh-CN" altLang="en-US"/>
                </a:p>
              </p:txBody>
            </p:sp>
            <p:sp>
              <p:nvSpPr>
                <p:cNvPr id="88" name="Line 303"/>
                <p:cNvSpPr>
                  <a:spLocks noChangeShapeType="1"/>
                </p:cNvSpPr>
                <p:nvPr/>
              </p:nvSpPr>
              <p:spPr bwMode="auto">
                <a:xfrm rot="16200000" flipH="1">
                  <a:off x="4390" y="2918"/>
                  <a:ext cx="345" cy="0"/>
                </a:xfrm>
                <a:prstGeom prst="line">
                  <a:avLst/>
                </a:prstGeom>
                <a:noFill/>
                <a:ln w="12700">
                  <a:solidFill>
                    <a:schemeClr val="tx1"/>
                  </a:solidFill>
                  <a:round/>
                  <a:headEnd/>
                  <a:tailEnd/>
                </a:ln>
              </p:spPr>
              <p:txBody>
                <a:bodyPr/>
                <a:lstStyle/>
                <a:p>
                  <a:endParaRPr lang="zh-CN" altLang="en-US"/>
                </a:p>
              </p:txBody>
            </p:sp>
          </p:grpSp>
          <p:sp>
            <p:nvSpPr>
              <p:cNvPr id="78" name="Text Box 304"/>
              <p:cNvSpPr txBox="1">
                <a:spLocks noChangeArrowheads="1"/>
              </p:cNvSpPr>
              <p:nvPr/>
            </p:nvSpPr>
            <p:spPr bwMode="auto">
              <a:xfrm rot="16200000" flipH="1">
                <a:off x="1837" y="2491"/>
                <a:ext cx="239" cy="288"/>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79" name="Group 306"/>
              <p:cNvGrpSpPr>
                <a:grpSpLocks/>
              </p:cNvGrpSpPr>
              <p:nvPr/>
            </p:nvGrpSpPr>
            <p:grpSpPr bwMode="auto">
              <a:xfrm>
                <a:off x="1545" y="2526"/>
                <a:ext cx="92" cy="167"/>
                <a:chOff x="4467" y="2745"/>
                <a:chExt cx="96" cy="345"/>
              </a:xfrm>
            </p:grpSpPr>
            <p:sp>
              <p:nvSpPr>
                <p:cNvPr id="85" name="Line 307"/>
                <p:cNvSpPr>
                  <a:spLocks noChangeShapeType="1"/>
                </p:cNvSpPr>
                <p:nvPr/>
              </p:nvSpPr>
              <p:spPr bwMode="auto">
                <a:xfrm rot="16200000" flipH="1">
                  <a:off x="4294" y="2918"/>
                  <a:ext cx="345" cy="0"/>
                </a:xfrm>
                <a:prstGeom prst="line">
                  <a:avLst/>
                </a:prstGeom>
                <a:noFill/>
                <a:ln w="12700">
                  <a:solidFill>
                    <a:schemeClr val="tx1"/>
                  </a:solidFill>
                  <a:round/>
                  <a:headEnd/>
                  <a:tailEnd/>
                </a:ln>
              </p:spPr>
              <p:txBody>
                <a:bodyPr/>
                <a:lstStyle/>
                <a:p>
                  <a:endParaRPr lang="zh-CN" altLang="en-US"/>
                </a:p>
              </p:txBody>
            </p:sp>
            <p:sp>
              <p:nvSpPr>
                <p:cNvPr id="86" name="Line 308"/>
                <p:cNvSpPr>
                  <a:spLocks noChangeShapeType="1"/>
                </p:cNvSpPr>
                <p:nvPr/>
              </p:nvSpPr>
              <p:spPr bwMode="auto">
                <a:xfrm rot="16200000" flipH="1">
                  <a:off x="4390" y="2918"/>
                  <a:ext cx="345" cy="0"/>
                </a:xfrm>
                <a:prstGeom prst="line">
                  <a:avLst/>
                </a:prstGeom>
                <a:noFill/>
                <a:ln w="12700">
                  <a:solidFill>
                    <a:schemeClr val="tx1"/>
                  </a:solidFill>
                  <a:round/>
                  <a:headEnd/>
                  <a:tailEnd/>
                </a:ln>
              </p:spPr>
              <p:txBody>
                <a:bodyPr/>
                <a:lstStyle/>
                <a:p>
                  <a:endParaRPr lang="zh-CN" altLang="en-US"/>
                </a:p>
              </p:txBody>
            </p:sp>
          </p:grpSp>
          <p:sp>
            <p:nvSpPr>
              <p:cNvPr id="80" name="Text Box 309"/>
              <p:cNvSpPr txBox="1">
                <a:spLocks noChangeArrowheads="1"/>
              </p:cNvSpPr>
              <p:nvPr/>
            </p:nvSpPr>
            <p:spPr bwMode="auto">
              <a:xfrm rot="16200000" flipH="1">
                <a:off x="1407" y="2492"/>
                <a:ext cx="239" cy="288"/>
              </a:xfrm>
              <a:prstGeom prst="rect">
                <a:avLst/>
              </a:prstGeom>
              <a:noFill/>
              <a:ln w="9525">
                <a:noFill/>
                <a:miter lim="800000"/>
                <a:headEnd/>
                <a:tailEnd/>
              </a:ln>
            </p:spPr>
            <p:txBody>
              <a:bodyPr>
                <a:spAutoFit/>
              </a:bodyPr>
              <a:lstStyle/>
              <a:p>
                <a:r>
                  <a:rPr lang="en-US" altLang="zh-CN">
                    <a:latin typeface="Times New Roman" pitchFamily="18" charset="0"/>
                  </a:rPr>
                  <a:t>…</a:t>
                </a:r>
              </a:p>
            </p:txBody>
          </p:sp>
          <p:sp>
            <p:nvSpPr>
              <p:cNvPr id="81" name="Text Box 310"/>
              <p:cNvSpPr txBox="1">
                <a:spLocks noChangeArrowheads="1"/>
              </p:cNvSpPr>
              <p:nvPr/>
            </p:nvSpPr>
            <p:spPr bwMode="auto">
              <a:xfrm>
                <a:off x="1437" y="1179"/>
                <a:ext cx="1282" cy="192"/>
              </a:xfrm>
              <a:prstGeom prst="rect">
                <a:avLst/>
              </a:prstGeom>
              <a:solidFill>
                <a:schemeClr val="bg1"/>
              </a:solidFill>
              <a:ln w="9525">
                <a:noFill/>
                <a:miter lim="800000"/>
                <a:headEnd/>
                <a:tailEnd/>
              </a:ln>
            </p:spPr>
            <p:txBody>
              <a:bodyPr wrap="none">
                <a:spAutoFit/>
              </a:bodyPr>
              <a:lstStyle/>
              <a:p>
                <a:pPr eaLnBrk="1" hangingPunct="1"/>
                <a:r>
                  <a:rPr lang="en-US" altLang="zh-CN" sz="1400">
                    <a:solidFill>
                      <a:srgbClr val="FF0000"/>
                    </a:solidFill>
                  </a:rPr>
                  <a:t>POP: point-of-presence</a:t>
                </a:r>
              </a:p>
            </p:txBody>
          </p:sp>
          <p:sp>
            <p:nvSpPr>
              <p:cNvPr id="82" name="Line 148"/>
              <p:cNvSpPr>
                <a:spLocks noChangeShapeType="1"/>
              </p:cNvSpPr>
              <p:nvPr/>
            </p:nvSpPr>
            <p:spPr bwMode="auto">
              <a:xfrm>
                <a:off x="3192" y="1948"/>
                <a:ext cx="0" cy="86"/>
              </a:xfrm>
              <a:prstGeom prst="line">
                <a:avLst/>
              </a:prstGeom>
              <a:noFill/>
              <a:ln w="9525">
                <a:solidFill>
                  <a:srgbClr val="000000"/>
                </a:solidFill>
                <a:round/>
                <a:headEnd/>
                <a:tailEnd/>
              </a:ln>
            </p:spPr>
            <p:txBody>
              <a:bodyPr/>
              <a:lstStyle/>
              <a:p>
                <a:endParaRPr lang="zh-CN" altLang="en-US"/>
              </a:p>
            </p:txBody>
          </p:sp>
          <p:sp>
            <p:nvSpPr>
              <p:cNvPr id="83" name="Line 184"/>
              <p:cNvSpPr>
                <a:spLocks noChangeShapeType="1"/>
              </p:cNvSpPr>
              <p:nvPr/>
            </p:nvSpPr>
            <p:spPr bwMode="auto">
              <a:xfrm>
                <a:off x="3298" y="2402"/>
                <a:ext cx="0" cy="92"/>
              </a:xfrm>
              <a:prstGeom prst="line">
                <a:avLst/>
              </a:prstGeom>
              <a:noFill/>
              <a:ln w="9525">
                <a:solidFill>
                  <a:srgbClr val="000000"/>
                </a:solidFill>
                <a:round/>
                <a:headEnd/>
                <a:tailEnd/>
              </a:ln>
            </p:spPr>
            <p:txBody>
              <a:bodyPr/>
              <a:lstStyle/>
              <a:p>
                <a:endParaRPr lang="zh-CN" altLang="en-US"/>
              </a:p>
            </p:txBody>
          </p:sp>
          <p:sp>
            <p:nvSpPr>
              <p:cNvPr id="84"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w="9525">
                <a:noFill/>
                <a:round/>
                <a:headEnd/>
                <a:tailEnd/>
              </a:ln>
            </p:spPr>
            <p:txBody>
              <a:bodyPr/>
              <a:lstStyle/>
              <a:p>
                <a:endParaRPr lang="zh-CN" altLang="en-US"/>
              </a:p>
            </p:txBody>
          </p:sp>
        </p:grpSp>
        <p:grpSp>
          <p:nvGrpSpPr>
            <p:cNvPr id="8" name="Group 347"/>
            <p:cNvGrpSpPr>
              <a:grpSpLocks/>
            </p:cNvGrpSpPr>
            <p:nvPr/>
          </p:nvGrpSpPr>
          <p:grpSpPr bwMode="auto">
            <a:xfrm>
              <a:off x="3570624" y="3685767"/>
              <a:ext cx="544387" cy="333770"/>
              <a:chOff x="1871277" y="1576300"/>
              <a:chExt cx="1128371" cy="437860"/>
            </a:xfrm>
          </p:grpSpPr>
          <p:sp>
            <p:nvSpPr>
              <p:cNvPr id="49"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1"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2"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5"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6" name="Straight Connector 94"/>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 name="Group 347"/>
            <p:cNvGrpSpPr>
              <a:grpSpLocks/>
            </p:cNvGrpSpPr>
            <p:nvPr/>
          </p:nvGrpSpPr>
          <p:grpSpPr bwMode="auto">
            <a:xfrm>
              <a:off x="2915191" y="3680361"/>
              <a:ext cx="544387" cy="333770"/>
              <a:chOff x="1871277" y="1576300"/>
              <a:chExt cx="1128371" cy="437860"/>
            </a:xfrm>
          </p:grpSpPr>
          <p:sp>
            <p:nvSpPr>
              <p:cNvPr id="40"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2"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3"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5"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6"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7" name="Straight Connector 104"/>
              <p:cNvCxnSpPr>
                <a:cxnSpLocks noChangeShapeType="1"/>
                <a:endCxn id="4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 name="Group 347"/>
            <p:cNvGrpSpPr>
              <a:grpSpLocks/>
            </p:cNvGrpSpPr>
            <p:nvPr/>
          </p:nvGrpSpPr>
          <p:grpSpPr bwMode="auto">
            <a:xfrm>
              <a:off x="2256002" y="3682470"/>
              <a:ext cx="544387" cy="333770"/>
              <a:chOff x="1871277" y="1576300"/>
              <a:chExt cx="1128371" cy="437860"/>
            </a:xfrm>
          </p:grpSpPr>
          <p:sp>
            <p:nvSpPr>
              <p:cNvPr id="31"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 name="Straight Connector 114"/>
              <p:cNvCxnSpPr>
                <a:cxnSpLocks noChangeShapeType="1"/>
                <a:endCxn id="3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 name="Group 347"/>
            <p:cNvGrpSpPr>
              <a:grpSpLocks/>
            </p:cNvGrpSpPr>
            <p:nvPr/>
          </p:nvGrpSpPr>
          <p:grpSpPr bwMode="auto">
            <a:xfrm>
              <a:off x="2630086" y="2989478"/>
              <a:ext cx="544387" cy="333770"/>
              <a:chOff x="1871277" y="1576300"/>
              <a:chExt cx="1128371" cy="437860"/>
            </a:xfrm>
          </p:grpSpPr>
          <p:sp>
            <p:nvSpPr>
              <p:cNvPr id="22"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 name="Straight Connector 124"/>
              <p:cNvCxnSpPr>
                <a:cxnSpLocks noChangeShapeType="1"/>
                <a:endCxn id="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 name="Group 347"/>
            <p:cNvGrpSpPr>
              <a:grpSpLocks/>
            </p:cNvGrpSpPr>
            <p:nvPr/>
          </p:nvGrpSpPr>
          <p:grpSpPr bwMode="auto">
            <a:xfrm>
              <a:off x="3244642" y="2991587"/>
              <a:ext cx="544387" cy="333770"/>
              <a:chOff x="1871277" y="1576300"/>
              <a:chExt cx="1128371" cy="437860"/>
            </a:xfrm>
          </p:grpSpPr>
          <p:sp>
            <p:nvSpPr>
              <p:cNvPr id="13"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 name="Straight Connector 134"/>
              <p:cNvCxnSpPr>
                <a:cxnSpLocks noChangeShapeType="1"/>
                <a:endCxn id="1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solidFill>
                  <a:srgbClr val="C00000"/>
                </a:solidFill>
              </a:rPr>
              <a:t>1.4 </a:t>
            </a:r>
            <a:r>
              <a:rPr lang="zh-CN" altLang="en-US" sz="2800" dirty="0">
                <a:solidFill>
                  <a:srgbClr val="C00000"/>
                </a:solidFill>
              </a:rPr>
              <a:t>分组交换网中的时延、丢包和吞吐率</a:t>
            </a:r>
            <a:endParaRPr lang="en-US" altLang="zh-CN" sz="2800" dirty="0">
              <a:solidFill>
                <a:srgbClr val="C00000"/>
              </a:solidFill>
            </a:endParaRPr>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46</a:t>
            </a:fld>
            <a:endParaRPr lang="zh-CN" altLang="en-US"/>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为何发生丢包和时延？</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47</a:t>
            </a:fld>
            <a:endParaRPr lang="zh-CN" altLang="en-US"/>
          </a:p>
        </p:txBody>
      </p:sp>
      <p:sp>
        <p:nvSpPr>
          <p:cNvPr id="5" name="Line 24"/>
          <p:cNvSpPr>
            <a:spLocks noChangeShapeType="1"/>
          </p:cNvSpPr>
          <p:nvPr/>
        </p:nvSpPr>
        <p:spPr bwMode="auto">
          <a:xfrm>
            <a:off x="1643063" y="4486994"/>
            <a:ext cx="741362" cy="355600"/>
          </a:xfrm>
          <a:prstGeom prst="line">
            <a:avLst/>
          </a:prstGeom>
          <a:noFill/>
          <a:ln w="19050">
            <a:solidFill>
              <a:schemeClr val="tx1"/>
            </a:solidFill>
            <a:round/>
            <a:headEnd/>
            <a:tailEnd/>
          </a:ln>
        </p:spPr>
        <p:txBody>
          <a:bodyPr wrap="none" anchor="ctr"/>
          <a:lstStyle/>
          <a:p>
            <a:endParaRPr lang="zh-CN" altLang="en-US"/>
          </a:p>
        </p:txBody>
      </p:sp>
      <p:grpSp>
        <p:nvGrpSpPr>
          <p:cNvPr id="6" name="Group 347"/>
          <p:cNvGrpSpPr>
            <a:grpSpLocks/>
          </p:cNvGrpSpPr>
          <p:nvPr/>
        </p:nvGrpSpPr>
        <p:grpSpPr bwMode="auto">
          <a:xfrm>
            <a:off x="2359025" y="4534619"/>
            <a:ext cx="1162050" cy="715962"/>
            <a:chOff x="1871277" y="1576300"/>
            <a:chExt cx="1128371" cy="437861"/>
          </a:xfrm>
        </p:grpSpPr>
        <p:sp>
          <p:nvSpPr>
            <p:cNvPr id="7"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 name="Straight Connector 112"/>
            <p:cNvCxnSpPr>
              <a:cxnSpLocks noChangeShapeType="1"/>
              <a:endCxn id="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6" name="Line 26"/>
          <p:cNvSpPr>
            <a:spLocks noChangeShapeType="1"/>
          </p:cNvSpPr>
          <p:nvPr/>
        </p:nvSpPr>
        <p:spPr bwMode="auto">
          <a:xfrm>
            <a:off x="3567113" y="4906094"/>
            <a:ext cx="1933575" cy="9525"/>
          </a:xfrm>
          <a:prstGeom prst="line">
            <a:avLst/>
          </a:prstGeom>
          <a:noFill/>
          <a:ln w="19050">
            <a:solidFill>
              <a:schemeClr val="tx1"/>
            </a:solidFill>
            <a:round/>
            <a:headEnd/>
            <a:tailEnd/>
          </a:ln>
        </p:spPr>
        <p:txBody>
          <a:bodyPr wrap="none" anchor="ctr"/>
          <a:lstStyle/>
          <a:p>
            <a:endParaRPr lang="zh-CN" altLang="en-US"/>
          </a:p>
        </p:txBody>
      </p:sp>
      <p:sp>
        <p:nvSpPr>
          <p:cNvPr id="17" name="Rectangle 30"/>
          <p:cNvSpPr>
            <a:spLocks noChangeArrowheads="1"/>
          </p:cNvSpPr>
          <p:nvPr/>
        </p:nvSpPr>
        <p:spPr bwMode="auto">
          <a:xfrm>
            <a:off x="3233738" y="4777506"/>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8" name="Rectangle 31"/>
          <p:cNvSpPr>
            <a:spLocks noChangeArrowheads="1"/>
          </p:cNvSpPr>
          <p:nvPr/>
        </p:nvSpPr>
        <p:spPr bwMode="auto">
          <a:xfrm>
            <a:off x="3389313" y="4777506"/>
            <a:ext cx="147637" cy="200025"/>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19" name="Rectangle 38"/>
          <p:cNvSpPr>
            <a:spLocks noChangeArrowheads="1"/>
          </p:cNvSpPr>
          <p:nvPr/>
        </p:nvSpPr>
        <p:spPr bwMode="auto">
          <a:xfrm>
            <a:off x="3524250" y="4715594"/>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0" name="Line 25"/>
          <p:cNvSpPr>
            <a:spLocks noChangeShapeType="1"/>
          </p:cNvSpPr>
          <p:nvPr/>
        </p:nvSpPr>
        <p:spPr bwMode="auto">
          <a:xfrm flipV="1">
            <a:off x="1641475" y="5026744"/>
            <a:ext cx="735013" cy="550862"/>
          </a:xfrm>
          <a:prstGeom prst="line">
            <a:avLst/>
          </a:prstGeom>
          <a:noFill/>
          <a:ln w="19050">
            <a:solidFill>
              <a:schemeClr val="tx1"/>
            </a:solidFill>
            <a:round/>
            <a:headEnd/>
            <a:tailEnd/>
          </a:ln>
        </p:spPr>
        <p:txBody>
          <a:bodyPr wrap="none" anchor="ctr"/>
          <a:lstStyle/>
          <a:p>
            <a:endParaRPr lang="zh-CN" altLang="en-US"/>
          </a:p>
        </p:txBody>
      </p:sp>
      <p:sp>
        <p:nvSpPr>
          <p:cNvPr id="21" name="Rectangle 32"/>
          <p:cNvSpPr>
            <a:spLocks noChangeArrowheads="1"/>
          </p:cNvSpPr>
          <p:nvPr/>
        </p:nvSpPr>
        <p:spPr bwMode="auto">
          <a:xfrm>
            <a:off x="2181225" y="4677494"/>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2" name="Line 33"/>
          <p:cNvSpPr>
            <a:spLocks noChangeShapeType="1"/>
          </p:cNvSpPr>
          <p:nvPr/>
        </p:nvSpPr>
        <p:spPr bwMode="auto">
          <a:xfrm>
            <a:off x="2132013" y="4613994"/>
            <a:ext cx="2111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3" name="Text Box 36"/>
          <p:cNvSpPr txBox="1">
            <a:spLocks noChangeArrowheads="1"/>
          </p:cNvSpPr>
          <p:nvPr/>
        </p:nvSpPr>
        <p:spPr bwMode="auto">
          <a:xfrm>
            <a:off x="765175" y="4171081"/>
            <a:ext cx="403225" cy="461963"/>
          </a:xfrm>
          <a:prstGeom prst="rect">
            <a:avLst/>
          </a:prstGeom>
          <a:noFill/>
          <a:ln w="9525">
            <a:noFill/>
            <a:miter lim="800000"/>
            <a:headEnd/>
            <a:tailEnd/>
          </a:ln>
        </p:spPr>
        <p:txBody>
          <a:bodyPr wrap="none">
            <a:spAutoFit/>
          </a:bodyPr>
          <a:lstStyle/>
          <a:p>
            <a:r>
              <a:rPr lang="en-US" altLang="zh-CN">
                <a:solidFill>
                  <a:srgbClr val="000000"/>
                </a:solidFill>
              </a:rPr>
              <a:t>A</a:t>
            </a:r>
          </a:p>
        </p:txBody>
      </p:sp>
      <p:sp>
        <p:nvSpPr>
          <p:cNvPr id="24" name="Text Box 37"/>
          <p:cNvSpPr txBox="1">
            <a:spLocks noChangeArrowheads="1"/>
          </p:cNvSpPr>
          <p:nvPr/>
        </p:nvSpPr>
        <p:spPr bwMode="auto">
          <a:xfrm>
            <a:off x="941388" y="5123581"/>
            <a:ext cx="387350" cy="457200"/>
          </a:xfrm>
          <a:prstGeom prst="rect">
            <a:avLst/>
          </a:prstGeom>
          <a:noFill/>
          <a:ln w="9525">
            <a:noFill/>
            <a:miter lim="800000"/>
            <a:headEnd/>
            <a:tailEnd/>
          </a:ln>
        </p:spPr>
        <p:txBody>
          <a:bodyPr wrap="none">
            <a:spAutoFit/>
          </a:bodyPr>
          <a:lstStyle/>
          <a:p>
            <a:r>
              <a:rPr lang="en-US" altLang="zh-CN"/>
              <a:t>B</a:t>
            </a:r>
          </a:p>
        </p:txBody>
      </p:sp>
      <p:grpSp>
        <p:nvGrpSpPr>
          <p:cNvPr id="25" name="Group 66"/>
          <p:cNvGrpSpPr>
            <a:grpSpLocks/>
          </p:cNvGrpSpPr>
          <p:nvPr/>
        </p:nvGrpSpPr>
        <p:grpSpPr bwMode="auto">
          <a:xfrm>
            <a:off x="915988" y="4171081"/>
            <a:ext cx="779462" cy="679450"/>
            <a:chOff x="-44" y="1473"/>
            <a:chExt cx="981" cy="1105"/>
          </a:xfrm>
        </p:grpSpPr>
        <p:pic>
          <p:nvPicPr>
            <p:cNvPr id="26" name="Picture 6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7"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 name="Group 69"/>
          <p:cNvGrpSpPr>
            <a:grpSpLocks/>
          </p:cNvGrpSpPr>
          <p:nvPr/>
        </p:nvGrpSpPr>
        <p:grpSpPr bwMode="auto">
          <a:xfrm>
            <a:off x="966788" y="5177556"/>
            <a:ext cx="779462" cy="679450"/>
            <a:chOff x="-44" y="1473"/>
            <a:chExt cx="981" cy="1105"/>
          </a:xfrm>
        </p:grpSpPr>
        <p:pic>
          <p:nvPicPr>
            <p:cNvPr id="29" name="Picture 7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30"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31" name="Group 347"/>
          <p:cNvGrpSpPr>
            <a:grpSpLocks/>
          </p:cNvGrpSpPr>
          <p:nvPr/>
        </p:nvGrpSpPr>
        <p:grpSpPr bwMode="auto">
          <a:xfrm>
            <a:off x="5497513" y="4579069"/>
            <a:ext cx="1162050" cy="715962"/>
            <a:chOff x="1871277" y="1576300"/>
            <a:chExt cx="1128371" cy="437861"/>
          </a:xfrm>
        </p:grpSpPr>
        <p:sp>
          <p:nvSpPr>
            <p:cNvPr id="32"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9" name="Straight Connector 99"/>
            <p:cNvCxnSpPr>
              <a:cxnSpLocks noChangeShapeType="1"/>
              <a:endCxn id="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1" name="Rectangle 31"/>
          <p:cNvSpPr>
            <a:spLocks noChangeArrowheads="1"/>
          </p:cNvSpPr>
          <p:nvPr/>
        </p:nvSpPr>
        <p:spPr bwMode="auto">
          <a:xfrm>
            <a:off x="1744663" y="5333131"/>
            <a:ext cx="139700" cy="185738"/>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42" name="Line 33"/>
          <p:cNvSpPr>
            <a:spLocks noChangeShapeType="1"/>
          </p:cNvSpPr>
          <p:nvPr/>
        </p:nvSpPr>
        <p:spPr bwMode="auto">
          <a:xfrm flipV="1">
            <a:off x="1919288" y="5302969"/>
            <a:ext cx="220662" cy="161925"/>
          </a:xfrm>
          <a:prstGeom prst="line">
            <a:avLst/>
          </a:prstGeom>
          <a:noFill/>
          <a:ln w="9525">
            <a:solidFill>
              <a:schemeClr val="tx1"/>
            </a:solidFill>
            <a:round/>
            <a:headEnd/>
            <a:tailEnd type="triangle" w="med" len="med"/>
          </a:ln>
        </p:spPr>
        <p:txBody>
          <a:bodyPr wrap="none" anchor="ctr"/>
          <a:lstStyle/>
          <a:p>
            <a:endParaRPr lang="zh-CN" altLang="en-US"/>
          </a:p>
        </p:txBody>
      </p:sp>
      <p:sp>
        <p:nvSpPr>
          <p:cNvPr id="43" name="Rectangle 89"/>
          <p:cNvSpPr>
            <a:spLocks noChangeArrowheads="1"/>
          </p:cNvSpPr>
          <p:nvPr/>
        </p:nvSpPr>
        <p:spPr bwMode="auto">
          <a:xfrm>
            <a:off x="3081338" y="4779094"/>
            <a:ext cx="147637" cy="200025"/>
          </a:xfrm>
          <a:prstGeom prst="rect">
            <a:avLst/>
          </a:prstGeom>
          <a:solidFill>
            <a:schemeClr val="bg1"/>
          </a:solidFill>
          <a:ln w="9525">
            <a:solidFill>
              <a:schemeClr val="tx1"/>
            </a:solidFill>
            <a:miter lim="800000"/>
            <a:headEnd/>
            <a:tailEnd/>
          </a:ln>
        </p:spPr>
        <p:txBody>
          <a:bodyPr wrap="none" anchor="ctr"/>
          <a:lstStyle/>
          <a:p>
            <a:pPr algn="ctr"/>
            <a:endParaRPr lang="zh-CN" altLang="zh-CN">
              <a:solidFill>
                <a:srgbClr val="000000"/>
              </a:solidFill>
            </a:endParaRPr>
          </a:p>
        </p:txBody>
      </p:sp>
      <p:sp>
        <p:nvSpPr>
          <p:cNvPr id="44" name="Rectangle 89"/>
          <p:cNvSpPr>
            <a:spLocks noChangeArrowheads="1"/>
          </p:cNvSpPr>
          <p:nvPr/>
        </p:nvSpPr>
        <p:spPr bwMode="auto">
          <a:xfrm>
            <a:off x="2932113" y="4777506"/>
            <a:ext cx="147637" cy="200025"/>
          </a:xfrm>
          <a:prstGeom prst="rect">
            <a:avLst/>
          </a:prstGeom>
          <a:solidFill>
            <a:schemeClr val="bg1"/>
          </a:solidFill>
          <a:ln w="9525">
            <a:solidFill>
              <a:schemeClr val="tx1"/>
            </a:solidFill>
            <a:miter lim="800000"/>
            <a:headEnd/>
            <a:tailEnd/>
          </a:ln>
        </p:spPr>
        <p:txBody>
          <a:bodyPr wrap="none" anchor="ctr"/>
          <a:lstStyle/>
          <a:p>
            <a:pPr algn="ctr"/>
            <a:endParaRPr lang="zh-CN" altLang="zh-CN">
              <a:solidFill>
                <a:srgbClr val="000000"/>
              </a:solidFill>
            </a:endParaRPr>
          </a:p>
        </p:txBody>
      </p:sp>
      <p:sp>
        <p:nvSpPr>
          <p:cNvPr id="45" name="Rectangle 89"/>
          <p:cNvSpPr>
            <a:spLocks noChangeArrowheads="1"/>
          </p:cNvSpPr>
          <p:nvPr/>
        </p:nvSpPr>
        <p:spPr bwMode="auto">
          <a:xfrm>
            <a:off x="2779713" y="4780681"/>
            <a:ext cx="147637" cy="200025"/>
          </a:xfrm>
          <a:prstGeom prst="rect">
            <a:avLst/>
          </a:prstGeom>
          <a:solidFill>
            <a:schemeClr val="bg1"/>
          </a:solidFill>
          <a:ln w="9525">
            <a:solidFill>
              <a:schemeClr val="tx1"/>
            </a:solidFill>
            <a:miter lim="800000"/>
            <a:headEnd/>
            <a:tailEnd/>
          </a:ln>
        </p:spPr>
        <p:txBody>
          <a:bodyPr wrap="none" anchor="ctr"/>
          <a:lstStyle/>
          <a:p>
            <a:pPr algn="ctr"/>
            <a:endParaRPr lang="zh-CN" altLang="zh-CN">
              <a:solidFill>
                <a:srgbClr val="000000"/>
              </a:solidFill>
            </a:endParaRPr>
          </a:p>
        </p:txBody>
      </p:sp>
      <p:sp>
        <p:nvSpPr>
          <p:cNvPr id="46" name="Rectangle 3"/>
          <p:cNvSpPr txBox="1">
            <a:spLocks noChangeArrowheads="1"/>
          </p:cNvSpPr>
          <p:nvPr/>
        </p:nvSpPr>
        <p:spPr bwMode="auto">
          <a:xfrm>
            <a:off x="579438" y="1621556"/>
            <a:ext cx="8564562" cy="2114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数据包在路由器缓存中</a:t>
            </a:r>
            <a:r>
              <a:rPr kumimoji="0" lang="zh-CN" altLang="en-US" sz="2400" b="0" i="0" u="none" strike="noStrike" kern="0" cap="none" spc="0" normalizeH="0" baseline="0" noProof="0" dirty="0">
                <a:ln>
                  <a:noFill/>
                </a:ln>
                <a:solidFill>
                  <a:srgbClr val="C00000"/>
                </a:solidFill>
                <a:effectLst/>
                <a:uLnTx/>
                <a:uFillTx/>
                <a:latin typeface="+mn-lt"/>
                <a:ea typeface="+mn-ea"/>
                <a:cs typeface="+mn-cs"/>
              </a:rPr>
              <a:t>排队</a:t>
            </a:r>
            <a:endParaRPr kumimoji="0" lang="en-US" sz="2400" b="0" i="0" u="none" strike="noStrike" kern="0" cap="none" spc="0" normalizeH="0" baseline="0" noProof="0" dirty="0">
              <a:ln>
                <a:noFill/>
              </a:ln>
              <a:solidFill>
                <a:srgbClr val="C00000"/>
              </a:solidFill>
              <a:effectLst/>
              <a:uLnTx/>
              <a:uFillTx/>
              <a:latin typeface="+mn-lt"/>
              <a:ea typeface="+mn-ea"/>
              <a:cs typeface="+mn-cs"/>
            </a:endParaRPr>
          </a:p>
          <a:p>
            <a:pPr marL="287338" lvl="0" indent="-287338" fontAlgn="base">
              <a:spcBef>
                <a:spcPct val="20000"/>
              </a:spcBef>
              <a:spcAft>
                <a:spcPct val="0"/>
              </a:spcAft>
              <a:buClr>
                <a:schemeClr val="folHlink"/>
              </a:buClr>
              <a:buSzPct val="60000"/>
              <a:buFont typeface="Wingdings" charset="2"/>
              <a:buChar char="§"/>
              <a:defRPr/>
            </a:pPr>
            <a:r>
              <a:rPr kumimoji="0" lang="zh-CN" altLang="en-US" sz="2400" b="0" i="0" u="none" strike="noStrike" kern="0" cap="none" spc="0" normalizeH="0" baseline="0" noProof="0" dirty="0">
                <a:ln>
                  <a:noFill/>
                </a:ln>
                <a:solidFill>
                  <a:srgbClr val="CC0000"/>
                </a:solidFill>
                <a:effectLst/>
                <a:uLnTx/>
                <a:uFillTx/>
                <a:latin typeface="+mn-lt"/>
                <a:ea typeface="+mn-ea"/>
                <a:cs typeface="+mn-cs"/>
              </a:rPr>
              <a:t>数据包到达</a:t>
            </a:r>
            <a:r>
              <a:rPr lang="zh-CN" altLang="en-US" sz="2400" kern="0" dirty="0">
                <a:solidFill>
                  <a:srgbClr val="CC0000"/>
                </a:solidFill>
              </a:rPr>
              <a:t>速率（暂时）超过出口链路的容量时</a:t>
            </a:r>
            <a:endParaRPr kumimoji="0" lang="en-US" sz="2400" b="0" i="0" u="none" strike="noStrike" kern="0" cap="none" spc="0" normalizeH="0" baseline="0" noProof="0" dirty="0">
              <a:ln>
                <a:noFill/>
              </a:ln>
              <a:solidFill>
                <a:srgbClr val="CC0000"/>
              </a:solidFill>
              <a:effectLst/>
              <a:uLnTx/>
              <a:uFillTx/>
              <a:latin typeface="+mn-lt"/>
              <a:ea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charset="2"/>
              <a:buChar char="§"/>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数据包排队等待被传输</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grpSp>
        <p:nvGrpSpPr>
          <p:cNvPr id="47" name="Group 93"/>
          <p:cNvGrpSpPr>
            <a:grpSpLocks/>
          </p:cNvGrpSpPr>
          <p:nvPr/>
        </p:nvGrpSpPr>
        <p:grpSpPr bwMode="auto">
          <a:xfrm>
            <a:off x="3621087" y="3232869"/>
            <a:ext cx="3941760" cy="1454150"/>
            <a:chOff x="2259" y="2090"/>
            <a:chExt cx="2483" cy="916"/>
          </a:xfrm>
        </p:grpSpPr>
        <p:sp>
          <p:nvSpPr>
            <p:cNvPr id="48" name="Text Box 66"/>
            <p:cNvSpPr txBox="1">
              <a:spLocks noChangeArrowheads="1"/>
            </p:cNvSpPr>
            <p:nvPr/>
          </p:nvSpPr>
          <p:spPr bwMode="auto">
            <a:xfrm>
              <a:off x="2602" y="2090"/>
              <a:ext cx="2140" cy="233"/>
            </a:xfrm>
            <a:prstGeom prst="rect">
              <a:avLst/>
            </a:prstGeom>
            <a:noFill/>
            <a:ln w="9525">
              <a:noFill/>
              <a:miter lim="800000"/>
              <a:headEnd/>
              <a:tailEnd/>
            </a:ln>
          </p:spPr>
          <p:txBody>
            <a:bodyPr wrap="none">
              <a:spAutoFit/>
            </a:bodyPr>
            <a:lstStyle/>
            <a:p>
              <a:r>
                <a:rPr lang="zh-CN" altLang="en-US" sz="1800" dirty="0">
                  <a:solidFill>
                    <a:srgbClr val="000000"/>
                  </a:solidFill>
                </a:rPr>
                <a:t>正在被传输的数据包</a:t>
              </a:r>
              <a:r>
                <a:rPr lang="en-US" altLang="zh-CN" sz="1800" dirty="0">
                  <a:solidFill>
                    <a:srgbClr val="000000"/>
                  </a:solidFill>
                </a:rPr>
                <a:t> </a:t>
              </a:r>
              <a:r>
                <a:rPr lang="en-US" altLang="zh-CN" sz="1800" dirty="0">
                  <a:solidFill>
                    <a:srgbClr val="CC0000"/>
                  </a:solidFill>
                </a:rPr>
                <a:t>(</a:t>
              </a:r>
              <a:r>
                <a:rPr lang="zh-CN" altLang="en-US" sz="1800" dirty="0">
                  <a:solidFill>
                    <a:srgbClr val="CC0000"/>
                  </a:solidFill>
                </a:rPr>
                <a:t>传输时延</a:t>
              </a:r>
              <a:r>
                <a:rPr lang="en-US" altLang="zh-CN" sz="1800" dirty="0">
                  <a:solidFill>
                    <a:srgbClr val="CC0000"/>
                  </a:solidFill>
                </a:rPr>
                <a:t>)</a:t>
              </a:r>
            </a:p>
          </p:txBody>
        </p:sp>
        <p:sp>
          <p:nvSpPr>
            <p:cNvPr id="49" name="Line 67"/>
            <p:cNvSpPr>
              <a:spLocks noChangeShapeType="1"/>
            </p:cNvSpPr>
            <p:nvPr/>
          </p:nvSpPr>
          <p:spPr bwMode="auto">
            <a:xfrm rot="10800000" flipV="1">
              <a:off x="2259" y="2294"/>
              <a:ext cx="1059" cy="712"/>
            </a:xfrm>
            <a:prstGeom prst="line">
              <a:avLst/>
            </a:prstGeom>
            <a:noFill/>
            <a:ln w="9525">
              <a:solidFill>
                <a:schemeClr val="tx1"/>
              </a:solidFill>
              <a:round/>
              <a:headEnd/>
              <a:tailEnd/>
            </a:ln>
          </p:spPr>
          <p:txBody>
            <a:bodyPr wrap="none" anchor="ctr"/>
            <a:lstStyle/>
            <a:p>
              <a:endParaRPr lang="zh-CN" altLang="en-US"/>
            </a:p>
          </p:txBody>
        </p:sp>
      </p:grpSp>
      <p:grpSp>
        <p:nvGrpSpPr>
          <p:cNvPr id="50" name="Group 94"/>
          <p:cNvGrpSpPr>
            <a:grpSpLocks/>
          </p:cNvGrpSpPr>
          <p:nvPr/>
        </p:nvGrpSpPr>
        <p:grpSpPr bwMode="auto">
          <a:xfrm>
            <a:off x="3338513" y="5052144"/>
            <a:ext cx="3613150" cy="808037"/>
            <a:chOff x="2103" y="3214"/>
            <a:chExt cx="2276" cy="509"/>
          </a:xfrm>
        </p:grpSpPr>
        <p:sp>
          <p:nvSpPr>
            <p:cNvPr id="51" name="Text Box 72"/>
            <p:cNvSpPr txBox="1">
              <a:spLocks noChangeArrowheads="1"/>
            </p:cNvSpPr>
            <p:nvPr/>
          </p:nvSpPr>
          <p:spPr bwMode="auto">
            <a:xfrm>
              <a:off x="2530" y="3490"/>
              <a:ext cx="1849" cy="233"/>
            </a:xfrm>
            <a:prstGeom prst="rect">
              <a:avLst/>
            </a:prstGeom>
            <a:noFill/>
            <a:ln w="9525">
              <a:noFill/>
              <a:miter lim="800000"/>
              <a:headEnd/>
              <a:tailEnd/>
            </a:ln>
          </p:spPr>
          <p:txBody>
            <a:bodyPr wrap="none">
              <a:spAutoFit/>
            </a:bodyPr>
            <a:lstStyle/>
            <a:p>
              <a:r>
                <a:rPr lang="zh-CN" altLang="en-US" sz="1800" dirty="0">
                  <a:solidFill>
                    <a:srgbClr val="000000"/>
                  </a:solidFill>
                </a:rPr>
                <a:t>排队中的数据包</a:t>
              </a:r>
              <a:r>
                <a:rPr lang="en-US" altLang="zh-CN" sz="1800" dirty="0">
                  <a:solidFill>
                    <a:srgbClr val="FF0000"/>
                  </a:solidFill>
                </a:rPr>
                <a:t> </a:t>
              </a:r>
              <a:r>
                <a:rPr lang="en-US" altLang="zh-CN" sz="1800" dirty="0">
                  <a:solidFill>
                    <a:srgbClr val="CC0000"/>
                  </a:solidFill>
                </a:rPr>
                <a:t>(</a:t>
              </a:r>
              <a:r>
                <a:rPr lang="zh-CN" altLang="en-US" sz="1800" dirty="0">
                  <a:solidFill>
                    <a:srgbClr val="CC0000"/>
                  </a:solidFill>
                </a:rPr>
                <a:t>排队时延</a:t>
              </a:r>
              <a:r>
                <a:rPr lang="en-US" altLang="zh-CN" sz="1800" dirty="0">
                  <a:solidFill>
                    <a:srgbClr val="CC0000"/>
                  </a:solidFill>
                </a:rPr>
                <a:t>)</a:t>
              </a:r>
            </a:p>
          </p:txBody>
        </p:sp>
        <p:sp>
          <p:nvSpPr>
            <p:cNvPr id="52" name="Line 73"/>
            <p:cNvSpPr>
              <a:spLocks noChangeShapeType="1"/>
            </p:cNvSpPr>
            <p:nvPr/>
          </p:nvSpPr>
          <p:spPr bwMode="auto">
            <a:xfrm rot="10800000">
              <a:off x="2103" y="3214"/>
              <a:ext cx="471" cy="404"/>
            </a:xfrm>
            <a:prstGeom prst="line">
              <a:avLst/>
            </a:prstGeom>
            <a:noFill/>
            <a:ln w="9525">
              <a:solidFill>
                <a:schemeClr val="tx1"/>
              </a:solidFill>
              <a:round/>
              <a:headEnd/>
              <a:tailEnd/>
            </a:ln>
          </p:spPr>
          <p:txBody>
            <a:bodyPr wrap="none" anchor="ctr"/>
            <a:lstStyle/>
            <a:p>
              <a:endParaRPr lang="zh-CN" altLang="en-US"/>
            </a:p>
          </p:txBody>
        </p:sp>
      </p:grpSp>
      <p:grpSp>
        <p:nvGrpSpPr>
          <p:cNvPr id="53" name="Group 95"/>
          <p:cNvGrpSpPr>
            <a:grpSpLocks/>
          </p:cNvGrpSpPr>
          <p:nvPr/>
        </p:nvGrpSpPr>
        <p:grpSpPr bwMode="auto">
          <a:xfrm>
            <a:off x="2517775" y="5014046"/>
            <a:ext cx="4570414" cy="1516063"/>
            <a:chOff x="1586" y="3190"/>
            <a:chExt cx="2879" cy="955"/>
          </a:xfrm>
        </p:grpSpPr>
        <p:sp>
          <p:nvSpPr>
            <p:cNvPr id="54" name="Line 91"/>
            <p:cNvSpPr>
              <a:spLocks noChangeShapeType="1"/>
            </p:cNvSpPr>
            <p:nvPr/>
          </p:nvSpPr>
          <p:spPr bwMode="auto">
            <a:xfrm rot="10800000" flipH="1">
              <a:off x="1798" y="3190"/>
              <a:ext cx="105" cy="588"/>
            </a:xfrm>
            <a:prstGeom prst="line">
              <a:avLst/>
            </a:prstGeom>
            <a:noFill/>
            <a:ln w="9525">
              <a:solidFill>
                <a:schemeClr val="tx1"/>
              </a:solidFill>
              <a:round/>
              <a:headEnd/>
              <a:tailEnd/>
            </a:ln>
          </p:spPr>
          <p:txBody>
            <a:bodyPr wrap="none" anchor="ctr"/>
            <a:lstStyle/>
            <a:p>
              <a:endParaRPr lang="zh-CN" altLang="en-US"/>
            </a:p>
          </p:txBody>
        </p:sp>
        <p:sp>
          <p:nvSpPr>
            <p:cNvPr id="55" name="Text Box 92"/>
            <p:cNvSpPr txBox="1">
              <a:spLocks noChangeArrowheads="1"/>
            </p:cNvSpPr>
            <p:nvPr/>
          </p:nvSpPr>
          <p:spPr bwMode="auto">
            <a:xfrm>
              <a:off x="1586" y="3738"/>
              <a:ext cx="2879" cy="407"/>
            </a:xfrm>
            <a:prstGeom prst="rect">
              <a:avLst/>
            </a:prstGeom>
            <a:noFill/>
            <a:ln w="9525">
              <a:noFill/>
              <a:miter lim="800000"/>
              <a:headEnd/>
              <a:tailEnd/>
            </a:ln>
          </p:spPr>
          <p:txBody>
            <a:bodyPr wrap="none">
              <a:spAutoFit/>
            </a:bodyPr>
            <a:lstStyle/>
            <a:p>
              <a:r>
                <a:rPr lang="zh-CN" altLang="en-US" sz="1800" dirty="0">
                  <a:solidFill>
                    <a:srgbClr val="000000"/>
                  </a:solidFill>
                </a:rPr>
                <a:t>空闲缓存</a:t>
              </a:r>
              <a:r>
                <a:rPr lang="zh-CN" altLang="en-US" dirty="0">
                  <a:solidFill>
                    <a:srgbClr val="000000"/>
                  </a:solidFill>
                </a:rPr>
                <a:t>：如果没有足够的空闲缓存空间，</a:t>
              </a:r>
              <a:br>
                <a:rPr lang="en-US" altLang="zh-CN" dirty="0">
                  <a:solidFill>
                    <a:srgbClr val="000000"/>
                  </a:solidFill>
                </a:rPr>
              </a:br>
              <a:r>
                <a:rPr lang="zh-CN" altLang="en-US" dirty="0">
                  <a:solidFill>
                    <a:srgbClr val="000000"/>
                  </a:solidFill>
                </a:rPr>
                <a:t>新到达的数据包将被丢弃，产生</a:t>
              </a:r>
              <a:r>
                <a:rPr lang="zh-CN" altLang="en-US" dirty="0">
                  <a:solidFill>
                    <a:srgbClr val="C00000"/>
                  </a:solidFill>
                </a:rPr>
                <a:t>丢包</a:t>
              </a:r>
              <a:endParaRPr lang="en-US" altLang="zh-CN" sz="1800" dirty="0">
                <a:solidFill>
                  <a:srgbClr val="C0000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时延的四个组成部分</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48</a:t>
            </a:fld>
            <a:endParaRPr lang="zh-CN" altLang="en-US"/>
          </a:p>
        </p:txBody>
      </p:sp>
      <p:grpSp>
        <p:nvGrpSpPr>
          <p:cNvPr id="5" name="Group 70"/>
          <p:cNvGrpSpPr>
            <a:grpSpLocks/>
          </p:cNvGrpSpPr>
          <p:nvPr/>
        </p:nvGrpSpPr>
        <p:grpSpPr bwMode="auto">
          <a:xfrm>
            <a:off x="1743075" y="1844824"/>
            <a:ext cx="5894388" cy="2935287"/>
            <a:chOff x="1743075" y="1249363"/>
            <a:chExt cx="5894066" cy="2935287"/>
          </a:xfrm>
        </p:grpSpPr>
        <p:sp>
          <p:nvSpPr>
            <p:cNvPr id="6" name="Line 24"/>
            <p:cNvSpPr>
              <a:spLocks noChangeShapeType="1"/>
            </p:cNvSpPr>
            <p:nvPr/>
          </p:nvSpPr>
          <p:spPr bwMode="auto">
            <a:xfrm>
              <a:off x="2620963" y="1857375"/>
              <a:ext cx="741362" cy="355600"/>
            </a:xfrm>
            <a:prstGeom prst="line">
              <a:avLst/>
            </a:prstGeom>
            <a:noFill/>
            <a:ln w="19050">
              <a:solidFill>
                <a:schemeClr val="tx1"/>
              </a:solidFill>
              <a:round/>
              <a:headEnd/>
              <a:tailEnd/>
            </a:ln>
          </p:spPr>
          <p:txBody>
            <a:bodyPr wrap="none" anchor="ctr"/>
            <a:lstStyle/>
            <a:p>
              <a:endParaRPr lang="zh-CN" altLang="en-US"/>
            </a:p>
          </p:txBody>
        </p:sp>
        <p:grpSp>
          <p:nvGrpSpPr>
            <p:cNvPr id="7" name="Group 347"/>
            <p:cNvGrpSpPr>
              <a:grpSpLocks/>
            </p:cNvGrpSpPr>
            <p:nvPr/>
          </p:nvGrpSpPr>
          <p:grpSpPr bwMode="auto">
            <a:xfrm>
              <a:off x="3336378" y="1905474"/>
              <a:ext cx="1162562" cy="715538"/>
              <a:chOff x="1871277" y="1576300"/>
              <a:chExt cx="1128371" cy="437861"/>
            </a:xfrm>
          </p:grpSpPr>
          <p:sp>
            <p:nvSpPr>
              <p:cNvPr id="47"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119"/>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8" name="Line 26"/>
            <p:cNvSpPr>
              <a:spLocks noChangeShapeType="1"/>
            </p:cNvSpPr>
            <p:nvPr/>
          </p:nvSpPr>
          <p:spPr bwMode="auto">
            <a:xfrm>
              <a:off x="4545013" y="2276475"/>
              <a:ext cx="1933575" cy="9525"/>
            </a:xfrm>
            <a:prstGeom prst="line">
              <a:avLst/>
            </a:prstGeom>
            <a:noFill/>
            <a:ln w="19050">
              <a:solidFill>
                <a:schemeClr val="tx1"/>
              </a:solidFill>
              <a:round/>
              <a:headEnd/>
              <a:tailEnd/>
            </a:ln>
          </p:spPr>
          <p:txBody>
            <a:bodyPr wrap="none" anchor="ctr"/>
            <a:lstStyle/>
            <a:p>
              <a:endParaRPr lang="zh-CN" altLang="en-US"/>
            </a:p>
          </p:txBody>
        </p:sp>
        <p:sp>
          <p:nvSpPr>
            <p:cNvPr id="9"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0"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1"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12"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4" name="Text Box 39"/>
            <p:cNvSpPr txBox="1">
              <a:spLocks noChangeArrowheads="1"/>
            </p:cNvSpPr>
            <p:nvPr/>
          </p:nvSpPr>
          <p:spPr bwMode="auto">
            <a:xfrm>
              <a:off x="4891088" y="16891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传播</a:t>
              </a:r>
              <a:endParaRPr lang="en-US" altLang="zh-CN" sz="1800" dirty="0">
                <a:solidFill>
                  <a:srgbClr val="CC0000"/>
                </a:solidFill>
              </a:endParaRPr>
            </a:p>
          </p:txBody>
        </p:sp>
        <p:sp>
          <p:nvSpPr>
            <p:cNvPr id="15"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6" name="Text Box 43"/>
            <p:cNvSpPr txBox="1">
              <a:spLocks noChangeArrowheads="1"/>
            </p:cNvSpPr>
            <p:nvPr/>
          </p:nvSpPr>
          <p:spPr bwMode="auto">
            <a:xfrm>
              <a:off x="3217932" y="2803525"/>
              <a:ext cx="1107935" cy="369332"/>
            </a:xfrm>
            <a:prstGeom prst="rect">
              <a:avLst/>
            </a:prstGeom>
            <a:noFill/>
            <a:ln w="9525">
              <a:noFill/>
              <a:miter lim="800000"/>
              <a:headEnd/>
              <a:tailEnd/>
            </a:ln>
          </p:spPr>
          <p:txBody>
            <a:bodyPr wrap="none">
              <a:spAutoFit/>
            </a:bodyPr>
            <a:lstStyle/>
            <a:p>
              <a:pPr algn="ctr"/>
              <a:r>
                <a:rPr lang="zh-CN" altLang="en-US" sz="1800" dirty="0">
                  <a:solidFill>
                    <a:srgbClr val="CC0000"/>
                  </a:solidFill>
                </a:rPr>
                <a:t>节点处理</a:t>
              </a:r>
              <a:endParaRPr lang="en-US" altLang="zh-CN" sz="1800" dirty="0">
                <a:solidFill>
                  <a:srgbClr val="CC0000"/>
                </a:solidFill>
              </a:endParaRPr>
            </a:p>
          </p:txBody>
        </p:sp>
        <p:sp>
          <p:nvSpPr>
            <p:cNvPr id="17"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8"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9" name="Text Box 46"/>
            <p:cNvSpPr txBox="1">
              <a:spLocks noChangeArrowheads="1"/>
            </p:cNvSpPr>
            <p:nvPr/>
          </p:nvSpPr>
          <p:spPr bwMode="auto">
            <a:xfrm>
              <a:off x="4595813" y="30607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排队</a:t>
              </a:r>
              <a:endParaRPr lang="en-US" altLang="zh-CN" sz="1800" dirty="0">
                <a:solidFill>
                  <a:srgbClr val="CC0000"/>
                </a:solidFill>
              </a:endParaRPr>
            </a:p>
          </p:txBody>
        </p:sp>
        <p:sp>
          <p:nvSpPr>
            <p:cNvPr id="20"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p:spPr>
          <p:txBody>
            <a:bodyPr wrap="none" anchor="ctr"/>
            <a:lstStyle/>
            <a:p>
              <a:endParaRPr lang="zh-CN" altLang="en-US"/>
            </a:p>
          </p:txBody>
        </p:sp>
        <p:sp>
          <p:nvSpPr>
            <p:cNvPr id="21"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p:spPr>
          <p:txBody>
            <a:bodyPr/>
            <a:lstStyle/>
            <a:p>
              <a:pPr marL="285750" indent="-285750" eaLnBrk="1" hangingPunct="1">
                <a:lnSpc>
                  <a:spcPct val="85000"/>
                </a:lnSpc>
                <a:spcBef>
                  <a:spcPct val="20000"/>
                </a:spcBef>
                <a:buClr>
                  <a:srgbClr val="000099"/>
                </a:buClr>
                <a:buSzPct val="75000"/>
                <a:buFont typeface="Wingdings" pitchFamily="2" charset="2"/>
                <a:buNone/>
              </a:pP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nodal</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proc</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queue</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trans</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prop</a:t>
              </a:r>
              <a:endParaRPr lang="en-US" altLang="zh-CN">
                <a:solidFill>
                  <a:srgbClr val="000000"/>
                </a:solidFill>
                <a:latin typeface="Gill Sans MT" pitchFamily="34" charset="0"/>
              </a:endParaRPr>
            </a:p>
          </p:txBody>
        </p:sp>
        <p:sp>
          <p:nvSpPr>
            <p:cNvPr id="22" name="Line 25"/>
            <p:cNvSpPr>
              <a:spLocks noChangeShapeType="1"/>
            </p:cNvSpPr>
            <p:nvPr/>
          </p:nvSpPr>
          <p:spPr bwMode="auto">
            <a:xfrm flipV="1">
              <a:off x="2619083" y="2397124"/>
              <a:ext cx="735306" cy="549939"/>
            </a:xfrm>
            <a:prstGeom prst="line">
              <a:avLst/>
            </a:prstGeom>
            <a:noFill/>
            <a:ln w="19050">
              <a:solidFill>
                <a:schemeClr val="tx1"/>
              </a:solidFill>
              <a:round/>
              <a:headEnd/>
              <a:tailEnd/>
            </a:ln>
          </p:spPr>
          <p:txBody>
            <a:bodyPr wrap="none" anchor="ctr"/>
            <a:lstStyle/>
            <a:p>
              <a:endParaRPr lang="zh-CN" altLang="en-US"/>
            </a:p>
          </p:txBody>
        </p:sp>
        <p:sp>
          <p:nvSpPr>
            <p:cNvPr id="23"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4"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5" name="Text Box 36"/>
            <p:cNvSpPr txBox="1">
              <a:spLocks noChangeArrowheads="1"/>
            </p:cNvSpPr>
            <p:nvPr/>
          </p:nvSpPr>
          <p:spPr bwMode="auto">
            <a:xfrm>
              <a:off x="1743075" y="1541463"/>
              <a:ext cx="402674" cy="461665"/>
            </a:xfrm>
            <a:prstGeom prst="rect">
              <a:avLst/>
            </a:prstGeom>
            <a:noFill/>
            <a:ln w="9525">
              <a:noFill/>
              <a:miter lim="800000"/>
              <a:headEnd/>
              <a:tailEnd/>
            </a:ln>
          </p:spPr>
          <p:txBody>
            <a:bodyPr wrap="none">
              <a:spAutoFit/>
            </a:bodyPr>
            <a:lstStyle/>
            <a:p>
              <a:r>
                <a:rPr lang="en-US" altLang="zh-CN">
                  <a:solidFill>
                    <a:srgbClr val="000000"/>
                  </a:solidFill>
                </a:rPr>
                <a:t>A</a:t>
              </a:r>
            </a:p>
          </p:txBody>
        </p:sp>
        <p:sp>
          <p:nvSpPr>
            <p:cNvPr id="26" name="Text Box 37"/>
            <p:cNvSpPr txBox="1">
              <a:spLocks noChangeArrowheads="1"/>
            </p:cNvSpPr>
            <p:nvPr/>
          </p:nvSpPr>
          <p:spPr bwMode="auto">
            <a:xfrm>
              <a:off x="1919288" y="2493963"/>
              <a:ext cx="387350" cy="457200"/>
            </a:xfrm>
            <a:prstGeom prst="rect">
              <a:avLst/>
            </a:prstGeom>
            <a:noFill/>
            <a:ln w="9525">
              <a:noFill/>
              <a:miter lim="800000"/>
              <a:headEnd/>
              <a:tailEnd/>
            </a:ln>
          </p:spPr>
          <p:txBody>
            <a:bodyPr wrap="none">
              <a:spAutoFit/>
            </a:bodyPr>
            <a:lstStyle/>
            <a:p>
              <a:r>
                <a:rPr lang="en-US" altLang="zh-CN"/>
                <a:t>B</a:t>
              </a:r>
            </a:p>
          </p:txBody>
        </p:sp>
        <p:grpSp>
          <p:nvGrpSpPr>
            <p:cNvPr id="27" name="Group 66"/>
            <p:cNvGrpSpPr>
              <a:grpSpLocks/>
            </p:cNvGrpSpPr>
            <p:nvPr/>
          </p:nvGrpSpPr>
          <p:grpSpPr bwMode="auto">
            <a:xfrm>
              <a:off x="1893888" y="1541463"/>
              <a:ext cx="779462" cy="679450"/>
              <a:chOff x="-44" y="1473"/>
              <a:chExt cx="981" cy="1105"/>
            </a:xfrm>
          </p:grpSpPr>
          <p:pic>
            <p:nvPicPr>
              <p:cNvPr id="45" name="Picture 6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6"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 name="Group 69"/>
            <p:cNvGrpSpPr>
              <a:grpSpLocks/>
            </p:cNvGrpSpPr>
            <p:nvPr/>
          </p:nvGrpSpPr>
          <p:grpSpPr bwMode="auto">
            <a:xfrm>
              <a:off x="1943685" y="2548431"/>
              <a:ext cx="779463" cy="679450"/>
              <a:chOff x="-44" y="1473"/>
              <a:chExt cx="981" cy="1105"/>
            </a:xfrm>
          </p:grpSpPr>
          <p:pic>
            <p:nvPicPr>
              <p:cNvPr id="43" name="Picture 7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4"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9" name="Text Box 41"/>
            <p:cNvSpPr txBox="1">
              <a:spLocks noChangeArrowheads="1"/>
            </p:cNvSpPr>
            <p:nvPr/>
          </p:nvSpPr>
          <p:spPr bwMode="auto">
            <a:xfrm>
              <a:off x="2987675" y="1249363"/>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传输</a:t>
              </a:r>
              <a:endParaRPr lang="en-US" altLang="zh-CN" sz="1800" dirty="0">
                <a:solidFill>
                  <a:srgbClr val="CC0000"/>
                </a:solidFill>
              </a:endParaRPr>
            </a:p>
          </p:txBody>
        </p:sp>
        <p:sp>
          <p:nvSpPr>
            <p:cNvPr id="30"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p:spPr>
          <p:txBody>
            <a:bodyPr wrap="none" anchor="ctr"/>
            <a:lstStyle/>
            <a:p>
              <a:endParaRPr lang="zh-CN" altLang="en-US"/>
            </a:p>
          </p:txBody>
        </p:sp>
        <p:grpSp>
          <p:nvGrpSpPr>
            <p:cNvPr id="31" name="Group 347"/>
            <p:cNvGrpSpPr>
              <a:grpSpLocks/>
            </p:cNvGrpSpPr>
            <p:nvPr/>
          </p:nvGrpSpPr>
          <p:grpSpPr bwMode="auto">
            <a:xfrm>
              <a:off x="6474579" y="1949848"/>
              <a:ext cx="1162562" cy="715538"/>
              <a:chOff x="1871277" y="1576300"/>
              <a:chExt cx="1128371" cy="437861"/>
            </a:xfrm>
          </p:grpSpPr>
          <p:sp>
            <p:nvSpPr>
              <p:cNvPr id="34"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9"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0"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1" name="Straight Connector 106"/>
              <p:cNvCxnSpPr>
                <a:cxnSpLocks noChangeShapeType="1"/>
                <a:endCxn id="3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2"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33"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56" name="Rectangle 4"/>
          <p:cNvSpPr txBox="1">
            <a:spLocks noChangeArrowheads="1"/>
          </p:cNvSpPr>
          <p:nvPr/>
        </p:nvSpPr>
        <p:spPr bwMode="auto">
          <a:xfrm>
            <a:off x="862013" y="4916378"/>
            <a:ext cx="3810000" cy="1486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0" lang="en-US" sz="2000" b="0" i="1" u="none" strike="noStrike" kern="0" cap="none" spc="0" normalizeH="0" baseline="0" noProof="0" dirty="0" err="1">
                <a:ln>
                  <a:noFill/>
                </a:ln>
                <a:solidFill>
                  <a:srgbClr val="CC0000"/>
                </a:solidFill>
                <a:effectLst/>
                <a:uLnTx/>
                <a:uFillTx/>
                <a:latin typeface="+mn-ea"/>
                <a:cs typeface="+mn-cs"/>
              </a:rPr>
              <a:t>d</a:t>
            </a:r>
            <a:r>
              <a:rPr kumimoji="0" lang="en-US" sz="2000" b="0" i="0" u="none" strike="noStrike" kern="0" cap="none" spc="0" normalizeH="0" baseline="-25000" noProof="0" dirty="0" err="1">
                <a:ln>
                  <a:noFill/>
                </a:ln>
                <a:solidFill>
                  <a:srgbClr val="CC0000"/>
                </a:solidFill>
                <a:effectLst/>
                <a:uLnTx/>
                <a:uFillTx/>
                <a:latin typeface="+mn-ea"/>
                <a:cs typeface="+mn-cs"/>
              </a:rPr>
              <a:t>proc</a:t>
            </a:r>
            <a:r>
              <a:rPr kumimoji="0" lang="en-US" sz="2000" b="0" i="0" u="none" strike="noStrike" kern="0" cap="none" spc="0" normalizeH="0" baseline="0" noProof="0" dirty="0">
                <a:ln>
                  <a:noFill/>
                </a:ln>
                <a:solidFill>
                  <a:srgbClr val="CC0000"/>
                </a:solidFill>
                <a:effectLst/>
                <a:uLnTx/>
                <a:uFillTx/>
                <a:latin typeface="+mn-ea"/>
                <a:cs typeface="+mn-cs"/>
              </a:rPr>
              <a:t>: </a:t>
            </a:r>
            <a:r>
              <a:rPr kumimoji="0" lang="zh-CN" altLang="en-US" sz="2000" b="0" i="0" u="none" strike="noStrike" kern="0" cap="none" spc="0" normalizeH="0" baseline="0" noProof="0" dirty="0">
                <a:ln>
                  <a:noFill/>
                </a:ln>
                <a:solidFill>
                  <a:srgbClr val="CC0000"/>
                </a:solidFill>
                <a:effectLst/>
                <a:uLnTx/>
                <a:uFillTx/>
                <a:latin typeface="+mn-ea"/>
                <a:cs typeface="+mn-cs"/>
              </a:rPr>
              <a:t>节点处理</a:t>
            </a:r>
            <a:r>
              <a:rPr kumimoji="0" lang="en-US" sz="2000" b="0" i="0" u="none" strike="noStrike" kern="0" cap="none" spc="0" normalizeH="0" baseline="0" noProof="0" dirty="0">
                <a:ln>
                  <a:noFill/>
                </a:ln>
                <a:solidFill>
                  <a:schemeClr val="tx1"/>
                </a:solidFill>
                <a:effectLst/>
                <a:uLnTx/>
                <a:uFillTx/>
                <a:latin typeface="+mn-ea"/>
                <a:cs typeface="+mn-cs"/>
              </a:rPr>
              <a:t> </a:t>
            </a: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charset="0"/>
              <a:buChar char="§"/>
              <a:tabLst/>
              <a:defRPr/>
            </a:pPr>
            <a:r>
              <a:rPr lang="zh-CN" altLang="en-US" sz="2000" kern="0" dirty="0">
                <a:latin typeface="+mn-ea"/>
              </a:rPr>
              <a:t>差错</a:t>
            </a:r>
            <a:r>
              <a:rPr kumimoji="0" lang="zh-CN" altLang="en-US" sz="2000" b="0" i="0" u="none" strike="noStrike" kern="0" cap="none" spc="0" normalizeH="0" baseline="0" noProof="0" dirty="0">
                <a:ln>
                  <a:noFill/>
                </a:ln>
                <a:solidFill>
                  <a:schemeClr val="tx1"/>
                </a:solidFill>
                <a:effectLst/>
                <a:uLnTx/>
                <a:uFillTx/>
                <a:latin typeface="+mn-ea"/>
                <a:cs typeface="+mn-cs"/>
              </a:rPr>
              <a:t>检查</a:t>
            </a:r>
            <a:endParaRPr kumimoji="0" lang="en-US" sz="2000" b="0" i="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charset="0"/>
              <a:buChar char="§"/>
              <a:tabLst/>
              <a:defRPr/>
            </a:pPr>
            <a:r>
              <a:rPr kumimoji="0" lang="zh-CN" altLang="en-US" sz="2000" b="0" i="0" u="none" strike="noStrike" kern="0" cap="none" spc="0" normalizeH="0" baseline="0" noProof="0" dirty="0">
                <a:ln>
                  <a:noFill/>
                </a:ln>
                <a:solidFill>
                  <a:schemeClr val="tx1"/>
                </a:solidFill>
                <a:effectLst/>
                <a:uLnTx/>
                <a:uFillTx/>
                <a:latin typeface="+mn-ea"/>
                <a:cs typeface="+mn-cs"/>
              </a:rPr>
              <a:t>（查表）决定转发链路</a:t>
            </a:r>
            <a:endParaRPr kumimoji="0" lang="en-US" altLang="zh-CN" sz="2000" b="0" i="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charset="0"/>
              <a:buChar char="§"/>
              <a:tabLst/>
              <a:defRPr/>
            </a:pPr>
            <a:r>
              <a:rPr kumimoji="0" lang="zh-CN" altLang="en-US" sz="2000" b="0" i="0" u="none" strike="noStrike" kern="0" cap="none" spc="0" normalizeH="0" baseline="0" noProof="0" dirty="0">
                <a:ln>
                  <a:noFill/>
                </a:ln>
                <a:solidFill>
                  <a:schemeClr val="tx1"/>
                </a:solidFill>
                <a:effectLst/>
                <a:uLnTx/>
                <a:uFillTx/>
                <a:latin typeface="+mn-ea"/>
                <a:cs typeface="+mn-cs"/>
              </a:rPr>
              <a:t>通常</a:t>
            </a:r>
            <a:r>
              <a:rPr kumimoji="0" lang="en-US" altLang="zh-CN" sz="2000" b="0" i="0" u="none" strike="noStrike" kern="0" cap="none" spc="0" normalizeH="0" baseline="0" noProof="0" dirty="0">
                <a:ln>
                  <a:noFill/>
                </a:ln>
                <a:solidFill>
                  <a:schemeClr val="tx1"/>
                </a:solidFill>
                <a:effectLst/>
                <a:uLnTx/>
                <a:uFillTx/>
                <a:latin typeface="+mn-ea"/>
                <a:cs typeface="+mn-cs"/>
              </a:rPr>
              <a:t>1</a:t>
            </a:r>
            <a:r>
              <a:rPr lang="zh-CN" altLang="en-US" sz="2000" kern="0" dirty="0">
                <a:latin typeface="+mn-ea"/>
              </a:rPr>
              <a:t>毫秒以内完成</a:t>
            </a:r>
            <a:endParaRPr kumimoji="0" lang="en-US" sz="2000" b="0" i="0" u="none" strike="noStrike" kern="0" cap="none" spc="0" normalizeH="0" baseline="0" noProof="0" dirty="0">
              <a:ln>
                <a:noFill/>
              </a:ln>
              <a:solidFill>
                <a:schemeClr val="tx1"/>
              </a:solidFill>
              <a:effectLst/>
              <a:uLnTx/>
              <a:uFillTx/>
              <a:latin typeface="+mn-ea"/>
              <a:cs typeface="+mn-cs"/>
            </a:endParaRPr>
          </a:p>
        </p:txBody>
      </p:sp>
      <p:sp>
        <p:nvSpPr>
          <p:cNvPr id="57" name="Rectangle 58"/>
          <p:cNvSpPr>
            <a:spLocks noChangeArrowheads="1"/>
          </p:cNvSpPr>
          <p:nvPr/>
        </p:nvSpPr>
        <p:spPr bwMode="auto">
          <a:xfrm>
            <a:off x="4802188" y="4968506"/>
            <a:ext cx="3810000" cy="1675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buFont typeface="Wingdings" charset="0"/>
              <a:buNone/>
              <a:defRPr/>
            </a:pPr>
            <a:r>
              <a:rPr lang="en-US" sz="2000" dirty="0">
                <a:solidFill>
                  <a:srgbClr val="FF0000"/>
                </a:solidFill>
                <a:latin typeface="+mn-ea"/>
                <a:cs typeface="ＭＳ Ｐゴシック" charset="0"/>
              </a:rPr>
              <a:t> </a:t>
            </a:r>
            <a:r>
              <a:rPr lang="en-US" sz="2000" i="1" dirty="0">
                <a:solidFill>
                  <a:srgbClr val="CC0000"/>
                </a:solidFill>
                <a:latin typeface="+mn-ea"/>
                <a:cs typeface="ＭＳ Ｐゴシック" charset="0"/>
              </a:rPr>
              <a:t>d</a:t>
            </a:r>
            <a:r>
              <a:rPr lang="en-US" sz="2000" baseline="-25000" dirty="0">
                <a:solidFill>
                  <a:srgbClr val="CC0000"/>
                </a:solidFill>
                <a:latin typeface="+mn-ea"/>
                <a:cs typeface="ＭＳ Ｐゴシック" charset="0"/>
              </a:rPr>
              <a:t>queue</a:t>
            </a:r>
            <a:r>
              <a:rPr lang="en-US" sz="2000" dirty="0">
                <a:solidFill>
                  <a:srgbClr val="CC0000"/>
                </a:solidFill>
                <a:latin typeface="+mn-ea"/>
                <a:cs typeface="ＭＳ Ｐゴシック" charset="0"/>
              </a:rPr>
              <a:t>: </a:t>
            </a:r>
            <a:r>
              <a:rPr lang="zh-CN" altLang="en-US" sz="2000" dirty="0">
                <a:solidFill>
                  <a:srgbClr val="CC0000"/>
                </a:solidFill>
                <a:latin typeface="+mn-ea"/>
                <a:cs typeface="ＭＳ Ｐゴシック" charset="0"/>
              </a:rPr>
              <a:t>排队时延</a:t>
            </a:r>
            <a:endParaRPr lang="en-US" sz="20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00"/>
                </a:solidFill>
                <a:latin typeface="+mn-ea"/>
                <a:cs typeface="ＭＳ Ｐゴシック" charset="0"/>
              </a:rPr>
              <a:t>排队等待被转发链路传输</a:t>
            </a:r>
            <a:endParaRPr lang="en-US" altLang="zh-CN" sz="2000" dirty="0">
              <a:solidFill>
                <a:srgbClr val="00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00"/>
                </a:solidFill>
                <a:latin typeface="+mn-ea"/>
                <a:cs typeface="ＭＳ Ｐゴシック" charset="0"/>
              </a:rPr>
              <a:t>取决于队列长度（拥塞程度）</a:t>
            </a:r>
            <a:endParaRPr lang="en-US" sz="2000" dirty="0">
              <a:solidFill>
                <a:srgbClr val="000000"/>
              </a:solidFill>
              <a:latin typeface="+mn-ea"/>
              <a:cs typeface="ＭＳ Ｐゴシック" charset="0"/>
            </a:endParaRPr>
          </a:p>
        </p:txBody>
      </p:sp>
      <p:sp>
        <p:nvSpPr>
          <p:cNvPr id="3" name="文本框 2">
            <a:extLst>
              <a:ext uri="{FF2B5EF4-FFF2-40B4-BE49-F238E27FC236}">
                <a16:creationId xmlns:a16="http://schemas.microsoft.com/office/drawing/2014/main" id="{80477073-1568-40D0-B57E-BA0C74708B46}"/>
              </a:ext>
            </a:extLst>
          </p:cNvPr>
          <p:cNvSpPr txBox="1"/>
          <p:nvPr/>
        </p:nvSpPr>
        <p:spPr>
          <a:xfrm>
            <a:off x="323528" y="3823342"/>
            <a:ext cx="1481156" cy="646331"/>
          </a:xfrm>
          <a:prstGeom prst="rect">
            <a:avLst/>
          </a:prstGeom>
          <a:noFill/>
        </p:spPr>
        <p:txBody>
          <a:bodyPr wrap="square" rtlCol="0">
            <a:spAutoFit/>
          </a:bodyPr>
          <a:lstStyle/>
          <a:p>
            <a:r>
              <a:rPr lang="zh-CN" altLang="en-US" dirty="0"/>
              <a:t>在每一跳上的时延</a:t>
            </a:r>
            <a:r>
              <a:rPr lang="en-US" altLang="zh-CN" dirty="0" err="1"/>
              <a:t>d</a:t>
            </a:r>
            <a:r>
              <a:rPr lang="en-US" altLang="zh-CN" baseline="-25000" dirty="0" err="1"/>
              <a:t>nodal</a:t>
            </a:r>
            <a:endParaRPr lang="zh-CN" altLang="en-US" baseline="-25000"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时延的四个组成部分</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49</a:t>
            </a:fld>
            <a:endParaRPr lang="zh-CN" altLang="en-US"/>
          </a:p>
        </p:txBody>
      </p:sp>
      <p:grpSp>
        <p:nvGrpSpPr>
          <p:cNvPr id="5" name="Group 70"/>
          <p:cNvGrpSpPr>
            <a:grpSpLocks/>
          </p:cNvGrpSpPr>
          <p:nvPr/>
        </p:nvGrpSpPr>
        <p:grpSpPr bwMode="auto">
          <a:xfrm>
            <a:off x="1743075" y="1844824"/>
            <a:ext cx="5894388" cy="2935287"/>
            <a:chOff x="1743075" y="1249363"/>
            <a:chExt cx="5894066" cy="2935287"/>
          </a:xfrm>
        </p:grpSpPr>
        <p:sp>
          <p:nvSpPr>
            <p:cNvPr id="6" name="Line 24"/>
            <p:cNvSpPr>
              <a:spLocks noChangeShapeType="1"/>
            </p:cNvSpPr>
            <p:nvPr/>
          </p:nvSpPr>
          <p:spPr bwMode="auto">
            <a:xfrm>
              <a:off x="2620963" y="1857375"/>
              <a:ext cx="741362" cy="355600"/>
            </a:xfrm>
            <a:prstGeom prst="line">
              <a:avLst/>
            </a:prstGeom>
            <a:noFill/>
            <a:ln w="19050">
              <a:solidFill>
                <a:schemeClr val="tx1"/>
              </a:solidFill>
              <a:round/>
              <a:headEnd/>
              <a:tailEnd/>
            </a:ln>
          </p:spPr>
          <p:txBody>
            <a:bodyPr wrap="none" anchor="ctr"/>
            <a:lstStyle/>
            <a:p>
              <a:endParaRPr lang="zh-CN" altLang="en-US"/>
            </a:p>
          </p:txBody>
        </p:sp>
        <p:grpSp>
          <p:nvGrpSpPr>
            <p:cNvPr id="7" name="Group 347"/>
            <p:cNvGrpSpPr>
              <a:grpSpLocks/>
            </p:cNvGrpSpPr>
            <p:nvPr/>
          </p:nvGrpSpPr>
          <p:grpSpPr bwMode="auto">
            <a:xfrm>
              <a:off x="3336378" y="1905474"/>
              <a:ext cx="1162562" cy="715538"/>
              <a:chOff x="1871277" y="1576300"/>
              <a:chExt cx="1128371" cy="437861"/>
            </a:xfrm>
          </p:grpSpPr>
          <p:sp>
            <p:nvSpPr>
              <p:cNvPr id="47"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119"/>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8" name="Line 26"/>
            <p:cNvSpPr>
              <a:spLocks noChangeShapeType="1"/>
            </p:cNvSpPr>
            <p:nvPr/>
          </p:nvSpPr>
          <p:spPr bwMode="auto">
            <a:xfrm>
              <a:off x="4545013" y="2276475"/>
              <a:ext cx="1933575" cy="9525"/>
            </a:xfrm>
            <a:prstGeom prst="line">
              <a:avLst/>
            </a:prstGeom>
            <a:noFill/>
            <a:ln w="19050">
              <a:solidFill>
                <a:schemeClr val="tx1"/>
              </a:solidFill>
              <a:round/>
              <a:headEnd/>
              <a:tailEnd/>
            </a:ln>
          </p:spPr>
          <p:txBody>
            <a:bodyPr wrap="none" anchor="ctr"/>
            <a:lstStyle/>
            <a:p>
              <a:endParaRPr lang="zh-CN" altLang="en-US"/>
            </a:p>
          </p:txBody>
        </p:sp>
        <p:sp>
          <p:nvSpPr>
            <p:cNvPr id="9"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0"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1"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12"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4" name="Text Box 39"/>
            <p:cNvSpPr txBox="1">
              <a:spLocks noChangeArrowheads="1"/>
            </p:cNvSpPr>
            <p:nvPr/>
          </p:nvSpPr>
          <p:spPr bwMode="auto">
            <a:xfrm>
              <a:off x="4891088" y="16891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传播</a:t>
              </a:r>
              <a:endParaRPr lang="en-US" altLang="zh-CN" sz="1800" dirty="0">
                <a:solidFill>
                  <a:srgbClr val="CC0000"/>
                </a:solidFill>
              </a:endParaRPr>
            </a:p>
          </p:txBody>
        </p:sp>
        <p:sp>
          <p:nvSpPr>
            <p:cNvPr id="15"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6" name="Text Box 43"/>
            <p:cNvSpPr txBox="1">
              <a:spLocks noChangeArrowheads="1"/>
            </p:cNvSpPr>
            <p:nvPr/>
          </p:nvSpPr>
          <p:spPr bwMode="auto">
            <a:xfrm>
              <a:off x="3217932" y="2803525"/>
              <a:ext cx="1107935" cy="369332"/>
            </a:xfrm>
            <a:prstGeom prst="rect">
              <a:avLst/>
            </a:prstGeom>
            <a:noFill/>
            <a:ln w="9525">
              <a:noFill/>
              <a:miter lim="800000"/>
              <a:headEnd/>
              <a:tailEnd/>
            </a:ln>
          </p:spPr>
          <p:txBody>
            <a:bodyPr wrap="none">
              <a:spAutoFit/>
            </a:bodyPr>
            <a:lstStyle/>
            <a:p>
              <a:pPr algn="ctr"/>
              <a:r>
                <a:rPr lang="zh-CN" altLang="en-US" sz="1800" dirty="0">
                  <a:solidFill>
                    <a:srgbClr val="CC0000"/>
                  </a:solidFill>
                </a:rPr>
                <a:t>节点处理</a:t>
              </a:r>
              <a:endParaRPr lang="en-US" altLang="zh-CN" sz="1800" dirty="0">
                <a:solidFill>
                  <a:srgbClr val="CC0000"/>
                </a:solidFill>
              </a:endParaRPr>
            </a:p>
          </p:txBody>
        </p:sp>
        <p:sp>
          <p:nvSpPr>
            <p:cNvPr id="17"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8"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9" name="Text Box 46"/>
            <p:cNvSpPr txBox="1">
              <a:spLocks noChangeArrowheads="1"/>
            </p:cNvSpPr>
            <p:nvPr/>
          </p:nvSpPr>
          <p:spPr bwMode="auto">
            <a:xfrm>
              <a:off x="4595813" y="30607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排队</a:t>
              </a:r>
              <a:endParaRPr lang="en-US" altLang="zh-CN" sz="1800" dirty="0">
                <a:solidFill>
                  <a:srgbClr val="CC0000"/>
                </a:solidFill>
              </a:endParaRPr>
            </a:p>
          </p:txBody>
        </p:sp>
        <p:sp>
          <p:nvSpPr>
            <p:cNvPr id="20"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p:spPr>
          <p:txBody>
            <a:bodyPr wrap="none" anchor="ctr"/>
            <a:lstStyle/>
            <a:p>
              <a:endParaRPr lang="zh-CN" altLang="en-US"/>
            </a:p>
          </p:txBody>
        </p:sp>
        <p:sp>
          <p:nvSpPr>
            <p:cNvPr id="21"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p:spPr>
          <p:txBody>
            <a:bodyPr/>
            <a:lstStyle/>
            <a:p>
              <a:pPr marL="285750" indent="-285750" eaLnBrk="1" hangingPunct="1">
                <a:lnSpc>
                  <a:spcPct val="85000"/>
                </a:lnSpc>
                <a:spcBef>
                  <a:spcPct val="20000"/>
                </a:spcBef>
                <a:buClr>
                  <a:srgbClr val="000099"/>
                </a:buClr>
                <a:buSzPct val="75000"/>
                <a:buFont typeface="Wingdings" pitchFamily="2" charset="2"/>
                <a:buNone/>
              </a:pP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nodal</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proc</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queue</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trans</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prop</a:t>
              </a:r>
              <a:endParaRPr lang="en-US" altLang="zh-CN">
                <a:solidFill>
                  <a:srgbClr val="000000"/>
                </a:solidFill>
                <a:latin typeface="Gill Sans MT" pitchFamily="34" charset="0"/>
              </a:endParaRPr>
            </a:p>
          </p:txBody>
        </p:sp>
        <p:sp>
          <p:nvSpPr>
            <p:cNvPr id="22" name="Line 25"/>
            <p:cNvSpPr>
              <a:spLocks noChangeShapeType="1"/>
            </p:cNvSpPr>
            <p:nvPr/>
          </p:nvSpPr>
          <p:spPr bwMode="auto">
            <a:xfrm flipV="1">
              <a:off x="2619083" y="2397124"/>
              <a:ext cx="735306" cy="549939"/>
            </a:xfrm>
            <a:prstGeom prst="line">
              <a:avLst/>
            </a:prstGeom>
            <a:noFill/>
            <a:ln w="19050">
              <a:solidFill>
                <a:schemeClr val="tx1"/>
              </a:solidFill>
              <a:round/>
              <a:headEnd/>
              <a:tailEnd/>
            </a:ln>
          </p:spPr>
          <p:txBody>
            <a:bodyPr wrap="none" anchor="ctr"/>
            <a:lstStyle/>
            <a:p>
              <a:endParaRPr lang="zh-CN" altLang="en-US"/>
            </a:p>
          </p:txBody>
        </p:sp>
        <p:sp>
          <p:nvSpPr>
            <p:cNvPr id="23"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4"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5" name="Text Box 36"/>
            <p:cNvSpPr txBox="1">
              <a:spLocks noChangeArrowheads="1"/>
            </p:cNvSpPr>
            <p:nvPr/>
          </p:nvSpPr>
          <p:spPr bwMode="auto">
            <a:xfrm>
              <a:off x="1743075" y="1541463"/>
              <a:ext cx="402674" cy="461665"/>
            </a:xfrm>
            <a:prstGeom prst="rect">
              <a:avLst/>
            </a:prstGeom>
            <a:noFill/>
            <a:ln w="9525">
              <a:noFill/>
              <a:miter lim="800000"/>
              <a:headEnd/>
              <a:tailEnd/>
            </a:ln>
          </p:spPr>
          <p:txBody>
            <a:bodyPr wrap="none">
              <a:spAutoFit/>
            </a:bodyPr>
            <a:lstStyle/>
            <a:p>
              <a:r>
                <a:rPr lang="en-US" altLang="zh-CN">
                  <a:solidFill>
                    <a:srgbClr val="000000"/>
                  </a:solidFill>
                </a:rPr>
                <a:t>A</a:t>
              </a:r>
            </a:p>
          </p:txBody>
        </p:sp>
        <p:sp>
          <p:nvSpPr>
            <p:cNvPr id="26" name="Text Box 37"/>
            <p:cNvSpPr txBox="1">
              <a:spLocks noChangeArrowheads="1"/>
            </p:cNvSpPr>
            <p:nvPr/>
          </p:nvSpPr>
          <p:spPr bwMode="auto">
            <a:xfrm>
              <a:off x="1919288" y="2493963"/>
              <a:ext cx="387350" cy="457200"/>
            </a:xfrm>
            <a:prstGeom prst="rect">
              <a:avLst/>
            </a:prstGeom>
            <a:noFill/>
            <a:ln w="9525">
              <a:noFill/>
              <a:miter lim="800000"/>
              <a:headEnd/>
              <a:tailEnd/>
            </a:ln>
          </p:spPr>
          <p:txBody>
            <a:bodyPr wrap="none">
              <a:spAutoFit/>
            </a:bodyPr>
            <a:lstStyle/>
            <a:p>
              <a:r>
                <a:rPr lang="en-US" altLang="zh-CN"/>
                <a:t>B</a:t>
              </a:r>
            </a:p>
          </p:txBody>
        </p:sp>
        <p:grpSp>
          <p:nvGrpSpPr>
            <p:cNvPr id="27" name="Group 66"/>
            <p:cNvGrpSpPr>
              <a:grpSpLocks/>
            </p:cNvGrpSpPr>
            <p:nvPr/>
          </p:nvGrpSpPr>
          <p:grpSpPr bwMode="auto">
            <a:xfrm>
              <a:off x="1893888" y="1541463"/>
              <a:ext cx="779462" cy="679450"/>
              <a:chOff x="-44" y="1473"/>
              <a:chExt cx="981" cy="1105"/>
            </a:xfrm>
          </p:grpSpPr>
          <p:pic>
            <p:nvPicPr>
              <p:cNvPr id="45" name="Picture 6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6"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 name="Group 69"/>
            <p:cNvGrpSpPr>
              <a:grpSpLocks/>
            </p:cNvGrpSpPr>
            <p:nvPr/>
          </p:nvGrpSpPr>
          <p:grpSpPr bwMode="auto">
            <a:xfrm>
              <a:off x="1943685" y="2548431"/>
              <a:ext cx="779463" cy="679450"/>
              <a:chOff x="-44" y="1473"/>
              <a:chExt cx="981" cy="1105"/>
            </a:xfrm>
          </p:grpSpPr>
          <p:pic>
            <p:nvPicPr>
              <p:cNvPr id="43" name="Picture 7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4"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9" name="Text Box 41"/>
            <p:cNvSpPr txBox="1">
              <a:spLocks noChangeArrowheads="1"/>
            </p:cNvSpPr>
            <p:nvPr/>
          </p:nvSpPr>
          <p:spPr bwMode="auto">
            <a:xfrm>
              <a:off x="2987675" y="1249363"/>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传输</a:t>
              </a:r>
              <a:endParaRPr lang="en-US" altLang="zh-CN" sz="1800" dirty="0">
                <a:solidFill>
                  <a:srgbClr val="CC0000"/>
                </a:solidFill>
              </a:endParaRPr>
            </a:p>
          </p:txBody>
        </p:sp>
        <p:sp>
          <p:nvSpPr>
            <p:cNvPr id="30"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p:spPr>
          <p:txBody>
            <a:bodyPr wrap="none" anchor="ctr"/>
            <a:lstStyle/>
            <a:p>
              <a:endParaRPr lang="zh-CN" altLang="en-US"/>
            </a:p>
          </p:txBody>
        </p:sp>
        <p:grpSp>
          <p:nvGrpSpPr>
            <p:cNvPr id="31" name="Group 347"/>
            <p:cNvGrpSpPr>
              <a:grpSpLocks/>
            </p:cNvGrpSpPr>
            <p:nvPr/>
          </p:nvGrpSpPr>
          <p:grpSpPr bwMode="auto">
            <a:xfrm>
              <a:off x="6474579" y="1949848"/>
              <a:ext cx="1162562" cy="715538"/>
              <a:chOff x="1871277" y="1576300"/>
              <a:chExt cx="1128371" cy="437861"/>
            </a:xfrm>
          </p:grpSpPr>
          <p:sp>
            <p:nvSpPr>
              <p:cNvPr id="34"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9"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0"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1" name="Straight Connector 106"/>
              <p:cNvCxnSpPr>
                <a:cxnSpLocks noChangeShapeType="1"/>
                <a:endCxn id="3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2"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33"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56" name="Rectangle 3"/>
          <p:cNvSpPr>
            <a:spLocks noChangeArrowheads="1"/>
          </p:cNvSpPr>
          <p:nvPr/>
        </p:nvSpPr>
        <p:spPr bwMode="auto">
          <a:xfrm>
            <a:off x="627063" y="4974729"/>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charset="0"/>
              <a:buNone/>
              <a:defRPr/>
            </a:pPr>
            <a:r>
              <a:rPr lang="en-US" sz="2000" i="1" dirty="0" err="1">
                <a:solidFill>
                  <a:srgbClr val="CC0000"/>
                </a:solidFill>
                <a:latin typeface="+mn-ea"/>
                <a:cs typeface="ＭＳ Ｐゴシック" charset="0"/>
              </a:rPr>
              <a:t>d</a:t>
            </a:r>
            <a:r>
              <a:rPr lang="en-US" sz="2000" baseline="-25000" dirty="0" err="1">
                <a:solidFill>
                  <a:srgbClr val="CC0000"/>
                </a:solidFill>
                <a:latin typeface="+mn-ea"/>
                <a:cs typeface="ＭＳ Ｐゴシック" charset="0"/>
              </a:rPr>
              <a:t>trans</a:t>
            </a:r>
            <a:r>
              <a:rPr lang="zh-CN" altLang="en-US" sz="2000" dirty="0">
                <a:solidFill>
                  <a:srgbClr val="CC0000"/>
                </a:solidFill>
                <a:latin typeface="+mn-ea"/>
                <a:cs typeface="ＭＳ Ｐゴシック" charset="0"/>
              </a:rPr>
              <a:t>：传输时延</a:t>
            </a:r>
            <a:r>
              <a:rPr lang="en-US" sz="2000" dirty="0">
                <a:solidFill>
                  <a:srgbClr val="CC0000"/>
                </a:solidFill>
                <a:latin typeface="+mn-ea"/>
                <a:cs typeface="ＭＳ Ｐゴシック" charset="0"/>
              </a:rPr>
              <a:t>:</a:t>
            </a: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L</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数据包大小</a:t>
            </a:r>
            <a:r>
              <a:rPr lang="en-US" sz="2000" dirty="0">
                <a:solidFill>
                  <a:srgbClr val="000000"/>
                </a:solidFill>
                <a:latin typeface="+mn-ea"/>
                <a:cs typeface="ＭＳ Ｐゴシック" charset="0"/>
              </a:rPr>
              <a:t>(bits) </a:t>
            </a: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R</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链路带宽</a:t>
            </a:r>
            <a:r>
              <a:rPr lang="en-US" sz="2000" i="1" dirty="0">
                <a:solidFill>
                  <a:srgbClr val="000000"/>
                </a:solidFill>
                <a:latin typeface="+mn-ea"/>
                <a:cs typeface="ＭＳ Ｐゴシック" charset="0"/>
              </a:rPr>
              <a:t>(bps)</a:t>
            </a:r>
          </a:p>
          <a:p>
            <a:pPr marL="231775" indent="-231775" eaLnBrk="1" hangingPunct="1">
              <a:lnSpc>
                <a:spcPct val="85000"/>
              </a:lnSpc>
              <a:spcBef>
                <a:spcPct val="20000"/>
              </a:spcBef>
              <a:buClr>
                <a:srgbClr val="000099"/>
              </a:buClr>
              <a:buFont typeface="Wingdings" charset="0"/>
              <a:buChar char="§"/>
              <a:defRPr/>
            </a:pPr>
            <a:r>
              <a:rPr lang="en-US" sz="2000" i="1" dirty="0">
                <a:solidFill>
                  <a:srgbClr val="CC0000"/>
                </a:solidFill>
                <a:latin typeface="+mn-ea"/>
                <a:cs typeface="ＭＳ Ｐゴシック" charset="0"/>
              </a:rPr>
              <a:t>d</a:t>
            </a:r>
            <a:r>
              <a:rPr lang="en-US" sz="2000" i="1"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00"/>
                </a:solidFill>
                <a:latin typeface="+mn-ea"/>
                <a:cs typeface="ＭＳ Ｐゴシック" charset="0"/>
              </a:rPr>
              <a:t>= L/R</a:t>
            </a:r>
          </a:p>
        </p:txBody>
      </p:sp>
      <p:sp>
        <p:nvSpPr>
          <p:cNvPr id="57" name="Rectangle 4"/>
          <p:cNvSpPr>
            <a:spLocks noChangeArrowheads="1"/>
          </p:cNvSpPr>
          <p:nvPr/>
        </p:nvSpPr>
        <p:spPr bwMode="auto">
          <a:xfrm>
            <a:off x="4735513" y="4982666"/>
            <a:ext cx="4152900" cy="1718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charset="0"/>
              <a:buNone/>
              <a:defRPr/>
            </a:pPr>
            <a:r>
              <a:rPr lang="en-US" sz="2000" i="1" dirty="0">
                <a:solidFill>
                  <a:srgbClr val="CC0000"/>
                </a:solidFill>
                <a:latin typeface="+mn-ea"/>
                <a:cs typeface="ＭＳ Ｐゴシック" charset="0"/>
              </a:rPr>
              <a:t>d</a:t>
            </a:r>
            <a:r>
              <a:rPr lang="en-US" sz="2000" baseline="-25000" dirty="0">
                <a:solidFill>
                  <a:srgbClr val="CC0000"/>
                </a:solidFill>
                <a:latin typeface="+mn-ea"/>
                <a:cs typeface="ＭＳ Ｐゴシック" charset="0"/>
              </a:rPr>
              <a:t>prop</a:t>
            </a:r>
            <a:r>
              <a:rPr lang="en-US" sz="2000" dirty="0">
                <a:solidFill>
                  <a:srgbClr val="CC0000"/>
                </a:solidFill>
                <a:latin typeface="+mn-ea"/>
                <a:cs typeface="ＭＳ Ｐゴシック" charset="0"/>
              </a:rPr>
              <a:t>: </a:t>
            </a:r>
            <a:r>
              <a:rPr lang="zh-CN" altLang="en-US" sz="2000" dirty="0">
                <a:solidFill>
                  <a:srgbClr val="CC0000"/>
                </a:solidFill>
                <a:latin typeface="+mn-ea"/>
                <a:cs typeface="ＭＳ Ｐゴシック" charset="0"/>
              </a:rPr>
              <a:t>传播时延</a:t>
            </a:r>
            <a:r>
              <a:rPr lang="en-US" sz="2000" dirty="0">
                <a:solidFill>
                  <a:srgbClr val="CC0000"/>
                </a:solidFill>
                <a:latin typeface="+mn-ea"/>
                <a:cs typeface="ＭＳ Ｐゴシック" charset="0"/>
              </a:rPr>
              <a:t>:</a:t>
            </a: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d</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物理链路的长度</a:t>
            </a:r>
            <a:endParaRPr lang="en-US" sz="2000" dirty="0">
              <a:solidFill>
                <a:srgbClr val="000000"/>
              </a:solidFill>
              <a:latin typeface="+mn-ea"/>
              <a:cs typeface="ＭＳ Ｐゴシック" charset="0"/>
            </a:endParaRP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s</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信号传播速度</a:t>
            </a:r>
            <a:r>
              <a:rPr lang="en-US" sz="2000" dirty="0">
                <a:solidFill>
                  <a:srgbClr val="000000"/>
                </a:solidFill>
                <a:latin typeface="+mn-ea"/>
                <a:cs typeface="ＭＳ Ｐゴシック" charset="0"/>
              </a:rPr>
              <a:t>(</a:t>
            </a:r>
            <a:r>
              <a:rPr lang="zh-CN" altLang="en-US" sz="2000" dirty="0">
                <a:solidFill>
                  <a:srgbClr val="000000"/>
                </a:solidFill>
                <a:latin typeface="+mn-ea"/>
                <a:cs typeface="ＭＳ Ｐゴシック" charset="0"/>
              </a:rPr>
              <a:t>大约</a:t>
            </a:r>
            <a:r>
              <a:rPr lang="en-US" sz="2000" dirty="0">
                <a:solidFill>
                  <a:srgbClr val="000000"/>
                </a:solidFill>
                <a:latin typeface="+mn-ea"/>
                <a:cs typeface="ＭＳ Ｐゴシック" charset="0"/>
              </a:rPr>
              <a:t>2x10</a:t>
            </a:r>
            <a:r>
              <a:rPr lang="en-US" sz="2000" baseline="30000" dirty="0">
                <a:solidFill>
                  <a:srgbClr val="000000"/>
                </a:solidFill>
                <a:latin typeface="+mn-ea"/>
                <a:cs typeface="ＭＳ Ｐゴシック" charset="0"/>
              </a:rPr>
              <a:t>8</a:t>
            </a:r>
            <a:r>
              <a:rPr lang="en-US" sz="2000" dirty="0">
                <a:solidFill>
                  <a:srgbClr val="000000"/>
                </a:solidFill>
                <a:latin typeface="+mn-ea"/>
                <a:cs typeface="ＭＳ Ｐゴシック" charset="0"/>
              </a:rPr>
              <a:t> m/sec)</a:t>
            </a:r>
          </a:p>
          <a:p>
            <a:pPr marL="231775" indent="-231775" eaLnBrk="1" hangingPunct="1">
              <a:lnSpc>
                <a:spcPct val="85000"/>
              </a:lnSpc>
              <a:spcBef>
                <a:spcPct val="20000"/>
              </a:spcBef>
              <a:buClr>
                <a:srgbClr val="000099"/>
              </a:buClr>
              <a:buFont typeface="Wingdings" charset="0"/>
              <a:buChar char="§"/>
              <a:defRPr/>
            </a:pPr>
            <a:r>
              <a:rPr lang="en-US" sz="2000" i="1" dirty="0">
                <a:solidFill>
                  <a:srgbClr val="CC0000"/>
                </a:solidFill>
                <a:latin typeface="+mn-ea"/>
                <a:cs typeface="ＭＳ Ｐゴシック"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 </a:t>
            </a:r>
            <a:r>
              <a:rPr lang="en-US" sz="2000" i="1" dirty="0">
                <a:solidFill>
                  <a:srgbClr val="000000"/>
                </a:solidFill>
                <a:latin typeface="+mn-ea"/>
                <a:cs typeface="ＭＳ Ｐゴシック" charset="0"/>
              </a:rPr>
              <a:t>d</a:t>
            </a:r>
            <a:r>
              <a:rPr lang="en-US" sz="2000" dirty="0">
                <a:solidFill>
                  <a:srgbClr val="000000"/>
                </a:solidFill>
                <a:latin typeface="+mn-ea"/>
                <a:cs typeface="ＭＳ Ｐゴシック" charset="0"/>
              </a:rPr>
              <a:t>/</a:t>
            </a:r>
            <a:r>
              <a:rPr lang="en-US" sz="2000" i="1" dirty="0">
                <a:solidFill>
                  <a:srgbClr val="000000"/>
                </a:solidFill>
                <a:latin typeface="+mn-ea"/>
                <a:cs typeface="ＭＳ Ｐゴシック" charset="0"/>
              </a:rPr>
              <a: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dissolv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solidFill>
                  <a:srgbClr val="C00000"/>
                </a:solidFill>
              </a:rPr>
              <a:t>1.1 </a:t>
            </a:r>
            <a:r>
              <a:rPr lang="zh-CN" altLang="en-US" sz="2800" dirty="0">
                <a:solidFill>
                  <a:srgbClr val="C00000"/>
                </a:solidFill>
              </a:rPr>
              <a:t>什么是因特网</a:t>
            </a:r>
            <a:endParaRPr lang="en-US" altLang="zh-CN" sz="2800" dirty="0">
              <a:solidFill>
                <a:srgbClr val="C00000"/>
              </a:solidFill>
            </a:endParaRPr>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a:t>
            </a:fld>
            <a:endParaRPr lang="zh-CN" alt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车队类比举例</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50</a:t>
            </a:fld>
            <a:endParaRPr lang="zh-CN" altLang="en-US"/>
          </a:p>
        </p:txBody>
      </p:sp>
      <p:grpSp>
        <p:nvGrpSpPr>
          <p:cNvPr id="32" name="Group 42"/>
          <p:cNvGrpSpPr>
            <a:grpSpLocks/>
          </p:cNvGrpSpPr>
          <p:nvPr/>
        </p:nvGrpSpPr>
        <p:grpSpPr bwMode="auto">
          <a:xfrm>
            <a:off x="406400" y="1772816"/>
            <a:ext cx="8043863" cy="1365250"/>
            <a:chOff x="165" y="725"/>
            <a:chExt cx="5067" cy="860"/>
          </a:xfrm>
        </p:grpSpPr>
        <p:grpSp>
          <p:nvGrpSpPr>
            <p:cNvPr id="33" name="Group 43"/>
            <p:cNvGrpSpPr>
              <a:grpSpLocks/>
            </p:cNvGrpSpPr>
            <p:nvPr/>
          </p:nvGrpSpPr>
          <p:grpSpPr bwMode="auto">
            <a:xfrm>
              <a:off x="3492" y="781"/>
              <a:ext cx="601" cy="687"/>
              <a:chOff x="1314" y="938"/>
              <a:chExt cx="601" cy="687"/>
            </a:xfrm>
          </p:grpSpPr>
          <p:sp>
            <p:nvSpPr>
              <p:cNvPr id="57"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58" name="Text Box 45"/>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a:t>收费站</a:t>
                </a:r>
                <a:endParaRPr lang="en-US" altLang="zh-CN" sz="2000" dirty="0"/>
              </a:p>
            </p:txBody>
          </p:sp>
        </p:grpSp>
        <p:grpSp>
          <p:nvGrpSpPr>
            <p:cNvPr id="34" name="Group 46"/>
            <p:cNvGrpSpPr>
              <a:grpSpLocks/>
            </p:cNvGrpSpPr>
            <p:nvPr/>
          </p:nvGrpSpPr>
          <p:grpSpPr bwMode="auto">
            <a:xfrm>
              <a:off x="1695" y="781"/>
              <a:ext cx="601" cy="687"/>
              <a:chOff x="1314" y="938"/>
              <a:chExt cx="601" cy="687"/>
            </a:xfrm>
          </p:grpSpPr>
          <p:sp>
            <p:nvSpPr>
              <p:cNvPr id="55"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56" name="Text Box 48"/>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dirty="0"/>
                  <a:t>收费站</a:t>
                </a:r>
                <a:endParaRPr lang="en-US" altLang="zh-CN" sz="2000" dirty="0"/>
              </a:p>
            </p:txBody>
          </p:sp>
        </p:grpSp>
        <p:sp>
          <p:nvSpPr>
            <p:cNvPr id="35"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p:spPr>
          <p:txBody>
            <a:bodyPr vert="eaVert" wrap="none" anchor="ctr"/>
            <a:lstStyle/>
            <a:p>
              <a:endParaRPr lang="zh-CN" altLang="zh-CN"/>
            </a:p>
          </p:txBody>
        </p:sp>
        <p:sp>
          <p:nvSpPr>
            <p:cNvPr id="36" name="Text Box 50"/>
            <p:cNvSpPr txBox="1">
              <a:spLocks noChangeArrowheads="1"/>
            </p:cNvSpPr>
            <p:nvPr/>
          </p:nvSpPr>
          <p:spPr bwMode="auto">
            <a:xfrm>
              <a:off x="726" y="1139"/>
              <a:ext cx="601" cy="446"/>
            </a:xfrm>
            <a:prstGeom prst="rect">
              <a:avLst/>
            </a:prstGeom>
            <a:noFill/>
            <a:ln w="9525">
              <a:noFill/>
              <a:miter lim="800000"/>
              <a:headEnd/>
              <a:tailEnd/>
            </a:ln>
          </p:spPr>
          <p:txBody>
            <a:bodyPr wrap="none">
              <a:spAutoFit/>
            </a:bodyPr>
            <a:lstStyle/>
            <a:p>
              <a:r>
                <a:rPr lang="en-US" altLang="zh-CN" sz="2000" dirty="0"/>
                <a:t>10</a:t>
              </a:r>
              <a:r>
                <a:rPr lang="zh-CN" altLang="en-US" sz="2000" dirty="0"/>
                <a:t>辆车</a:t>
              </a:r>
              <a:br>
                <a:rPr lang="en-US" altLang="zh-CN" sz="2000" dirty="0"/>
              </a:br>
              <a:r>
                <a:rPr lang="zh-CN" altLang="en-US" sz="2000" dirty="0"/>
                <a:t>的车队</a:t>
              </a:r>
              <a:endParaRPr lang="en-US" altLang="zh-CN" sz="2000" dirty="0"/>
            </a:p>
          </p:txBody>
        </p:sp>
        <p:sp>
          <p:nvSpPr>
            <p:cNvPr id="37"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 name="Text Box 52"/>
            <p:cNvSpPr txBox="1">
              <a:spLocks noChangeArrowheads="1"/>
            </p:cNvSpPr>
            <p:nvPr/>
          </p:nvSpPr>
          <p:spPr bwMode="auto">
            <a:xfrm>
              <a:off x="2515" y="850"/>
              <a:ext cx="680" cy="250"/>
            </a:xfrm>
            <a:prstGeom prst="rect">
              <a:avLst/>
            </a:prstGeom>
            <a:noFill/>
            <a:ln w="9525">
              <a:noFill/>
              <a:miter lim="800000"/>
              <a:headEnd/>
              <a:tailEnd/>
            </a:ln>
          </p:spPr>
          <p:txBody>
            <a:bodyPr>
              <a:spAutoFit/>
            </a:bodyPr>
            <a:lstStyle/>
            <a:p>
              <a:r>
                <a:rPr lang="en-US" altLang="zh-CN" sz="2000"/>
                <a:t>100 km</a:t>
              </a:r>
            </a:p>
          </p:txBody>
        </p:sp>
        <p:sp>
          <p:nvSpPr>
            <p:cNvPr id="39"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p:spPr>
          <p:txBody>
            <a:bodyPr wrap="none" anchor="ctr"/>
            <a:lstStyle/>
            <a:p>
              <a:endParaRPr lang="zh-CN" altLang="en-US"/>
            </a:p>
          </p:txBody>
        </p:sp>
        <p:sp>
          <p:nvSpPr>
            <p:cNvPr id="40" name="Text Box 54"/>
            <p:cNvSpPr txBox="1">
              <a:spLocks noChangeArrowheads="1"/>
            </p:cNvSpPr>
            <p:nvPr/>
          </p:nvSpPr>
          <p:spPr bwMode="auto">
            <a:xfrm>
              <a:off x="4377" y="850"/>
              <a:ext cx="680" cy="250"/>
            </a:xfrm>
            <a:prstGeom prst="rect">
              <a:avLst/>
            </a:prstGeom>
            <a:noFill/>
            <a:ln w="9525">
              <a:noFill/>
              <a:miter lim="800000"/>
              <a:headEnd/>
              <a:tailEnd/>
            </a:ln>
          </p:spPr>
          <p:txBody>
            <a:bodyPr>
              <a:spAutoFit/>
            </a:bodyPr>
            <a:lstStyle/>
            <a:p>
              <a:r>
                <a:rPr lang="en-US" altLang="zh-CN" sz="2000"/>
                <a:t>100 km</a:t>
              </a:r>
            </a:p>
          </p:txBody>
        </p:sp>
        <p:sp>
          <p:nvSpPr>
            <p:cNvPr id="41" name="Line 55"/>
            <p:cNvSpPr>
              <a:spLocks noChangeShapeType="1"/>
            </p:cNvSpPr>
            <p:nvPr/>
          </p:nvSpPr>
          <p:spPr bwMode="auto">
            <a:xfrm>
              <a:off x="5057" y="976"/>
              <a:ext cx="175" cy="0"/>
            </a:xfrm>
            <a:prstGeom prst="line">
              <a:avLst/>
            </a:prstGeom>
            <a:noFill/>
            <a:ln w="9525">
              <a:solidFill>
                <a:schemeClr val="tx1"/>
              </a:solidFill>
              <a:round/>
              <a:headEnd/>
              <a:tailEnd/>
            </a:ln>
          </p:spPr>
          <p:txBody>
            <a:bodyPr wrap="none" anchor="ctr"/>
            <a:lstStyle/>
            <a:p>
              <a:endParaRPr lang="zh-CN" altLang="en-US"/>
            </a:p>
          </p:txBody>
        </p:sp>
        <p:sp>
          <p:nvSpPr>
            <p:cNvPr id="42" name="Oval 56"/>
            <p:cNvSpPr>
              <a:spLocks noChangeArrowheads="1"/>
            </p:cNvSpPr>
            <p:nvPr/>
          </p:nvSpPr>
          <p:spPr bwMode="auto">
            <a:xfrm>
              <a:off x="679" y="976"/>
              <a:ext cx="47" cy="47"/>
            </a:xfrm>
            <a:prstGeom prst="ellipse">
              <a:avLst/>
            </a:prstGeom>
            <a:solidFill>
              <a:srgbClr val="FF0000"/>
            </a:solidFill>
            <a:ln w="9525">
              <a:noFill/>
              <a:round/>
              <a:headEnd/>
              <a:tailEnd/>
            </a:ln>
          </p:spPr>
          <p:txBody>
            <a:bodyPr wrap="none" anchor="ctr"/>
            <a:lstStyle/>
            <a:p>
              <a:endParaRPr lang="zh-CN" altLang="zh-CN"/>
            </a:p>
          </p:txBody>
        </p:sp>
        <p:sp>
          <p:nvSpPr>
            <p:cNvPr id="43" name="Oval 57"/>
            <p:cNvSpPr>
              <a:spLocks noChangeArrowheads="1"/>
            </p:cNvSpPr>
            <p:nvPr/>
          </p:nvSpPr>
          <p:spPr bwMode="auto">
            <a:xfrm>
              <a:off x="775" y="976"/>
              <a:ext cx="47" cy="47"/>
            </a:xfrm>
            <a:prstGeom prst="ellipse">
              <a:avLst/>
            </a:prstGeom>
            <a:solidFill>
              <a:srgbClr val="FF0000"/>
            </a:solidFill>
            <a:ln w="9525">
              <a:noFill/>
              <a:round/>
              <a:headEnd/>
              <a:tailEnd/>
            </a:ln>
          </p:spPr>
          <p:txBody>
            <a:bodyPr wrap="none" anchor="ctr"/>
            <a:lstStyle/>
            <a:p>
              <a:endParaRPr lang="zh-CN" altLang="zh-CN"/>
            </a:p>
          </p:txBody>
        </p:sp>
        <p:sp>
          <p:nvSpPr>
            <p:cNvPr id="44" name="Oval 58"/>
            <p:cNvSpPr>
              <a:spLocks noChangeArrowheads="1"/>
            </p:cNvSpPr>
            <p:nvPr/>
          </p:nvSpPr>
          <p:spPr bwMode="auto">
            <a:xfrm>
              <a:off x="916" y="976"/>
              <a:ext cx="47" cy="47"/>
            </a:xfrm>
            <a:prstGeom prst="ellipse">
              <a:avLst/>
            </a:prstGeom>
            <a:solidFill>
              <a:srgbClr val="FF0000"/>
            </a:solidFill>
            <a:ln w="9525">
              <a:noFill/>
              <a:round/>
              <a:headEnd/>
              <a:tailEnd/>
            </a:ln>
          </p:spPr>
          <p:txBody>
            <a:bodyPr wrap="none" anchor="ctr"/>
            <a:lstStyle/>
            <a:p>
              <a:endParaRPr lang="zh-CN" altLang="zh-CN"/>
            </a:p>
          </p:txBody>
        </p:sp>
        <p:pic>
          <p:nvPicPr>
            <p:cNvPr id="45" name="Picture 59" descr="MCj03985170000[1]"/>
            <p:cNvPicPr>
              <a:picLocks noChangeAspect="1" noChangeArrowheads="1"/>
            </p:cNvPicPr>
            <p:nvPr/>
          </p:nvPicPr>
          <p:blipFill>
            <a:blip r:embed="rId2" cstate="print"/>
            <a:srcRect/>
            <a:stretch>
              <a:fillRect/>
            </a:stretch>
          </p:blipFill>
          <p:spPr bwMode="auto">
            <a:xfrm flipH="1">
              <a:off x="984" y="920"/>
              <a:ext cx="472" cy="138"/>
            </a:xfrm>
            <a:prstGeom prst="rect">
              <a:avLst/>
            </a:prstGeom>
            <a:noFill/>
            <a:ln w="9525">
              <a:noFill/>
              <a:miter lim="800000"/>
              <a:headEnd/>
              <a:tailEnd/>
            </a:ln>
          </p:spPr>
        </p:pic>
        <p:pic>
          <p:nvPicPr>
            <p:cNvPr id="46" name="Picture 60" descr="MCj03985170000[1]"/>
            <p:cNvPicPr>
              <a:picLocks noChangeAspect="1" noChangeArrowheads="1"/>
            </p:cNvPicPr>
            <p:nvPr/>
          </p:nvPicPr>
          <p:blipFill>
            <a:blip r:embed="rId2" cstate="print"/>
            <a:srcRect/>
            <a:stretch>
              <a:fillRect/>
            </a:stretch>
          </p:blipFill>
          <p:spPr bwMode="auto">
            <a:xfrm flipH="1">
              <a:off x="186" y="917"/>
              <a:ext cx="472" cy="138"/>
            </a:xfrm>
            <a:prstGeom prst="rect">
              <a:avLst/>
            </a:prstGeom>
            <a:noFill/>
            <a:ln w="9525">
              <a:noFill/>
              <a:miter lim="800000"/>
              <a:headEnd/>
              <a:tailEnd/>
            </a:ln>
          </p:spPr>
        </p:pic>
        <p:grpSp>
          <p:nvGrpSpPr>
            <p:cNvPr id="47" name="Group 61"/>
            <p:cNvGrpSpPr>
              <a:grpSpLocks/>
            </p:cNvGrpSpPr>
            <p:nvPr/>
          </p:nvGrpSpPr>
          <p:grpSpPr bwMode="auto">
            <a:xfrm>
              <a:off x="1815" y="725"/>
              <a:ext cx="289" cy="490"/>
              <a:chOff x="2365" y="1352"/>
              <a:chExt cx="1022" cy="1616"/>
            </a:xfrm>
          </p:grpSpPr>
          <p:pic>
            <p:nvPicPr>
              <p:cNvPr id="53" name="Picture 62"/>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54" name="Rectangle 63"/>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pic>
          <p:nvPicPr>
            <p:cNvPr id="48" name="Picture 64" descr="MCj03985170000[1]"/>
            <p:cNvPicPr>
              <a:picLocks noChangeAspect="1" noChangeArrowheads="1"/>
            </p:cNvPicPr>
            <p:nvPr/>
          </p:nvPicPr>
          <p:blipFill>
            <a:blip r:embed="rId2" cstate="print"/>
            <a:srcRect/>
            <a:stretch>
              <a:fillRect/>
            </a:stretch>
          </p:blipFill>
          <p:spPr bwMode="auto">
            <a:xfrm flipH="1">
              <a:off x="1465" y="933"/>
              <a:ext cx="472" cy="138"/>
            </a:xfrm>
            <a:prstGeom prst="rect">
              <a:avLst/>
            </a:prstGeom>
            <a:noFill/>
            <a:ln w="9525">
              <a:noFill/>
              <a:miter lim="800000"/>
              <a:headEnd/>
              <a:tailEnd/>
            </a:ln>
          </p:spPr>
        </p:pic>
        <p:grpSp>
          <p:nvGrpSpPr>
            <p:cNvPr id="49" name="Group 65"/>
            <p:cNvGrpSpPr>
              <a:grpSpLocks/>
            </p:cNvGrpSpPr>
            <p:nvPr/>
          </p:nvGrpSpPr>
          <p:grpSpPr bwMode="auto">
            <a:xfrm>
              <a:off x="3656" y="743"/>
              <a:ext cx="289" cy="490"/>
              <a:chOff x="2365" y="1352"/>
              <a:chExt cx="1022" cy="1616"/>
            </a:xfrm>
          </p:grpSpPr>
          <p:pic>
            <p:nvPicPr>
              <p:cNvPr id="51" name="Picture 66"/>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52" name="Rectangle 67"/>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sp>
          <p:nvSpPr>
            <p:cNvPr id="50"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31" name="Rectangle 3"/>
          <p:cNvSpPr txBox="1">
            <a:spLocks noChangeArrowheads="1"/>
          </p:cNvSpPr>
          <p:nvPr/>
        </p:nvSpPr>
        <p:spPr bwMode="auto">
          <a:xfrm>
            <a:off x="541338" y="3145556"/>
            <a:ext cx="4216400" cy="331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noProof="0" dirty="0">
                <a:latin typeface="+mn-ea"/>
              </a:rPr>
              <a:t>汽车以</a:t>
            </a:r>
            <a:r>
              <a:rPr lang="en-US" altLang="zh-CN" sz="2400" kern="0" noProof="0" dirty="0">
                <a:latin typeface="+mn-ea"/>
              </a:rPr>
              <a:t>100km/hr</a:t>
            </a:r>
            <a:r>
              <a:rPr lang="zh-CN" altLang="en-US" sz="2400" kern="0" noProof="0" dirty="0">
                <a:latin typeface="+mn-ea"/>
              </a:rPr>
              <a:t>速度</a:t>
            </a:r>
            <a:r>
              <a:rPr lang="en-US" altLang="zh-CN" sz="2400" kern="0" noProof="0" dirty="0">
                <a:latin typeface="+mn-ea"/>
              </a:rPr>
              <a:t>“</a:t>
            </a:r>
            <a:r>
              <a:rPr lang="zh-CN" altLang="en-US" sz="2400" kern="0" noProof="0" dirty="0">
                <a:latin typeface="+mn-ea"/>
              </a:rPr>
              <a:t>传播</a:t>
            </a:r>
            <a:r>
              <a:rPr lang="en-US" altLang="zh-CN" sz="2400" kern="0" noProof="0" dirty="0">
                <a:latin typeface="+mn-ea"/>
              </a:rPr>
              <a:t>”</a:t>
            </a:r>
            <a:endParaRPr kumimoji="0" lang="en-US" altLang="ja-JP" sz="2400" b="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收费站每</a:t>
            </a:r>
            <a:r>
              <a:rPr kumimoji="0" lang="en-US" altLang="zh-CN" sz="2400" b="0" u="none" strike="noStrike" kern="0" cap="none" spc="0" normalizeH="0" baseline="0" noProof="0" dirty="0">
                <a:ln>
                  <a:noFill/>
                </a:ln>
                <a:solidFill>
                  <a:schemeClr val="tx1"/>
                </a:solidFill>
                <a:effectLst/>
                <a:uLnTx/>
                <a:uFillTx/>
                <a:latin typeface="+mn-ea"/>
                <a:cs typeface="+mn-cs"/>
              </a:rPr>
              <a:t>12</a:t>
            </a:r>
            <a:r>
              <a:rPr kumimoji="0" lang="zh-CN" altLang="en-US" sz="2400" b="0" u="none" strike="noStrike" kern="0" cap="none" spc="0" normalizeH="0" baseline="0" noProof="0" dirty="0">
                <a:ln>
                  <a:noFill/>
                </a:ln>
                <a:solidFill>
                  <a:schemeClr val="tx1"/>
                </a:solidFill>
                <a:effectLst/>
                <a:uLnTx/>
                <a:uFillTx/>
                <a:latin typeface="+mn-ea"/>
                <a:cs typeface="+mn-cs"/>
              </a:rPr>
              <a:t>秒服务一辆车</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latin typeface="+mn-ea"/>
              </a:rPr>
              <a:t>车</a:t>
            </a:r>
            <a:r>
              <a:rPr lang="en-US" altLang="zh-CN" sz="2400" kern="0" dirty="0">
                <a:latin typeface="+mn-ea"/>
              </a:rPr>
              <a:t>—</a:t>
            </a:r>
            <a:r>
              <a:rPr lang="zh-CN" altLang="en-US" sz="2400" kern="0" dirty="0">
                <a:latin typeface="+mn-ea"/>
              </a:rPr>
              <a:t>比特，车队</a:t>
            </a:r>
            <a:r>
              <a:rPr lang="en-US" altLang="zh-CN" sz="2400" kern="0" dirty="0">
                <a:latin typeface="+mn-ea"/>
              </a:rPr>
              <a:t>—</a:t>
            </a:r>
            <a:r>
              <a:rPr lang="zh-CN" altLang="en-US" sz="2400" kern="0" dirty="0">
                <a:latin typeface="+mn-ea"/>
              </a:rPr>
              <a:t>数据包，收费站</a:t>
            </a:r>
            <a:r>
              <a:rPr lang="en-US" altLang="zh-CN" sz="2400" kern="0" dirty="0">
                <a:latin typeface="+mn-ea"/>
              </a:rPr>
              <a:t>—</a:t>
            </a:r>
            <a:r>
              <a:rPr lang="zh-CN" altLang="en-US" sz="2400" kern="0" dirty="0">
                <a:latin typeface="+mn-ea"/>
              </a:rPr>
              <a:t>路由器</a:t>
            </a:r>
            <a:endParaRPr lang="en-US" altLang="zh-CN" sz="2400" kern="0" dirty="0">
              <a:latin typeface="+mn-ea"/>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问：经过多长时间车队完整到达第二个收费站</a:t>
            </a:r>
            <a:r>
              <a:rPr kumimoji="0" lang="en-US" altLang="zh-CN" sz="2400" b="0" u="none" strike="noStrike" kern="0" cap="none" spc="0" normalizeH="0" baseline="0" noProof="0" dirty="0">
                <a:ln>
                  <a:noFill/>
                </a:ln>
                <a:solidFill>
                  <a:srgbClr val="CC0000"/>
                </a:solidFill>
                <a:effectLst/>
                <a:uLnTx/>
                <a:uFillTx/>
                <a:latin typeface="+mn-ea"/>
                <a:cs typeface="+mn-cs"/>
              </a:rPr>
              <a:t>?</a:t>
            </a: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400" b="0" u="none" strike="noStrike" kern="0" cap="none" spc="0" normalizeH="0" baseline="0" noProof="0" dirty="0">
              <a:ln>
                <a:noFill/>
              </a:ln>
              <a:solidFill>
                <a:srgbClr val="CC0000"/>
              </a:solidFill>
              <a:effectLst/>
              <a:uLnTx/>
              <a:uFillTx/>
              <a:latin typeface="+mn-ea"/>
              <a:cs typeface="+mn-cs"/>
            </a:endParaRPr>
          </a:p>
        </p:txBody>
      </p:sp>
      <p:sp>
        <p:nvSpPr>
          <p:cNvPr id="59" name="Rectangle 4"/>
          <p:cNvSpPr txBox="1">
            <a:spLocks noChangeArrowheads="1"/>
          </p:cNvSpPr>
          <p:nvPr/>
        </p:nvSpPr>
        <p:spPr bwMode="auto">
          <a:xfrm>
            <a:off x="5227638" y="3159844"/>
            <a:ext cx="3521075" cy="3365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将整个车队</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发送</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到高速公路需要</a:t>
            </a:r>
            <a:r>
              <a:rPr kumimoji="0" lang="en-US" altLang="ja-JP" sz="2400" b="0" i="0" u="none" strike="noStrike" kern="0" cap="none" spc="0" normalizeH="0" baseline="0" noProof="0" dirty="0">
                <a:ln>
                  <a:noFill/>
                </a:ln>
                <a:solidFill>
                  <a:schemeClr val="tx1"/>
                </a:solidFill>
                <a:effectLst/>
                <a:uLnTx/>
                <a:uFillTx/>
                <a:latin typeface="+mn-ea"/>
                <a:cs typeface="+mn-cs"/>
              </a:rPr>
              <a:t>12*10 = 120</a:t>
            </a:r>
            <a:r>
              <a:rPr kumimoji="0" lang="zh-CN" altLang="en-US" sz="2400" b="0" i="0" u="none" strike="noStrike" kern="0" cap="none" spc="0" normalizeH="0" baseline="0" noProof="0" dirty="0">
                <a:ln>
                  <a:noFill/>
                </a:ln>
                <a:solidFill>
                  <a:schemeClr val="tx1"/>
                </a:solidFill>
                <a:effectLst/>
                <a:uLnTx/>
                <a:uFillTx/>
                <a:latin typeface="+mn-ea"/>
                <a:cs typeface="+mn-cs"/>
              </a:rPr>
              <a:t>秒（传输时延）</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287338" lvl="0" indent="-287338" fontAlgn="base">
              <a:spcBef>
                <a:spcPct val="20000"/>
              </a:spcBef>
              <a:spcAft>
                <a:spcPct val="0"/>
              </a:spcAft>
              <a:buClr>
                <a:schemeClr val="folHlink"/>
              </a:buClr>
              <a:buFont typeface="Wingdings" pitchFamily="2" charset="2"/>
              <a:buChar char="n"/>
              <a:defRPr/>
            </a:pPr>
            <a:r>
              <a:rPr lang="zh-CN" altLang="en-US" sz="2400" kern="0" dirty="0">
                <a:latin typeface="+mn-ea"/>
              </a:rPr>
              <a:t>最后一辆车</a:t>
            </a:r>
            <a:r>
              <a:rPr lang="en-US" altLang="zh-CN" sz="2400" kern="0" dirty="0">
                <a:latin typeface="+mn-ea"/>
              </a:rPr>
              <a:t>“</a:t>
            </a:r>
            <a:r>
              <a:rPr lang="zh-CN" altLang="en-US" sz="2400" kern="0" dirty="0">
                <a:latin typeface="+mn-ea"/>
              </a:rPr>
              <a:t>传播</a:t>
            </a:r>
            <a:r>
              <a:rPr lang="en-US" altLang="zh-CN" sz="2400" kern="0" dirty="0">
                <a:latin typeface="+mn-ea"/>
              </a:rPr>
              <a:t>”</a:t>
            </a:r>
            <a:r>
              <a:rPr lang="zh-CN" altLang="en-US" sz="2400" kern="0" dirty="0">
                <a:latin typeface="+mn-ea"/>
              </a:rPr>
              <a:t>到第二个收费站所需时间</a:t>
            </a:r>
            <a:r>
              <a:rPr kumimoji="0" lang="en-US" altLang="zh-CN" sz="2400" b="0" i="0" u="none" strike="noStrike" kern="0" cap="none" spc="0" normalizeH="0" baseline="0" noProof="0" dirty="0">
                <a:ln>
                  <a:noFill/>
                </a:ln>
                <a:solidFill>
                  <a:schemeClr val="tx1"/>
                </a:solidFill>
                <a:effectLst/>
                <a:uLnTx/>
                <a:uFillTx/>
                <a:latin typeface="+mn-ea"/>
                <a:cs typeface="+mn-cs"/>
              </a:rPr>
              <a:t>: 100km/(100km/hr)= 1 </a:t>
            </a:r>
            <a:r>
              <a:rPr kumimoji="0" lang="zh-CN" altLang="en-US" sz="2400" b="0" i="0" u="none" strike="noStrike" kern="0" cap="none" spc="0" normalizeH="0" baseline="0" noProof="0" dirty="0">
                <a:ln>
                  <a:noFill/>
                </a:ln>
                <a:solidFill>
                  <a:schemeClr val="tx1"/>
                </a:solidFill>
                <a:effectLst/>
                <a:uLnTx/>
                <a:uFillTx/>
                <a:latin typeface="+mn-ea"/>
                <a:cs typeface="+mn-cs"/>
              </a:rPr>
              <a:t>小时</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defRPr/>
            </a:pPr>
            <a:r>
              <a:rPr lang="zh-CN" altLang="en-US" sz="2400" kern="0" dirty="0">
                <a:solidFill>
                  <a:srgbClr val="CC0000"/>
                </a:solidFill>
                <a:latin typeface="+mn-ea"/>
              </a:rPr>
              <a:t>答</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i="0" u="none" strike="noStrike" kern="0" cap="none" spc="0" normalizeH="0" baseline="0" noProof="0" dirty="0">
                <a:ln>
                  <a:noFill/>
                </a:ln>
                <a:solidFill>
                  <a:srgbClr val="CC0000"/>
                </a:solidFill>
                <a:effectLst/>
                <a:uLnTx/>
                <a:uFillTx/>
                <a:latin typeface="+mn-ea"/>
                <a:cs typeface="+mn-cs"/>
              </a:rPr>
              <a:t> 62 </a:t>
            </a:r>
            <a:r>
              <a:rPr kumimoji="0" lang="zh-CN" altLang="en-US" sz="2400" b="0" i="0" u="none" strike="noStrike" kern="0" cap="none" spc="0" normalizeH="0" baseline="0" noProof="0" dirty="0">
                <a:ln>
                  <a:noFill/>
                </a:ln>
                <a:solidFill>
                  <a:srgbClr val="CC0000"/>
                </a:solidFill>
                <a:effectLst/>
                <a:uLnTx/>
                <a:uFillTx/>
                <a:latin typeface="+mn-ea"/>
                <a:cs typeface="+mn-cs"/>
              </a:rPr>
              <a:t>分钟</a:t>
            </a:r>
            <a:endParaRPr kumimoji="0" lang="en-US" altLang="zh-CN" sz="2400" b="0" i="0" u="none" strike="noStrike" kern="0" cap="none" spc="0" normalizeH="0" baseline="0" noProof="0" dirty="0">
              <a:ln>
                <a:noFill/>
              </a:ln>
              <a:solidFill>
                <a:srgbClr val="CC0000"/>
              </a:solidFill>
              <a:effectLst/>
              <a:uLnTx/>
              <a:uFillTx/>
              <a:latin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dissolv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dissolve">
                                      <p:cBhvr>
                                        <p:cTn id="12" dur="500"/>
                                        <p:tgtEl>
                                          <p:spTgt spid="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dissolve">
                                      <p:cBhvr>
                                        <p:cTn id="17" dur="500"/>
                                        <p:tgtEl>
                                          <p:spTgt spid="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车队类比举例</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51</a:t>
            </a:fld>
            <a:endParaRPr lang="zh-CN" altLang="en-US"/>
          </a:p>
        </p:txBody>
      </p:sp>
      <p:grpSp>
        <p:nvGrpSpPr>
          <p:cNvPr id="5" name="Group 42"/>
          <p:cNvGrpSpPr>
            <a:grpSpLocks/>
          </p:cNvGrpSpPr>
          <p:nvPr/>
        </p:nvGrpSpPr>
        <p:grpSpPr bwMode="auto">
          <a:xfrm>
            <a:off x="406400" y="1772816"/>
            <a:ext cx="8043863" cy="1365250"/>
            <a:chOff x="165" y="725"/>
            <a:chExt cx="5067" cy="860"/>
          </a:xfrm>
        </p:grpSpPr>
        <p:grpSp>
          <p:nvGrpSpPr>
            <p:cNvPr id="6" name="Group 43"/>
            <p:cNvGrpSpPr>
              <a:grpSpLocks/>
            </p:cNvGrpSpPr>
            <p:nvPr/>
          </p:nvGrpSpPr>
          <p:grpSpPr bwMode="auto">
            <a:xfrm>
              <a:off x="3492" y="781"/>
              <a:ext cx="601" cy="687"/>
              <a:chOff x="1314" y="938"/>
              <a:chExt cx="601" cy="687"/>
            </a:xfrm>
          </p:grpSpPr>
          <p:sp>
            <p:nvSpPr>
              <p:cNvPr id="30"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1" name="Text Box 45"/>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a:t>收费站</a:t>
                </a:r>
                <a:endParaRPr lang="en-US" altLang="zh-CN" sz="2000" dirty="0"/>
              </a:p>
            </p:txBody>
          </p:sp>
        </p:grpSp>
        <p:grpSp>
          <p:nvGrpSpPr>
            <p:cNvPr id="7" name="Group 46"/>
            <p:cNvGrpSpPr>
              <a:grpSpLocks/>
            </p:cNvGrpSpPr>
            <p:nvPr/>
          </p:nvGrpSpPr>
          <p:grpSpPr bwMode="auto">
            <a:xfrm>
              <a:off x="1695" y="781"/>
              <a:ext cx="601" cy="687"/>
              <a:chOff x="1314" y="938"/>
              <a:chExt cx="601" cy="687"/>
            </a:xfrm>
          </p:grpSpPr>
          <p:sp>
            <p:nvSpPr>
              <p:cNvPr id="28"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9" name="Text Box 48"/>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dirty="0"/>
                  <a:t>收费站</a:t>
                </a:r>
                <a:endParaRPr lang="en-US" altLang="zh-CN" sz="2000" dirty="0"/>
              </a:p>
            </p:txBody>
          </p:sp>
        </p:grpSp>
        <p:sp>
          <p:nvSpPr>
            <p:cNvPr id="8"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p:spPr>
          <p:txBody>
            <a:bodyPr vert="eaVert" wrap="none" anchor="ctr"/>
            <a:lstStyle/>
            <a:p>
              <a:endParaRPr lang="zh-CN" altLang="zh-CN"/>
            </a:p>
          </p:txBody>
        </p:sp>
        <p:sp>
          <p:nvSpPr>
            <p:cNvPr id="9" name="Text Box 50"/>
            <p:cNvSpPr txBox="1">
              <a:spLocks noChangeArrowheads="1"/>
            </p:cNvSpPr>
            <p:nvPr/>
          </p:nvSpPr>
          <p:spPr bwMode="auto">
            <a:xfrm>
              <a:off x="726" y="1139"/>
              <a:ext cx="601" cy="446"/>
            </a:xfrm>
            <a:prstGeom prst="rect">
              <a:avLst/>
            </a:prstGeom>
            <a:noFill/>
            <a:ln w="9525">
              <a:noFill/>
              <a:miter lim="800000"/>
              <a:headEnd/>
              <a:tailEnd/>
            </a:ln>
          </p:spPr>
          <p:txBody>
            <a:bodyPr wrap="none">
              <a:spAutoFit/>
            </a:bodyPr>
            <a:lstStyle/>
            <a:p>
              <a:r>
                <a:rPr lang="en-US" altLang="zh-CN" sz="2000" dirty="0"/>
                <a:t>10</a:t>
              </a:r>
              <a:r>
                <a:rPr lang="zh-CN" altLang="en-US" sz="2000" dirty="0"/>
                <a:t>辆车</a:t>
              </a:r>
              <a:br>
                <a:rPr lang="en-US" altLang="zh-CN" sz="2000" dirty="0"/>
              </a:br>
              <a:r>
                <a:rPr lang="zh-CN" altLang="en-US" sz="2000" dirty="0"/>
                <a:t>的车队</a:t>
              </a:r>
              <a:endParaRPr lang="en-US" altLang="zh-CN" sz="2000" dirty="0"/>
            </a:p>
          </p:txBody>
        </p:sp>
        <p:sp>
          <p:nvSpPr>
            <p:cNvPr id="10"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 name="Text Box 52"/>
            <p:cNvSpPr txBox="1">
              <a:spLocks noChangeArrowheads="1"/>
            </p:cNvSpPr>
            <p:nvPr/>
          </p:nvSpPr>
          <p:spPr bwMode="auto">
            <a:xfrm>
              <a:off x="2515" y="850"/>
              <a:ext cx="680" cy="250"/>
            </a:xfrm>
            <a:prstGeom prst="rect">
              <a:avLst/>
            </a:prstGeom>
            <a:noFill/>
            <a:ln w="9525">
              <a:noFill/>
              <a:miter lim="800000"/>
              <a:headEnd/>
              <a:tailEnd/>
            </a:ln>
          </p:spPr>
          <p:txBody>
            <a:bodyPr>
              <a:spAutoFit/>
            </a:bodyPr>
            <a:lstStyle/>
            <a:p>
              <a:r>
                <a:rPr lang="en-US" altLang="zh-CN" sz="2000" dirty="0"/>
                <a:t>100 km</a:t>
              </a:r>
            </a:p>
          </p:txBody>
        </p:sp>
        <p:sp>
          <p:nvSpPr>
            <p:cNvPr id="12"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 name="Text Box 54"/>
            <p:cNvSpPr txBox="1">
              <a:spLocks noChangeArrowheads="1"/>
            </p:cNvSpPr>
            <p:nvPr/>
          </p:nvSpPr>
          <p:spPr bwMode="auto">
            <a:xfrm>
              <a:off x="4377" y="850"/>
              <a:ext cx="680" cy="250"/>
            </a:xfrm>
            <a:prstGeom prst="rect">
              <a:avLst/>
            </a:prstGeom>
            <a:noFill/>
            <a:ln w="9525">
              <a:noFill/>
              <a:miter lim="800000"/>
              <a:headEnd/>
              <a:tailEnd/>
            </a:ln>
          </p:spPr>
          <p:txBody>
            <a:bodyPr>
              <a:spAutoFit/>
            </a:bodyPr>
            <a:lstStyle/>
            <a:p>
              <a:r>
                <a:rPr lang="en-US" altLang="zh-CN" sz="2000"/>
                <a:t>100 km</a:t>
              </a:r>
            </a:p>
          </p:txBody>
        </p:sp>
        <p:sp>
          <p:nvSpPr>
            <p:cNvPr id="14" name="Line 55"/>
            <p:cNvSpPr>
              <a:spLocks noChangeShapeType="1"/>
            </p:cNvSpPr>
            <p:nvPr/>
          </p:nvSpPr>
          <p:spPr bwMode="auto">
            <a:xfrm>
              <a:off x="5057" y="976"/>
              <a:ext cx="175" cy="0"/>
            </a:xfrm>
            <a:prstGeom prst="line">
              <a:avLst/>
            </a:prstGeom>
            <a:noFill/>
            <a:ln w="9525">
              <a:solidFill>
                <a:schemeClr val="tx1"/>
              </a:solidFill>
              <a:round/>
              <a:headEnd/>
              <a:tailEnd/>
            </a:ln>
          </p:spPr>
          <p:txBody>
            <a:bodyPr wrap="none" anchor="ctr"/>
            <a:lstStyle/>
            <a:p>
              <a:endParaRPr lang="zh-CN" altLang="en-US"/>
            </a:p>
          </p:txBody>
        </p:sp>
        <p:sp>
          <p:nvSpPr>
            <p:cNvPr id="15" name="Oval 56"/>
            <p:cNvSpPr>
              <a:spLocks noChangeArrowheads="1"/>
            </p:cNvSpPr>
            <p:nvPr/>
          </p:nvSpPr>
          <p:spPr bwMode="auto">
            <a:xfrm>
              <a:off x="679" y="976"/>
              <a:ext cx="47" cy="47"/>
            </a:xfrm>
            <a:prstGeom prst="ellipse">
              <a:avLst/>
            </a:prstGeom>
            <a:solidFill>
              <a:srgbClr val="FF0000"/>
            </a:solidFill>
            <a:ln w="9525">
              <a:noFill/>
              <a:round/>
              <a:headEnd/>
              <a:tailEnd/>
            </a:ln>
          </p:spPr>
          <p:txBody>
            <a:bodyPr wrap="none" anchor="ctr"/>
            <a:lstStyle/>
            <a:p>
              <a:endParaRPr lang="zh-CN" altLang="zh-CN"/>
            </a:p>
          </p:txBody>
        </p:sp>
        <p:sp>
          <p:nvSpPr>
            <p:cNvPr id="16" name="Oval 57"/>
            <p:cNvSpPr>
              <a:spLocks noChangeArrowheads="1"/>
            </p:cNvSpPr>
            <p:nvPr/>
          </p:nvSpPr>
          <p:spPr bwMode="auto">
            <a:xfrm>
              <a:off x="775" y="976"/>
              <a:ext cx="47" cy="47"/>
            </a:xfrm>
            <a:prstGeom prst="ellipse">
              <a:avLst/>
            </a:prstGeom>
            <a:solidFill>
              <a:srgbClr val="FF0000"/>
            </a:solidFill>
            <a:ln w="9525">
              <a:noFill/>
              <a:round/>
              <a:headEnd/>
              <a:tailEnd/>
            </a:ln>
          </p:spPr>
          <p:txBody>
            <a:bodyPr wrap="none" anchor="ctr"/>
            <a:lstStyle/>
            <a:p>
              <a:endParaRPr lang="zh-CN" altLang="zh-CN"/>
            </a:p>
          </p:txBody>
        </p:sp>
        <p:sp>
          <p:nvSpPr>
            <p:cNvPr id="17" name="Oval 58"/>
            <p:cNvSpPr>
              <a:spLocks noChangeArrowheads="1"/>
            </p:cNvSpPr>
            <p:nvPr/>
          </p:nvSpPr>
          <p:spPr bwMode="auto">
            <a:xfrm>
              <a:off x="916" y="976"/>
              <a:ext cx="47" cy="47"/>
            </a:xfrm>
            <a:prstGeom prst="ellipse">
              <a:avLst/>
            </a:prstGeom>
            <a:solidFill>
              <a:srgbClr val="FF0000"/>
            </a:solidFill>
            <a:ln w="9525">
              <a:noFill/>
              <a:round/>
              <a:headEnd/>
              <a:tailEnd/>
            </a:ln>
          </p:spPr>
          <p:txBody>
            <a:bodyPr wrap="none" anchor="ctr"/>
            <a:lstStyle/>
            <a:p>
              <a:endParaRPr lang="zh-CN" altLang="zh-CN"/>
            </a:p>
          </p:txBody>
        </p:sp>
        <p:pic>
          <p:nvPicPr>
            <p:cNvPr id="18" name="Picture 59" descr="MCj03985170000[1]"/>
            <p:cNvPicPr>
              <a:picLocks noChangeAspect="1" noChangeArrowheads="1"/>
            </p:cNvPicPr>
            <p:nvPr/>
          </p:nvPicPr>
          <p:blipFill>
            <a:blip r:embed="rId2" cstate="print"/>
            <a:srcRect/>
            <a:stretch>
              <a:fillRect/>
            </a:stretch>
          </p:blipFill>
          <p:spPr bwMode="auto">
            <a:xfrm flipH="1">
              <a:off x="984" y="920"/>
              <a:ext cx="472" cy="138"/>
            </a:xfrm>
            <a:prstGeom prst="rect">
              <a:avLst/>
            </a:prstGeom>
            <a:noFill/>
            <a:ln w="9525">
              <a:noFill/>
              <a:miter lim="800000"/>
              <a:headEnd/>
              <a:tailEnd/>
            </a:ln>
          </p:spPr>
        </p:pic>
        <p:pic>
          <p:nvPicPr>
            <p:cNvPr id="19" name="Picture 60" descr="MCj03985170000[1]"/>
            <p:cNvPicPr>
              <a:picLocks noChangeAspect="1" noChangeArrowheads="1"/>
            </p:cNvPicPr>
            <p:nvPr/>
          </p:nvPicPr>
          <p:blipFill>
            <a:blip r:embed="rId2" cstate="print"/>
            <a:srcRect/>
            <a:stretch>
              <a:fillRect/>
            </a:stretch>
          </p:blipFill>
          <p:spPr bwMode="auto">
            <a:xfrm flipH="1">
              <a:off x="186" y="917"/>
              <a:ext cx="472" cy="138"/>
            </a:xfrm>
            <a:prstGeom prst="rect">
              <a:avLst/>
            </a:prstGeom>
            <a:noFill/>
            <a:ln w="9525">
              <a:noFill/>
              <a:miter lim="800000"/>
              <a:headEnd/>
              <a:tailEnd/>
            </a:ln>
          </p:spPr>
        </p:pic>
        <p:grpSp>
          <p:nvGrpSpPr>
            <p:cNvPr id="20" name="Group 61"/>
            <p:cNvGrpSpPr>
              <a:grpSpLocks/>
            </p:cNvGrpSpPr>
            <p:nvPr/>
          </p:nvGrpSpPr>
          <p:grpSpPr bwMode="auto">
            <a:xfrm>
              <a:off x="1815" y="725"/>
              <a:ext cx="289" cy="490"/>
              <a:chOff x="2365" y="1352"/>
              <a:chExt cx="1022" cy="1616"/>
            </a:xfrm>
          </p:grpSpPr>
          <p:pic>
            <p:nvPicPr>
              <p:cNvPr id="26" name="Picture 62"/>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27" name="Rectangle 63"/>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pic>
          <p:nvPicPr>
            <p:cNvPr id="21" name="Picture 64" descr="MCj03985170000[1]"/>
            <p:cNvPicPr>
              <a:picLocks noChangeAspect="1" noChangeArrowheads="1"/>
            </p:cNvPicPr>
            <p:nvPr/>
          </p:nvPicPr>
          <p:blipFill>
            <a:blip r:embed="rId2" cstate="print"/>
            <a:srcRect/>
            <a:stretch>
              <a:fillRect/>
            </a:stretch>
          </p:blipFill>
          <p:spPr bwMode="auto">
            <a:xfrm flipH="1">
              <a:off x="1465" y="933"/>
              <a:ext cx="472" cy="138"/>
            </a:xfrm>
            <a:prstGeom prst="rect">
              <a:avLst/>
            </a:prstGeom>
            <a:noFill/>
            <a:ln w="9525">
              <a:noFill/>
              <a:miter lim="800000"/>
              <a:headEnd/>
              <a:tailEnd/>
            </a:ln>
          </p:spPr>
        </p:pic>
        <p:grpSp>
          <p:nvGrpSpPr>
            <p:cNvPr id="22" name="Group 65"/>
            <p:cNvGrpSpPr>
              <a:grpSpLocks/>
            </p:cNvGrpSpPr>
            <p:nvPr/>
          </p:nvGrpSpPr>
          <p:grpSpPr bwMode="auto">
            <a:xfrm>
              <a:off x="3656" y="743"/>
              <a:ext cx="289" cy="490"/>
              <a:chOff x="2365" y="1352"/>
              <a:chExt cx="1022" cy="1616"/>
            </a:xfrm>
          </p:grpSpPr>
          <p:pic>
            <p:nvPicPr>
              <p:cNvPr id="24" name="Picture 66"/>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25" name="Rectangle 67"/>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sp>
          <p:nvSpPr>
            <p:cNvPr id="23"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32" name="Rectangle 3"/>
          <p:cNvSpPr txBox="1">
            <a:spLocks noChangeArrowheads="1"/>
          </p:cNvSpPr>
          <p:nvPr/>
        </p:nvSpPr>
        <p:spPr bwMode="auto">
          <a:xfrm>
            <a:off x="492125" y="3279477"/>
            <a:ext cx="8323263" cy="331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假设车速</a:t>
            </a:r>
            <a:r>
              <a:rPr lang="en-US" altLang="zh-CN" sz="2400" kern="0" dirty="0">
                <a:latin typeface="+mn-ea"/>
              </a:rPr>
              <a:t>1000km/hr</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noProof="0" dirty="0">
                <a:latin typeface="+mn-ea"/>
              </a:rPr>
              <a:t>收费站</a:t>
            </a:r>
            <a:r>
              <a:rPr lang="en-US" altLang="zh-CN" sz="2400" kern="0" noProof="0" dirty="0">
                <a:latin typeface="+mn-ea"/>
              </a:rPr>
              <a:t>1</a:t>
            </a:r>
            <a:r>
              <a:rPr lang="zh-CN" altLang="en-US" sz="2400" kern="0" noProof="0" dirty="0">
                <a:latin typeface="+mn-ea"/>
              </a:rPr>
              <a:t>分钟服务一辆车</a:t>
            </a:r>
            <a:endParaRPr kumimoji="0" lang="en-US" altLang="zh-CN" sz="2400" b="0" i="0" u="none" strike="noStrike" kern="0" cap="none" spc="0" normalizeH="0" baseline="0" noProof="0" dirty="0">
              <a:ln>
                <a:noFill/>
              </a:ln>
              <a:solidFill>
                <a:schemeClr val="accent2"/>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sng" strike="noStrike" kern="0" cap="none" spc="0" normalizeH="0" baseline="0" noProof="0" dirty="0">
                <a:ln>
                  <a:noFill/>
                </a:ln>
                <a:solidFill>
                  <a:srgbClr val="CC0000"/>
                </a:solidFill>
                <a:effectLst/>
                <a:uLnTx/>
                <a:uFillTx/>
                <a:latin typeface="+mn-ea"/>
                <a:cs typeface="+mn-cs"/>
              </a:rPr>
              <a:t>问</a:t>
            </a:r>
            <a:r>
              <a:rPr lang="zh-CN" altLang="en-US" sz="2400" u="sng" kern="0" dirty="0">
                <a:solidFill>
                  <a:srgbClr val="CC0000"/>
                </a:solidFill>
                <a:latin typeface="+mn-ea"/>
              </a:rPr>
              <a:t>：</a:t>
            </a:r>
            <a:r>
              <a:rPr lang="zh-CN" altLang="en-US" sz="2400" kern="0" dirty="0">
                <a:solidFill>
                  <a:srgbClr val="CC0000"/>
                </a:solidFill>
                <a:latin typeface="+mn-ea"/>
              </a:rPr>
              <a:t>是否出现第一辆车到达第二个收费站时整个车队还没有离开第一个收费站的情况？</a:t>
            </a:r>
            <a:endParaRPr kumimoji="0" lang="en-US" altLang="zh-CN" sz="2400" b="0" i="0" u="none" strike="noStrike" kern="0" cap="none" spc="0" normalizeH="0" baseline="0" noProof="0" dirty="0">
              <a:ln>
                <a:noFill/>
              </a:ln>
              <a:solidFill>
                <a:srgbClr val="CC0000"/>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400" b="0" i="0" u="none" strike="noStrike" kern="0" cap="none" spc="0" normalizeH="0" baseline="0" noProof="0" dirty="0">
              <a:ln>
                <a:noFill/>
              </a:ln>
              <a:solidFill>
                <a:srgbClr val="CC0000"/>
              </a:solidFill>
              <a:effectLst/>
              <a:uLnTx/>
              <a:uFillTx/>
              <a:latin typeface="+mn-ea"/>
              <a:cs typeface="+mn-cs"/>
            </a:endParaRPr>
          </a:p>
        </p:txBody>
      </p:sp>
      <p:sp>
        <p:nvSpPr>
          <p:cNvPr id="33" name="Rectangle 4"/>
          <p:cNvSpPr txBox="1">
            <a:spLocks noChangeArrowheads="1"/>
          </p:cNvSpPr>
          <p:nvPr/>
        </p:nvSpPr>
        <p:spPr bwMode="auto">
          <a:xfrm>
            <a:off x="942975" y="5085185"/>
            <a:ext cx="7989888"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chemeClr val="folHlink"/>
              </a:buClr>
              <a:buSzTx/>
              <a:buFont typeface="Arial" pitchFamily="34" charset="0"/>
              <a:buChar char="•"/>
              <a:tabLst/>
              <a:defRPr/>
            </a:pPr>
            <a:r>
              <a:rPr lang="zh-CN" altLang="en-US" sz="2400" u="sng" kern="0" dirty="0">
                <a:solidFill>
                  <a:srgbClr val="CC0000"/>
                </a:solidFill>
                <a:latin typeface="+mn-ea"/>
              </a:rPr>
              <a:t>答：</a:t>
            </a:r>
            <a:r>
              <a:rPr lang="zh-CN" altLang="en-US" sz="2400" kern="0" dirty="0">
                <a:solidFill>
                  <a:srgbClr val="CC0000"/>
                </a:solidFill>
                <a:latin typeface="+mn-ea"/>
              </a:rPr>
              <a:t>会</a:t>
            </a:r>
            <a:r>
              <a:rPr kumimoji="0" lang="en-US" altLang="zh-CN" sz="2400" b="0"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经过</a:t>
            </a:r>
            <a:r>
              <a:rPr kumimoji="0" lang="en-US" altLang="zh-CN" sz="2400" b="0" u="none" strike="noStrike" kern="0" cap="none" spc="0" normalizeH="0" baseline="0" noProof="0" dirty="0">
                <a:ln>
                  <a:noFill/>
                </a:ln>
                <a:solidFill>
                  <a:schemeClr val="tx1"/>
                </a:solidFill>
                <a:effectLst/>
                <a:uLnTx/>
                <a:uFillTx/>
                <a:latin typeface="+mn-ea"/>
                <a:cs typeface="+mn-cs"/>
              </a:rPr>
              <a:t>7</a:t>
            </a:r>
            <a:r>
              <a:rPr kumimoji="0" lang="zh-CN" altLang="en-US" sz="2400" b="0" u="none" strike="noStrike" kern="0" cap="none" spc="0" normalizeH="0" baseline="0" noProof="0" dirty="0">
                <a:ln>
                  <a:noFill/>
                </a:ln>
                <a:solidFill>
                  <a:schemeClr val="tx1"/>
                </a:solidFill>
                <a:effectLst/>
                <a:uLnTx/>
                <a:uFillTx/>
                <a:latin typeface="+mn-ea"/>
                <a:cs typeface="+mn-cs"/>
              </a:rPr>
              <a:t>分钟，第一辆车到达第二个收费站，此时还有</a:t>
            </a:r>
            <a:r>
              <a:rPr kumimoji="0" lang="en-US" altLang="zh-CN" sz="2400" b="0" u="none" strike="noStrike" kern="0" cap="none" spc="0" normalizeH="0" baseline="0" noProof="0" dirty="0">
                <a:ln>
                  <a:noFill/>
                </a:ln>
                <a:solidFill>
                  <a:schemeClr val="tx1"/>
                </a:solidFill>
                <a:effectLst/>
                <a:uLnTx/>
                <a:uFillTx/>
                <a:latin typeface="+mn-ea"/>
                <a:cs typeface="+mn-cs"/>
              </a:rPr>
              <a:t>3</a:t>
            </a:r>
            <a:r>
              <a:rPr kumimoji="0" lang="zh-CN" altLang="en-US" sz="2400" b="0" u="none" strike="noStrike" kern="0" cap="none" spc="0" normalizeH="0" baseline="0" noProof="0" dirty="0">
                <a:ln>
                  <a:noFill/>
                </a:ln>
                <a:solidFill>
                  <a:schemeClr val="tx1"/>
                </a:solidFill>
                <a:effectLst/>
                <a:uLnTx/>
                <a:uFillTx/>
                <a:latin typeface="+mn-ea"/>
                <a:cs typeface="+mn-cs"/>
              </a:rPr>
              <a:t>辆车没有通过第一个收费站。</a:t>
            </a: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排队时延</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52</a:t>
            </a:fld>
            <a:endParaRPr lang="zh-CN" altLang="en-US"/>
          </a:p>
        </p:txBody>
      </p:sp>
      <p:sp>
        <p:nvSpPr>
          <p:cNvPr id="41" name="Rectangle 3"/>
          <p:cNvSpPr txBox="1">
            <a:spLocks noChangeArrowheads="1"/>
          </p:cNvSpPr>
          <p:nvPr/>
        </p:nvSpPr>
        <p:spPr bwMode="auto">
          <a:xfrm>
            <a:off x="509588" y="2069107"/>
            <a:ext cx="3810000" cy="1781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400" b="0" i="1" u="none" strike="noStrike" kern="0" cap="none" spc="0" normalizeH="0" baseline="0" noProof="0" dirty="0">
                <a:ln>
                  <a:noFill/>
                </a:ln>
                <a:solidFill>
                  <a:schemeClr val="tx1"/>
                </a:solidFill>
                <a:effectLst/>
                <a:uLnTx/>
                <a:uFillTx/>
                <a:latin typeface="+mn-ea"/>
                <a:cs typeface="+mn-cs"/>
              </a:rPr>
              <a:t>R:</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链路带宽</a:t>
            </a:r>
            <a:r>
              <a:rPr kumimoji="0" lang="en-US" altLang="zh-CN" sz="2400" b="0" i="0" u="none" strike="noStrike" kern="0" cap="none" spc="0" normalizeH="0" baseline="0" noProof="0" dirty="0">
                <a:ln>
                  <a:noFill/>
                </a:ln>
                <a:solidFill>
                  <a:schemeClr val="tx1"/>
                </a:solidFill>
                <a:effectLst/>
                <a:uLnTx/>
                <a:uFillTx/>
                <a:latin typeface="+mn-ea"/>
                <a:cs typeface="+mn-cs"/>
              </a:rPr>
              <a:t> (bps)</a:t>
            </a: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400" b="0" i="1" u="none" strike="noStrike" kern="0" cap="none" spc="0" normalizeH="0" baseline="0" noProof="0" dirty="0">
                <a:ln>
                  <a:noFill/>
                </a:ln>
                <a:solidFill>
                  <a:schemeClr val="tx1"/>
                </a:solidFill>
                <a:effectLst/>
                <a:uLnTx/>
                <a:uFillTx/>
                <a:latin typeface="+mn-ea"/>
                <a:cs typeface="+mn-cs"/>
              </a:rPr>
              <a:t>L:</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数据包大小</a:t>
            </a:r>
            <a:r>
              <a:rPr kumimoji="0" lang="en-US" altLang="zh-CN" sz="2400" b="0" i="0" u="none" strike="noStrike" kern="0" cap="none" spc="0" normalizeH="0" baseline="0" noProof="0" dirty="0">
                <a:ln>
                  <a:noFill/>
                </a:ln>
                <a:solidFill>
                  <a:schemeClr val="tx1"/>
                </a:solidFill>
                <a:effectLst/>
                <a:uLnTx/>
                <a:uFillTx/>
                <a:latin typeface="+mn-ea"/>
                <a:cs typeface="+mn-cs"/>
              </a:rPr>
              <a:t>(bits)</a:t>
            </a: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400" b="0" i="1" u="none" strike="noStrike" kern="0" cap="none" spc="0" normalizeH="0" baseline="0" noProof="0" dirty="0">
                <a:ln>
                  <a:noFill/>
                </a:ln>
                <a:solidFill>
                  <a:schemeClr val="tx1"/>
                </a:solidFill>
                <a:effectLst/>
                <a:uLnTx/>
                <a:uFillTx/>
                <a:latin typeface="+mn-ea"/>
                <a:cs typeface="+mn-cs"/>
              </a:rPr>
              <a:t>a</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单位时间数据包到达速率（个</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秒）</a:t>
            </a:r>
            <a:endParaRPr kumimoji="0" lang="en-US" altLang="zh-CN" sz="2400" b="0" i="0" u="none" strike="noStrike" kern="0" cap="none" spc="0" normalizeH="0" baseline="0" noProof="0" dirty="0">
              <a:ln>
                <a:noFill/>
              </a:ln>
              <a:solidFill>
                <a:schemeClr val="tx1"/>
              </a:solidFill>
              <a:effectLst/>
              <a:uLnTx/>
              <a:uFillTx/>
              <a:latin typeface="+mn-ea"/>
              <a:cs typeface="+mn-cs"/>
            </a:endParaRPr>
          </a:p>
        </p:txBody>
      </p:sp>
      <p:sp>
        <p:nvSpPr>
          <p:cNvPr id="42" name="Rectangle 62"/>
          <p:cNvSpPr>
            <a:spLocks noChangeArrowheads="1"/>
          </p:cNvSpPr>
          <p:nvPr/>
        </p:nvSpPr>
        <p:spPr bwMode="auto">
          <a:xfrm>
            <a:off x="511175" y="4375745"/>
            <a:ext cx="5068937" cy="193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31775" indent="-231775">
              <a:spcBef>
                <a:spcPct val="20000"/>
              </a:spcBef>
              <a:buClr>
                <a:srgbClr val="000099"/>
              </a:buClr>
              <a:buSzPct val="100000"/>
              <a:buFont typeface="Wingdings" pitchFamily="2" charset="2"/>
              <a:buChar char="§"/>
            </a:pPr>
            <a:r>
              <a:rPr lang="en-US" altLang="zh-CN" sz="2000" i="1" dirty="0">
                <a:latin typeface="+mn-ea"/>
              </a:rPr>
              <a:t>La/R</a:t>
            </a:r>
            <a:r>
              <a:rPr lang="en-US" altLang="zh-CN" sz="2000" dirty="0">
                <a:latin typeface="+mn-ea"/>
              </a:rPr>
              <a:t> </a:t>
            </a:r>
            <a:r>
              <a:rPr lang="en-US" altLang="zh-CN" sz="2000" dirty="0"/>
              <a:t>~</a:t>
            </a:r>
            <a:r>
              <a:rPr lang="en-US" altLang="zh-CN" sz="2000" dirty="0">
                <a:latin typeface="+mn-ea"/>
              </a:rPr>
              <a:t>0: </a:t>
            </a:r>
            <a:r>
              <a:rPr lang="zh-CN" altLang="en-US" sz="2000" dirty="0">
                <a:latin typeface="+mn-ea"/>
              </a:rPr>
              <a:t>平均排队时间短（队列基本为空）</a:t>
            </a:r>
            <a:endParaRPr lang="en-US" altLang="zh-CN" sz="2000" dirty="0">
              <a:latin typeface="+mn-ea"/>
            </a:endParaRPr>
          </a:p>
          <a:p>
            <a:pPr marL="231775" indent="-231775">
              <a:spcBef>
                <a:spcPct val="20000"/>
              </a:spcBef>
              <a:buClr>
                <a:srgbClr val="000099"/>
              </a:buClr>
              <a:buSzPct val="100000"/>
              <a:buFont typeface="Wingdings" pitchFamily="2" charset="2"/>
              <a:buChar char="§"/>
            </a:pPr>
            <a:r>
              <a:rPr lang="en-US" altLang="zh-CN" sz="2000" i="1" dirty="0">
                <a:latin typeface="+mn-ea"/>
              </a:rPr>
              <a:t>La/R </a:t>
            </a:r>
            <a:r>
              <a:rPr lang="en-US" altLang="zh-CN" sz="2000" dirty="0">
                <a:latin typeface="+mn-ea"/>
              </a:rPr>
              <a:t>-&gt; 1: </a:t>
            </a:r>
            <a:r>
              <a:rPr lang="zh-CN" altLang="en-US" sz="2000" dirty="0">
                <a:latin typeface="+mn-ea"/>
              </a:rPr>
              <a:t>平均排队时间长</a:t>
            </a:r>
            <a:endParaRPr lang="en-US" altLang="zh-CN" sz="2000" dirty="0">
              <a:latin typeface="+mn-ea"/>
            </a:endParaRPr>
          </a:p>
          <a:p>
            <a:pPr marL="231775" indent="-231775">
              <a:spcBef>
                <a:spcPct val="20000"/>
              </a:spcBef>
              <a:buClr>
                <a:srgbClr val="000099"/>
              </a:buClr>
              <a:buSzPct val="100000"/>
              <a:buFont typeface="Wingdings" pitchFamily="2" charset="2"/>
              <a:buChar char="§"/>
            </a:pPr>
            <a:r>
              <a:rPr lang="en-US" altLang="zh-CN" sz="2000" i="1" dirty="0">
                <a:latin typeface="+mn-ea"/>
              </a:rPr>
              <a:t>La/R </a:t>
            </a:r>
            <a:r>
              <a:rPr lang="en-US" altLang="zh-CN" sz="2000" dirty="0">
                <a:latin typeface="+mn-ea"/>
              </a:rPr>
              <a:t>&gt; 1: bit</a:t>
            </a:r>
            <a:r>
              <a:rPr lang="zh-CN" altLang="en-US" sz="2000" dirty="0">
                <a:latin typeface="+mn-ea"/>
              </a:rPr>
              <a:t>到达速率超过离开速率，平均排队时间无穷大（如果缓存无限大）</a:t>
            </a:r>
            <a:endParaRPr lang="en-US" altLang="zh-CN" sz="2000" dirty="0">
              <a:latin typeface="+mn-ea"/>
            </a:endParaRPr>
          </a:p>
        </p:txBody>
      </p:sp>
      <p:pic>
        <p:nvPicPr>
          <p:cNvPr id="43" name="Picture 13"/>
          <p:cNvPicPr>
            <a:picLocks noChangeAspect="1" noChangeArrowheads="1"/>
          </p:cNvPicPr>
          <p:nvPr/>
        </p:nvPicPr>
        <p:blipFill>
          <a:blip r:embed="rId2" cstate="print"/>
          <a:srcRect/>
          <a:stretch>
            <a:fillRect/>
          </a:stretch>
        </p:blipFill>
        <p:spPr bwMode="auto">
          <a:xfrm>
            <a:off x="7383463" y="4935538"/>
            <a:ext cx="1546225" cy="1239837"/>
          </a:xfrm>
          <a:prstGeom prst="rect">
            <a:avLst/>
          </a:prstGeom>
          <a:noFill/>
          <a:ln w="9525">
            <a:noFill/>
            <a:miter lim="800000"/>
            <a:headEnd/>
            <a:tailEnd/>
          </a:ln>
        </p:spPr>
      </p:pic>
      <p:pic>
        <p:nvPicPr>
          <p:cNvPr id="44" name="Picture 14"/>
          <p:cNvPicPr>
            <a:picLocks noChangeAspect="1" noChangeArrowheads="1"/>
          </p:cNvPicPr>
          <p:nvPr/>
        </p:nvPicPr>
        <p:blipFill>
          <a:blip r:embed="rId3" cstate="print"/>
          <a:srcRect/>
          <a:stretch>
            <a:fillRect/>
          </a:stretch>
        </p:blipFill>
        <p:spPr bwMode="auto">
          <a:xfrm>
            <a:off x="6146800" y="4197350"/>
            <a:ext cx="1481138" cy="1117600"/>
          </a:xfrm>
          <a:prstGeom prst="rect">
            <a:avLst/>
          </a:prstGeom>
          <a:noFill/>
          <a:ln w="9525">
            <a:noFill/>
            <a:miter lim="800000"/>
            <a:headEnd/>
            <a:tailEnd/>
          </a:ln>
        </p:spPr>
      </p:pic>
      <p:sp>
        <p:nvSpPr>
          <p:cNvPr id="45" name="Text Box 15"/>
          <p:cNvSpPr txBox="1">
            <a:spLocks noChangeArrowheads="1"/>
          </p:cNvSpPr>
          <p:nvPr/>
        </p:nvSpPr>
        <p:spPr bwMode="auto">
          <a:xfrm>
            <a:off x="7554913" y="4141788"/>
            <a:ext cx="1074737" cy="369887"/>
          </a:xfrm>
          <a:prstGeom prst="rect">
            <a:avLst/>
          </a:prstGeom>
          <a:noFill/>
          <a:ln w="9525">
            <a:noFill/>
            <a:miter lim="800000"/>
            <a:headEnd/>
            <a:tailEnd/>
          </a:ln>
        </p:spPr>
        <p:txBody>
          <a:bodyPr wrap="none">
            <a:spAutoFit/>
          </a:bodyPr>
          <a:lstStyle/>
          <a:p>
            <a:r>
              <a:rPr lang="en-US" altLang="zh-CN" sz="1800" i="1"/>
              <a:t>La/R </a:t>
            </a:r>
            <a:r>
              <a:rPr lang="en-US" altLang="zh-CN" sz="1800"/>
              <a:t>~ 0</a:t>
            </a:r>
          </a:p>
        </p:txBody>
      </p:sp>
      <p:sp>
        <p:nvSpPr>
          <p:cNvPr id="46" name="Text Box 16"/>
          <p:cNvSpPr txBox="1">
            <a:spLocks noChangeArrowheads="1"/>
          </p:cNvSpPr>
          <p:nvPr/>
        </p:nvSpPr>
        <p:spPr bwMode="auto">
          <a:xfrm>
            <a:off x="7885113" y="6110288"/>
            <a:ext cx="1195387" cy="369887"/>
          </a:xfrm>
          <a:prstGeom prst="rect">
            <a:avLst/>
          </a:prstGeom>
          <a:noFill/>
          <a:ln w="9525">
            <a:noFill/>
            <a:miter lim="800000"/>
            <a:headEnd/>
            <a:tailEnd/>
          </a:ln>
        </p:spPr>
        <p:txBody>
          <a:bodyPr wrap="none">
            <a:spAutoFit/>
          </a:bodyPr>
          <a:lstStyle/>
          <a:p>
            <a:r>
              <a:rPr lang="en-US" altLang="zh-CN" sz="1800" i="1"/>
              <a:t>La/R -&gt; 1</a:t>
            </a:r>
          </a:p>
        </p:txBody>
      </p:sp>
      <p:pic>
        <p:nvPicPr>
          <p:cNvPr id="47" name="Picture 60" descr="queueDelay"/>
          <p:cNvPicPr>
            <a:picLocks noChangeAspect="1" noChangeArrowheads="1"/>
          </p:cNvPicPr>
          <p:nvPr/>
        </p:nvPicPr>
        <p:blipFill>
          <a:blip r:embed="rId4" cstate="print"/>
          <a:srcRect/>
          <a:stretch>
            <a:fillRect/>
          </a:stretch>
        </p:blipFill>
        <p:spPr bwMode="auto">
          <a:xfrm>
            <a:off x="4013200" y="852488"/>
            <a:ext cx="4968875" cy="3051175"/>
          </a:xfrm>
          <a:prstGeom prst="rect">
            <a:avLst/>
          </a:prstGeom>
          <a:noFill/>
          <a:ln w="9525">
            <a:noFill/>
            <a:miter lim="800000"/>
            <a:headEnd/>
            <a:tailEnd/>
          </a:ln>
        </p:spPr>
      </p:pic>
      <p:sp>
        <p:nvSpPr>
          <p:cNvPr id="48" name="Rectangle 61"/>
          <p:cNvSpPr>
            <a:spLocks noChangeArrowheads="1"/>
          </p:cNvSpPr>
          <p:nvPr/>
        </p:nvSpPr>
        <p:spPr bwMode="auto">
          <a:xfrm>
            <a:off x="4187825" y="3451225"/>
            <a:ext cx="3810000" cy="504825"/>
          </a:xfrm>
          <a:prstGeom prst="rect">
            <a:avLst/>
          </a:prstGeom>
          <a:noFill/>
          <a:ln w="9525">
            <a:noFill/>
            <a:miter lim="800000"/>
            <a:headEnd/>
            <a:tailEnd/>
          </a:ln>
        </p:spPr>
        <p:txBody>
          <a:bodyPr/>
          <a:lstStyle/>
          <a:p>
            <a:pPr marL="342900" indent="-342900" algn="ctr">
              <a:lnSpc>
                <a:spcPct val="85000"/>
              </a:lnSpc>
              <a:buClr>
                <a:schemeClr val="accent2"/>
              </a:buClr>
              <a:buSzPct val="85000"/>
              <a:buFont typeface="Wingdings" pitchFamily="2" charset="2"/>
              <a:buNone/>
            </a:pPr>
            <a:r>
              <a:rPr lang="zh-CN" altLang="en-US" sz="2000" dirty="0">
                <a:solidFill>
                  <a:srgbClr val="000099"/>
                </a:solidFill>
              </a:rPr>
              <a:t>流量强度</a:t>
            </a:r>
            <a:r>
              <a:rPr lang="en-US" altLang="zh-CN" sz="2000" dirty="0">
                <a:solidFill>
                  <a:srgbClr val="000099"/>
                </a:solidFill>
              </a:rPr>
              <a:t> </a:t>
            </a:r>
          </a:p>
          <a:p>
            <a:pPr marL="342900" indent="-342900" algn="ctr">
              <a:lnSpc>
                <a:spcPct val="85000"/>
              </a:lnSpc>
              <a:buClr>
                <a:schemeClr val="accent2"/>
              </a:buClr>
              <a:buSzPct val="85000"/>
              <a:buFont typeface="Wingdings" pitchFamily="2" charset="2"/>
              <a:buNone/>
            </a:pPr>
            <a:r>
              <a:rPr lang="en-US" altLang="zh-CN" sz="2000" dirty="0">
                <a:solidFill>
                  <a:srgbClr val="000099"/>
                </a:solidFill>
              </a:rPr>
              <a:t>= </a:t>
            </a:r>
            <a:r>
              <a:rPr lang="en-US" altLang="zh-CN" sz="2000" i="1" dirty="0">
                <a:solidFill>
                  <a:srgbClr val="000099"/>
                </a:solidFill>
              </a:rPr>
              <a:t>La/R</a:t>
            </a:r>
          </a:p>
        </p:txBody>
      </p:sp>
      <p:sp>
        <p:nvSpPr>
          <p:cNvPr id="49" name="Rectangle 61"/>
          <p:cNvSpPr>
            <a:spLocks noChangeArrowheads="1"/>
          </p:cNvSpPr>
          <p:nvPr/>
        </p:nvSpPr>
        <p:spPr bwMode="auto">
          <a:xfrm rot="16200000">
            <a:off x="3596482" y="2180431"/>
            <a:ext cx="2433638" cy="504825"/>
          </a:xfrm>
          <a:prstGeom prst="rect">
            <a:avLst/>
          </a:prstGeom>
          <a:noFill/>
          <a:ln w="9525">
            <a:noFill/>
            <a:miter lim="800000"/>
            <a:headEnd/>
            <a:tailEnd/>
          </a:ln>
        </p:spPr>
        <p:txBody>
          <a:bodyPr/>
          <a:lstStyle/>
          <a:p>
            <a:pPr marL="342900" indent="-342900" algn="ctr">
              <a:lnSpc>
                <a:spcPct val="85000"/>
              </a:lnSpc>
              <a:buClr>
                <a:schemeClr val="accent2"/>
              </a:buClr>
              <a:buSzPct val="85000"/>
              <a:buFont typeface="Wingdings" pitchFamily="2" charset="2"/>
              <a:buNone/>
            </a:pPr>
            <a:r>
              <a:rPr lang="zh-CN" altLang="en-US" sz="2000" dirty="0">
                <a:solidFill>
                  <a:srgbClr val="000099"/>
                </a:solidFill>
              </a:rPr>
              <a:t>平均排队时间</a:t>
            </a:r>
            <a:endParaRPr lang="en-US" altLang="zh-CN" sz="2000" dirty="0">
              <a:solidFill>
                <a:srgbClr val="000099"/>
              </a:solidFil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C58F7-2665-4069-A6ED-D9D05DFF8744}"/>
              </a:ext>
            </a:extLst>
          </p:cNvPr>
          <p:cNvSpPr>
            <a:spLocks noGrp="1"/>
          </p:cNvSpPr>
          <p:nvPr>
            <p:ph type="title"/>
          </p:nvPr>
        </p:nvSpPr>
        <p:spPr/>
        <p:txBody>
          <a:bodyPr/>
          <a:lstStyle/>
          <a:p>
            <a:r>
              <a:rPr lang="zh-CN" altLang="en-US" dirty="0"/>
              <a:t>排队时延</a:t>
            </a:r>
          </a:p>
        </p:txBody>
      </p:sp>
      <p:sp>
        <p:nvSpPr>
          <p:cNvPr id="3" name="内容占位符 2">
            <a:extLst>
              <a:ext uri="{FF2B5EF4-FFF2-40B4-BE49-F238E27FC236}">
                <a16:creationId xmlns:a16="http://schemas.microsoft.com/office/drawing/2014/main" id="{9E6B7BBE-4454-4789-878A-7CE90CCDC833}"/>
              </a:ext>
            </a:extLst>
          </p:cNvPr>
          <p:cNvSpPr>
            <a:spLocks noGrp="1"/>
          </p:cNvSpPr>
          <p:nvPr>
            <p:ph idx="1"/>
          </p:nvPr>
        </p:nvSpPr>
        <p:spPr/>
        <p:txBody>
          <a:bodyPr/>
          <a:lstStyle/>
          <a:p>
            <a:r>
              <a:rPr lang="zh-CN" altLang="en-US" dirty="0"/>
              <a:t>关于</a:t>
            </a:r>
            <a:r>
              <a:rPr lang="en-US" altLang="zh-CN" i="1" dirty="0">
                <a:latin typeface="Gill Sans MT" pitchFamily="34" charset="0"/>
              </a:rPr>
              <a:t>La/R</a:t>
            </a:r>
            <a:r>
              <a:rPr lang="en-US" altLang="zh-CN" dirty="0">
                <a:latin typeface="Gill Sans MT" pitchFamily="34" charset="0"/>
              </a:rPr>
              <a:t> </a:t>
            </a:r>
            <a:r>
              <a:rPr lang="en-US" altLang="zh-CN" dirty="0">
                <a:latin typeface="Gill Sans MT" pitchFamily="34" charset="0"/>
                <a:sym typeface="Wingdings" pitchFamily="2" charset="2"/>
              </a:rPr>
              <a:t></a:t>
            </a:r>
            <a:r>
              <a:rPr lang="en-US" altLang="zh-CN" dirty="0">
                <a:latin typeface="Gill Sans MT" pitchFamily="34" charset="0"/>
              </a:rPr>
              <a:t> 1</a:t>
            </a:r>
          </a:p>
          <a:p>
            <a:pPr lvl="1"/>
            <a:r>
              <a:rPr lang="zh-CN" altLang="en-US" dirty="0"/>
              <a:t>如果每隔</a:t>
            </a:r>
            <a:r>
              <a:rPr lang="en-US" altLang="zh-CN" dirty="0"/>
              <a:t>L/R</a:t>
            </a:r>
            <a:r>
              <a:rPr lang="zh-CN" altLang="en-US" dirty="0"/>
              <a:t>秒到达一个数据包</a:t>
            </a:r>
            <a:endParaRPr lang="en-US" altLang="zh-CN" dirty="0"/>
          </a:p>
          <a:p>
            <a:pPr lvl="2"/>
            <a:r>
              <a:rPr lang="zh-CN" altLang="en-US" dirty="0"/>
              <a:t>走一个包，来一个包。队列一直为空，无排队时延</a:t>
            </a:r>
            <a:endParaRPr lang="en-US" altLang="zh-CN" dirty="0"/>
          </a:p>
          <a:p>
            <a:pPr lvl="1"/>
            <a:r>
              <a:rPr lang="zh-CN" altLang="en-US" dirty="0"/>
              <a:t>如果每隔</a:t>
            </a:r>
            <a:r>
              <a:rPr lang="en-US" altLang="zh-CN" dirty="0"/>
              <a:t>NL/R</a:t>
            </a:r>
            <a:r>
              <a:rPr lang="zh-CN" altLang="en-US" dirty="0"/>
              <a:t>秒到达</a:t>
            </a:r>
            <a:r>
              <a:rPr lang="en-US" altLang="zh-CN" dirty="0"/>
              <a:t>N</a:t>
            </a:r>
            <a:r>
              <a:rPr lang="zh-CN" altLang="en-US" dirty="0"/>
              <a:t>个数据包，即突发到达</a:t>
            </a:r>
            <a:endParaRPr lang="en-US" altLang="zh-CN" dirty="0"/>
          </a:p>
          <a:p>
            <a:pPr lvl="2"/>
            <a:r>
              <a:rPr lang="zh-CN" altLang="en-US" dirty="0"/>
              <a:t>第</a:t>
            </a:r>
            <a:r>
              <a:rPr lang="en-US" altLang="zh-CN" dirty="0"/>
              <a:t>1</a:t>
            </a:r>
            <a:r>
              <a:rPr lang="zh-CN" altLang="en-US" dirty="0"/>
              <a:t>个包不排队</a:t>
            </a:r>
            <a:endParaRPr lang="en-US" altLang="zh-CN" dirty="0"/>
          </a:p>
          <a:p>
            <a:pPr lvl="2"/>
            <a:r>
              <a:rPr lang="zh-CN" altLang="en-US" dirty="0"/>
              <a:t>第</a:t>
            </a:r>
            <a:r>
              <a:rPr lang="en-US" altLang="zh-CN" dirty="0"/>
              <a:t>2</a:t>
            </a:r>
            <a:r>
              <a:rPr lang="zh-CN" altLang="en-US" dirty="0"/>
              <a:t>个包排队</a:t>
            </a:r>
            <a:r>
              <a:rPr lang="en-US" altLang="zh-CN" dirty="0"/>
              <a:t>L/R</a:t>
            </a:r>
            <a:r>
              <a:rPr lang="zh-CN" altLang="en-US" dirty="0"/>
              <a:t>秒</a:t>
            </a:r>
            <a:endParaRPr lang="en-US" altLang="zh-CN" dirty="0"/>
          </a:p>
          <a:p>
            <a:pPr lvl="2"/>
            <a:r>
              <a:rPr lang="zh-CN" altLang="en-US" dirty="0"/>
              <a:t>第</a:t>
            </a:r>
            <a:r>
              <a:rPr lang="en-US" altLang="zh-CN" dirty="0"/>
              <a:t>3</a:t>
            </a:r>
            <a:r>
              <a:rPr lang="zh-CN" altLang="en-US" dirty="0"/>
              <a:t>个包排队</a:t>
            </a:r>
            <a:r>
              <a:rPr lang="en-US" altLang="zh-CN" dirty="0"/>
              <a:t>2L/R</a:t>
            </a:r>
            <a:r>
              <a:rPr lang="zh-CN" altLang="en-US" dirty="0"/>
              <a:t>秒</a:t>
            </a:r>
            <a:endParaRPr lang="en-US" altLang="zh-CN" dirty="0"/>
          </a:p>
          <a:p>
            <a:pPr lvl="2"/>
            <a:r>
              <a:rPr lang="en-US" altLang="zh-CN" dirty="0"/>
              <a:t>…</a:t>
            </a:r>
          </a:p>
          <a:p>
            <a:pPr lvl="2"/>
            <a:r>
              <a:rPr lang="zh-CN" altLang="en-US" dirty="0"/>
              <a:t>第</a:t>
            </a:r>
            <a:r>
              <a:rPr lang="en-US" altLang="zh-CN" dirty="0"/>
              <a:t>N</a:t>
            </a:r>
            <a:r>
              <a:rPr lang="zh-CN" altLang="en-US" dirty="0"/>
              <a:t>个包排队</a:t>
            </a:r>
            <a:r>
              <a:rPr lang="en-US" altLang="zh-CN" dirty="0"/>
              <a:t>(N-1)L/R</a:t>
            </a:r>
            <a:r>
              <a:rPr lang="zh-CN" altLang="en-US" dirty="0"/>
              <a:t>秒</a:t>
            </a:r>
            <a:endParaRPr lang="en-US" altLang="zh-CN" dirty="0"/>
          </a:p>
        </p:txBody>
      </p:sp>
      <p:sp>
        <p:nvSpPr>
          <p:cNvPr id="4" name="灯片编号占位符 3">
            <a:extLst>
              <a:ext uri="{FF2B5EF4-FFF2-40B4-BE49-F238E27FC236}">
                <a16:creationId xmlns:a16="http://schemas.microsoft.com/office/drawing/2014/main" id="{AE969440-9AC4-4442-BB0A-D23EC32AADA8}"/>
              </a:ext>
            </a:extLst>
          </p:cNvPr>
          <p:cNvSpPr>
            <a:spLocks noGrp="1"/>
          </p:cNvSpPr>
          <p:nvPr>
            <p:ph type="sldNum" sz="quarter" idx="12"/>
          </p:nvPr>
        </p:nvSpPr>
        <p:spPr/>
        <p:txBody>
          <a:bodyPr/>
          <a:lstStyle/>
          <a:p>
            <a:fld id="{E3FA5FAF-8A25-4B6E-94B7-5CA30A873E9A}" type="slidenum">
              <a:rPr lang="zh-CN" altLang="en-US" smtClean="0"/>
              <a:pPr/>
              <a:t>53</a:t>
            </a:fld>
            <a:endParaRPr lang="zh-CN" altLang="en-US"/>
          </a:p>
        </p:txBody>
      </p:sp>
    </p:spTree>
    <p:extLst>
      <p:ext uri="{BB962C8B-B14F-4D97-AF65-F5344CB8AC3E}">
        <p14:creationId xmlns:p14="http://schemas.microsoft.com/office/powerpoint/2010/main" val="5742534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真实的因特网时延和路由</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54</a:t>
            </a:fld>
            <a:endParaRPr lang="zh-CN" altLang="en-US"/>
          </a:p>
        </p:txBody>
      </p:sp>
      <p:sp>
        <p:nvSpPr>
          <p:cNvPr id="5" name="Rectangle 5"/>
          <p:cNvSpPr txBox="1">
            <a:spLocks noChangeArrowheads="1"/>
          </p:cNvSpPr>
          <p:nvPr/>
        </p:nvSpPr>
        <p:spPr bwMode="auto">
          <a:xfrm>
            <a:off x="500063" y="1770360"/>
            <a:ext cx="7772400" cy="309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200" b="1" i="0" u="none" strike="noStrike" kern="0" cap="none" spc="0" normalizeH="0" baseline="0" noProof="0" dirty="0" err="1">
                <a:ln>
                  <a:noFill/>
                </a:ln>
                <a:solidFill>
                  <a:srgbClr val="FF0000"/>
                </a:solidFill>
                <a:effectLst/>
                <a:uLnTx/>
                <a:uFillTx/>
                <a:latin typeface="+mn-ea"/>
                <a:cs typeface="Courier New" pitchFamily="49" charset="0"/>
              </a:rPr>
              <a:t>Traceroute</a:t>
            </a:r>
            <a:r>
              <a:rPr kumimoji="0" lang="en-US" altLang="zh-CN" sz="2200" b="0" i="0" u="none" strike="noStrike" kern="0" cap="none" spc="0" normalizeH="0" baseline="0" noProof="0" dirty="0">
                <a:ln>
                  <a:noFill/>
                </a:ln>
                <a:solidFill>
                  <a:srgbClr val="FF0000"/>
                </a:solidFill>
                <a:effectLst/>
                <a:uLnTx/>
                <a:uFillTx/>
                <a:latin typeface="+mn-ea"/>
                <a:cs typeface="Courier New" pitchFamily="49" charset="0"/>
              </a:rPr>
              <a:t> </a:t>
            </a:r>
            <a:r>
              <a:rPr kumimoji="0" lang="zh-CN" altLang="en-US" sz="2200" b="0" i="0" u="none" strike="noStrike" kern="0" cap="none" spc="0" normalizeH="0" baseline="0" noProof="0" dirty="0">
                <a:ln>
                  <a:noFill/>
                </a:ln>
                <a:solidFill>
                  <a:schemeClr val="tx1"/>
                </a:solidFill>
                <a:effectLst/>
                <a:uLnTx/>
                <a:uFillTx/>
                <a:latin typeface="+mn-ea"/>
                <a:cs typeface="Courier New" pitchFamily="49" charset="0"/>
              </a:rPr>
              <a:t>程序</a:t>
            </a:r>
            <a:r>
              <a:rPr kumimoji="0" lang="en-US" altLang="zh-CN" sz="2200" b="0" i="0" u="none" strike="noStrike" kern="0" cap="none" spc="0" normalizeH="0" baseline="0" noProof="0" dirty="0">
                <a:ln>
                  <a:noFill/>
                </a:ln>
                <a:solidFill>
                  <a:schemeClr val="tx1"/>
                </a:solidFill>
                <a:effectLst/>
                <a:uLnTx/>
                <a:uFillTx/>
                <a:latin typeface="+mn-ea"/>
                <a:cs typeface="Courier New" pitchFamily="49" charset="0"/>
              </a:rPr>
              <a:t>: </a:t>
            </a:r>
            <a:r>
              <a:rPr kumimoji="0" lang="zh-CN" altLang="en-US" sz="2200" b="0" i="0" u="none" strike="noStrike" kern="0" cap="none" spc="0" normalizeH="0" baseline="0" noProof="0" dirty="0">
                <a:ln>
                  <a:noFill/>
                </a:ln>
                <a:solidFill>
                  <a:schemeClr val="tx1"/>
                </a:solidFill>
                <a:effectLst/>
                <a:uLnTx/>
                <a:uFillTx/>
                <a:latin typeface="+mn-ea"/>
                <a:cs typeface="Courier New" pitchFamily="49" charset="0"/>
              </a:rPr>
              <a:t>提供一条从发送源到目的地路径上距离所有路由器的往返时延测量结果。</a:t>
            </a:r>
            <a:endParaRPr kumimoji="0" lang="en-US" altLang="zh-CN" sz="2200" b="0" i="0" u="none" strike="noStrike" kern="0" cap="none" spc="0" normalizeH="0" baseline="0" noProof="0" dirty="0">
              <a:ln>
                <a:noFill/>
              </a:ln>
              <a:solidFill>
                <a:schemeClr val="tx1"/>
              </a:solidFill>
              <a:effectLst/>
              <a:uLnTx/>
              <a:uFillTx/>
              <a:latin typeface="+mn-ea"/>
              <a:cs typeface="Courier New" pitchFamily="49" charset="0"/>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Courier New" pitchFamily="49" charset="0"/>
              </a:rPr>
              <a:t>对第</a:t>
            </a:r>
            <a:r>
              <a:rPr kumimoji="0" lang="en-US" altLang="zh-CN" sz="2200" b="0" i="1" u="none" strike="noStrike" kern="0" cap="none" spc="0" normalizeH="0" baseline="0" noProof="0" dirty="0" err="1">
                <a:ln>
                  <a:noFill/>
                </a:ln>
                <a:solidFill>
                  <a:schemeClr val="tx1"/>
                </a:solidFill>
                <a:effectLst/>
                <a:uLnTx/>
                <a:uFillTx/>
                <a:latin typeface="+mn-ea"/>
                <a:cs typeface="+mn-cs"/>
              </a:rPr>
              <a:t>i</a:t>
            </a:r>
            <a:r>
              <a:rPr kumimoji="0" lang="zh-CN" altLang="en-US" sz="2200" b="0" u="none" strike="noStrike" kern="0" cap="none" spc="0" normalizeH="0" baseline="0" noProof="0" dirty="0">
                <a:ln>
                  <a:noFill/>
                </a:ln>
                <a:solidFill>
                  <a:schemeClr val="tx1"/>
                </a:solidFill>
                <a:effectLst/>
                <a:uLnTx/>
                <a:uFillTx/>
                <a:latin typeface="+mn-ea"/>
                <a:cs typeface="+mn-cs"/>
              </a:rPr>
              <a:t>跳路由器</a:t>
            </a:r>
            <a:r>
              <a:rPr kumimoji="0" lang="en-US" altLang="zh-CN" sz="2200" b="0" i="1" u="none" strike="noStrike" kern="0" cap="none" spc="0" normalizeH="0" baseline="0" noProof="0" dirty="0">
                <a:ln>
                  <a:noFill/>
                </a:ln>
                <a:solidFill>
                  <a:schemeClr val="tx1"/>
                </a:solidFill>
                <a:effectLst/>
                <a:uLnTx/>
                <a:uFillTx/>
                <a:latin typeface="+mn-ea"/>
                <a:cs typeface="+mn-cs"/>
              </a:rPr>
              <a:t>:</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向目的地地址发送</a:t>
            </a:r>
            <a:r>
              <a:rPr kumimoji="0" lang="en-US" altLang="zh-CN" sz="2200" b="0" i="0" u="none" strike="noStrike" kern="0" cap="none" spc="0" normalizeH="0" baseline="0" noProof="0" dirty="0">
                <a:ln>
                  <a:noFill/>
                </a:ln>
                <a:solidFill>
                  <a:schemeClr val="tx1"/>
                </a:solidFill>
                <a:effectLst/>
                <a:uLnTx/>
                <a:uFillTx/>
                <a:latin typeface="+mn-ea"/>
              </a:rPr>
              <a:t>3</a:t>
            </a:r>
            <a:r>
              <a:rPr kumimoji="0" lang="zh-CN" altLang="en-US" sz="2200" b="0" i="0" u="none" strike="noStrike" kern="0" cap="none" spc="0" normalizeH="0" baseline="0" noProof="0" dirty="0">
                <a:ln>
                  <a:noFill/>
                </a:ln>
                <a:solidFill>
                  <a:schemeClr val="tx1"/>
                </a:solidFill>
                <a:effectLst/>
                <a:uLnTx/>
                <a:uFillTx/>
                <a:latin typeface="+mn-ea"/>
              </a:rPr>
              <a:t>个数据包，这些数据包经过第</a:t>
            </a:r>
            <a:r>
              <a:rPr kumimoji="0" lang="en-US" altLang="zh-CN" sz="2200" b="0" i="1" u="none" strike="noStrike" kern="0" cap="none" spc="0" normalizeH="0" baseline="0" noProof="0" dirty="0" err="1">
                <a:ln>
                  <a:noFill/>
                </a:ln>
                <a:solidFill>
                  <a:schemeClr val="tx1"/>
                </a:solidFill>
                <a:effectLst/>
                <a:uLnTx/>
                <a:uFillTx/>
                <a:latin typeface="+mn-ea"/>
              </a:rPr>
              <a:t>i</a:t>
            </a:r>
            <a:r>
              <a:rPr kumimoji="0" lang="zh-CN" altLang="en-US" sz="2200" b="0" i="0" u="none" strike="noStrike" kern="0" cap="none" spc="0" normalizeH="0" baseline="0" noProof="0" dirty="0">
                <a:ln>
                  <a:noFill/>
                </a:ln>
                <a:solidFill>
                  <a:schemeClr val="tx1"/>
                </a:solidFill>
                <a:effectLst/>
                <a:uLnTx/>
                <a:uFillTx/>
                <a:latin typeface="+mn-ea"/>
              </a:rPr>
              <a:t>跳路由器时</a:t>
            </a:r>
            <a:endParaRPr kumimoji="0" lang="en-US" altLang="zh-CN" sz="2200" b="0" i="0" u="none" strike="noStrike" kern="0" cap="none" spc="0" normalizeH="0" baseline="0" noProof="0" dirty="0">
              <a:ln>
                <a:noFill/>
              </a:ln>
              <a:solidFill>
                <a:schemeClr val="tx1"/>
              </a:solidFill>
              <a:effectLst/>
              <a:uLnTx/>
              <a:uFillTx/>
              <a:latin typeface="+mn-ea"/>
            </a:endParaRPr>
          </a:p>
          <a:p>
            <a:pPr marL="682625" lvl="1" indent="-225425" fontAlgn="base">
              <a:spcBef>
                <a:spcPct val="20000"/>
              </a:spcBef>
              <a:spcAft>
                <a:spcPct val="0"/>
              </a:spcAft>
              <a:buClr>
                <a:schemeClr val="hlink"/>
              </a:buClr>
              <a:buSzPct val="55000"/>
              <a:buFont typeface="Wingdings" pitchFamily="2" charset="2"/>
              <a:buChar char="n"/>
            </a:pPr>
            <a:r>
              <a:rPr kumimoji="0" lang="zh-CN" altLang="en-US" sz="2200" b="0" i="0" u="none" strike="noStrike" kern="0" cap="none" spc="0" normalizeH="0" baseline="0" noProof="0" dirty="0">
                <a:ln>
                  <a:noFill/>
                </a:ln>
                <a:solidFill>
                  <a:schemeClr val="tx1"/>
                </a:solidFill>
                <a:effectLst/>
                <a:uLnTx/>
                <a:uFillTx/>
                <a:latin typeface="+mn-ea"/>
              </a:rPr>
              <a:t>第</a:t>
            </a:r>
            <a:r>
              <a:rPr lang="en-US" altLang="zh-CN" sz="2200" i="1" kern="0" dirty="0" err="1">
                <a:latin typeface="+mn-ea"/>
              </a:rPr>
              <a:t>i</a:t>
            </a:r>
            <a:r>
              <a:rPr lang="zh-CN" altLang="en-US" sz="2200" kern="0" dirty="0">
                <a:latin typeface="+mn-ea"/>
              </a:rPr>
              <a:t>跳路由器向发送源返回三个包</a:t>
            </a:r>
            <a:endParaRPr kumimoji="0" lang="en-US" altLang="zh-CN" sz="2200" b="0" i="0" u="none" strike="noStrike" kern="0" cap="none" spc="0" normalizeH="0" baseline="0" noProof="0" dirty="0">
              <a:ln>
                <a:noFill/>
              </a:ln>
              <a:solidFill>
                <a:schemeClr val="tx1"/>
              </a:solidFill>
              <a:effectLst/>
              <a:uLnTx/>
              <a:uFillTx/>
              <a:latin typeface="+mn-ea"/>
            </a:endParaRPr>
          </a:p>
          <a:p>
            <a:pPr marL="682625" lvl="1" indent="-225425" fontAlgn="base">
              <a:spcBef>
                <a:spcPct val="20000"/>
              </a:spcBef>
              <a:spcAft>
                <a:spcPct val="0"/>
              </a:spcAft>
              <a:buClr>
                <a:schemeClr val="hlink"/>
              </a:buClr>
              <a:buSzPct val="55000"/>
              <a:buFont typeface="Wingdings" pitchFamily="2" charset="2"/>
              <a:buChar char="n"/>
            </a:pPr>
            <a:r>
              <a:rPr lang="zh-CN" altLang="en-US" sz="2200" kern="0" dirty="0">
                <a:latin typeface="+mn-ea"/>
              </a:rPr>
              <a:t>对每个包，发送源测量发出包到收到返回包的时间间隔</a:t>
            </a:r>
            <a:r>
              <a:rPr lang="en-US" altLang="zh-CN" sz="2200" kern="0" dirty="0">
                <a:latin typeface="+mn-ea"/>
              </a:rPr>
              <a:t>.</a:t>
            </a:r>
            <a:endParaRPr kumimoji="0" lang="en-US" altLang="zh-CN" sz="2200" b="0" i="0" u="none" strike="noStrike" kern="0" cap="none" spc="0" normalizeH="0" baseline="0" noProof="0" dirty="0">
              <a:ln>
                <a:noFill/>
              </a:ln>
              <a:solidFill>
                <a:schemeClr val="tx1"/>
              </a:solidFill>
              <a:effectLst/>
              <a:uLnTx/>
              <a:uFillTx/>
              <a:latin typeface="+mn-ea"/>
            </a:endParaRPr>
          </a:p>
        </p:txBody>
      </p:sp>
      <p:sp>
        <p:nvSpPr>
          <p:cNvPr id="6" name="Line 38"/>
          <p:cNvSpPr>
            <a:spLocks noChangeShapeType="1"/>
          </p:cNvSpPr>
          <p:nvPr/>
        </p:nvSpPr>
        <p:spPr bwMode="auto">
          <a:xfrm>
            <a:off x="1285875" y="5591200"/>
            <a:ext cx="288925" cy="265112"/>
          </a:xfrm>
          <a:prstGeom prst="line">
            <a:avLst/>
          </a:prstGeom>
          <a:noFill/>
          <a:ln w="12700">
            <a:solidFill>
              <a:schemeClr val="tx1"/>
            </a:solidFill>
            <a:round/>
            <a:headEnd/>
            <a:tailEnd/>
          </a:ln>
        </p:spPr>
        <p:txBody>
          <a:bodyPr wrap="none" anchor="ctr"/>
          <a:lstStyle/>
          <a:p>
            <a:endParaRPr lang="zh-CN" altLang="en-US"/>
          </a:p>
        </p:txBody>
      </p:sp>
      <p:sp>
        <p:nvSpPr>
          <p:cNvPr id="7" name="Line 105"/>
          <p:cNvSpPr>
            <a:spLocks noChangeShapeType="1"/>
          </p:cNvSpPr>
          <p:nvPr/>
        </p:nvSpPr>
        <p:spPr bwMode="auto">
          <a:xfrm flipV="1">
            <a:off x="2079625" y="5642000"/>
            <a:ext cx="458788" cy="207962"/>
          </a:xfrm>
          <a:prstGeom prst="line">
            <a:avLst/>
          </a:prstGeom>
          <a:noFill/>
          <a:ln w="12700">
            <a:solidFill>
              <a:schemeClr val="tx1"/>
            </a:solidFill>
            <a:round/>
            <a:headEnd/>
            <a:tailEnd/>
          </a:ln>
        </p:spPr>
        <p:txBody>
          <a:bodyPr wrap="none" anchor="ctr"/>
          <a:lstStyle/>
          <a:p>
            <a:endParaRPr lang="zh-CN" altLang="en-US"/>
          </a:p>
        </p:txBody>
      </p:sp>
      <p:sp>
        <p:nvSpPr>
          <p:cNvPr id="8" name="Line 106"/>
          <p:cNvSpPr>
            <a:spLocks noChangeShapeType="1"/>
          </p:cNvSpPr>
          <p:nvPr/>
        </p:nvSpPr>
        <p:spPr bwMode="auto">
          <a:xfrm>
            <a:off x="3014663" y="5626125"/>
            <a:ext cx="485775" cy="207962"/>
          </a:xfrm>
          <a:prstGeom prst="line">
            <a:avLst/>
          </a:prstGeom>
          <a:noFill/>
          <a:ln w="12700">
            <a:solidFill>
              <a:schemeClr val="tx1"/>
            </a:solidFill>
            <a:round/>
            <a:headEnd/>
            <a:tailEnd/>
          </a:ln>
        </p:spPr>
        <p:txBody>
          <a:bodyPr wrap="none" anchor="ctr"/>
          <a:lstStyle/>
          <a:p>
            <a:endParaRPr lang="zh-CN" altLang="en-US"/>
          </a:p>
        </p:txBody>
      </p:sp>
      <p:sp>
        <p:nvSpPr>
          <p:cNvPr id="9" name="Line 108"/>
          <p:cNvSpPr>
            <a:spLocks noChangeShapeType="1"/>
          </p:cNvSpPr>
          <p:nvPr/>
        </p:nvSpPr>
        <p:spPr bwMode="auto">
          <a:xfrm flipH="1">
            <a:off x="2776538" y="5357837"/>
            <a:ext cx="349250" cy="152400"/>
          </a:xfrm>
          <a:prstGeom prst="line">
            <a:avLst/>
          </a:prstGeom>
          <a:noFill/>
          <a:ln w="12700">
            <a:solidFill>
              <a:schemeClr val="tx1"/>
            </a:solidFill>
            <a:round/>
            <a:headEnd/>
            <a:tailEnd/>
          </a:ln>
        </p:spPr>
        <p:txBody>
          <a:bodyPr wrap="none" anchor="ctr"/>
          <a:lstStyle/>
          <a:p>
            <a:endParaRPr lang="zh-CN" altLang="en-US"/>
          </a:p>
        </p:txBody>
      </p:sp>
      <p:sp>
        <p:nvSpPr>
          <p:cNvPr id="10" name="Line 113"/>
          <p:cNvSpPr>
            <a:spLocks noChangeShapeType="1"/>
          </p:cNvSpPr>
          <p:nvPr/>
        </p:nvSpPr>
        <p:spPr bwMode="auto">
          <a:xfrm flipH="1">
            <a:off x="3990975" y="5686450"/>
            <a:ext cx="620713" cy="144462"/>
          </a:xfrm>
          <a:prstGeom prst="line">
            <a:avLst/>
          </a:prstGeom>
          <a:noFill/>
          <a:ln w="12700">
            <a:solidFill>
              <a:schemeClr val="tx1"/>
            </a:solidFill>
            <a:round/>
            <a:headEnd/>
            <a:tailEnd/>
          </a:ln>
        </p:spPr>
        <p:txBody>
          <a:bodyPr wrap="none" anchor="ctr"/>
          <a:lstStyle/>
          <a:p>
            <a:endParaRPr lang="zh-CN" altLang="en-US"/>
          </a:p>
        </p:txBody>
      </p:sp>
      <p:sp>
        <p:nvSpPr>
          <p:cNvPr id="11" name="Line 260"/>
          <p:cNvSpPr>
            <a:spLocks noChangeShapeType="1"/>
          </p:cNvSpPr>
          <p:nvPr/>
        </p:nvSpPr>
        <p:spPr bwMode="auto">
          <a:xfrm>
            <a:off x="5110163" y="5651525"/>
            <a:ext cx="485775" cy="207962"/>
          </a:xfrm>
          <a:prstGeom prst="line">
            <a:avLst/>
          </a:prstGeom>
          <a:noFill/>
          <a:ln w="12700">
            <a:solidFill>
              <a:schemeClr val="tx1"/>
            </a:solidFill>
            <a:round/>
            <a:headEnd/>
            <a:tailEnd/>
          </a:ln>
        </p:spPr>
        <p:txBody>
          <a:bodyPr wrap="none" anchor="ctr"/>
          <a:lstStyle/>
          <a:p>
            <a:endParaRPr lang="zh-CN" altLang="en-US"/>
          </a:p>
        </p:txBody>
      </p:sp>
      <p:sp>
        <p:nvSpPr>
          <p:cNvPr id="12" name="Line 261"/>
          <p:cNvSpPr>
            <a:spLocks noChangeShapeType="1"/>
          </p:cNvSpPr>
          <p:nvPr/>
        </p:nvSpPr>
        <p:spPr bwMode="auto">
          <a:xfrm flipH="1">
            <a:off x="6048375" y="5597550"/>
            <a:ext cx="557213" cy="277812"/>
          </a:xfrm>
          <a:prstGeom prst="line">
            <a:avLst/>
          </a:prstGeom>
          <a:noFill/>
          <a:ln w="12700">
            <a:solidFill>
              <a:schemeClr val="tx1"/>
            </a:solidFill>
            <a:round/>
            <a:headEnd/>
            <a:tailEnd/>
          </a:ln>
        </p:spPr>
        <p:txBody>
          <a:bodyPr wrap="none" anchor="ctr"/>
          <a:lstStyle/>
          <a:p>
            <a:endParaRPr lang="zh-CN" altLang="en-US"/>
          </a:p>
        </p:txBody>
      </p:sp>
      <p:sp>
        <p:nvSpPr>
          <p:cNvPr id="13" name="Line 291"/>
          <p:cNvSpPr>
            <a:spLocks noChangeShapeType="1"/>
          </p:cNvSpPr>
          <p:nvPr/>
        </p:nvSpPr>
        <p:spPr bwMode="auto">
          <a:xfrm>
            <a:off x="2744788" y="5757887"/>
            <a:ext cx="228600" cy="311150"/>
          </a:xfrm>
          <a:prstGeom prst="line">
            <a:avLst/>
          </a:prstGeom>
          <a:noFill/>
          <a:ln w="12700">
            <a:solidFill>
              <a:schemeClr val="tx1"/>
            </a:solidFill>
            <a:round/>
            <a:headEnd/>
            <a:tailEnd/>
          </a:ln>
        </p:spPr>
        <p:txBody>
          <a:bodyPr wrap="none" anchor="ctr"/>
          <a:lstStyle/>
          <a:p>
            <a:endParaRPr lang="zh-CN" altLang="en-US"/>
          </a:p>
        </p:txBody>
      </p:sp>
      <p:sp>
        <p:nvSpPr>
          <p:cNvPr id="14" name="Line 292"/>
          <p:cNvSpPr>
            <a:spLocks noChangeShapeType="1"/>
          </p:cNvSpPr>
          <p:nvPr/>
        </p:nvSpPr>
        <p:spPr bwMode="auto">
          <a:xfrm>
            <a:off x="4668838" y="5345137"/>
            <a:ext cx="228600" cy="311150"/>
          </a:xfrm>
          <a:prstGeom prst="line">
            <a:avLst/>
          </a:prstGeom>
          <a:noFill/>
          <a:ln w="12700">
            <a:solidFill>
              <a:schemeClr val="tx1"/>
            </a:solidFill>
            <a:round/>
            <a:headEnd/>
            <a:tailEnd/>
          </a:ln>
        </p:spPr>
        <p:txBody>
          <a:bodyPr wrap="none" anchor="ctr"/>
          <a:lstStyle/>
          <a:p>
            <a:endParaRPr lang="zh-CN" altLang="en-US"/>
          </a:p>
        </p:txBody>
      </p:sp>
      <p:sp>
        <p:nvSpPr>
          <p:cNvPr id="15" name="Line 294"/>
          <p:cNvSpPr>
            <a:spLocks noChangeShapeType="1"/>
          </p:cNvSpPr>
          <p:nvPr/>
        </p:nvSpPr>
        <p:spPr bwMode="auto">
          <a:xfrm flipH="1">
            <a:off x="3386138" y="5948387"/>
            <a:ext cx="349250" cy="152400"/>
          </a:xfrm>
          <a:prstGeom prst="line">
            <a:avLst/>
          </a:prstGeom>
          <a:noFill/>
          <a:ln w="12700">
            <a:solidFill>
              <a:schemeClr val="tx1"/>
            </a:solidFill>
            <a:round/>
            <a:headEnd/>
            <a:tailEnd/>
          </a:ln>
        </p:spPr>
        <p:txBody>
          <a:bodyPr wrap="none" anchor="ctr"/>
          <a:lstStyle/>
          <a:p>
            <a:endParaRPr lang="zh-CN" altLang="en-US"/>
          </a:p>
        </p:txBody>
      </p:sp>
      <p:sp>
        <p:nvSpPr>
          <p:cNvPr id="16" name="Line 295"/>
          <p:cNvSpPr>
            <a:spLocks noChangeShapeType="1"/>
          </p:cNvSpPr>
          <p:nvPr/>
        </p:nvSpPr>
        <p:spPr bwMode="auto">
          <a:xfrm>
            <a:off x="3741738" y="5453087"/>
            <a:ext cx="6350" cy="260350"/>
          </a:xfrm>
          <a:prstGeom prst="line">
            <a:avLst/>
          </a:prstGeom>
          <a:noFill/>
          <a:ln w="12700">
            <a:solidFill>
              <a:schemeClr val="tx1"/>
            </a:solidFill>
            <a:round/>
            <a:headEnd/>
            <a:tailEnd/>
          </a:ln>
        </p:spPr>
        <p:txBody>
          <a:bodyPr wrap="none" anchor="ctr"/>
          <a:lstStyle/>
          <a:p>
            <a:endParaRPr lang="zh-CN" altLang="en-US"/>
          </a:p>
        </p:txBody>
      </p:sp>
      <p:sp>
        <p:nvSpPr>
          <p:cNvPr id="17" name="Text Box 300"/>
          <p:cNvSpPr txBox="1">
            <a:spLocks noChangeArrowheads="1"/>
          </p:cNvSpPr>
          <p:nvPr/>
        </p:nvSpPr>
        <p:spPr bwMode="auto">
          <a:xfrm>
            <a:off x="1387475" y="5310212"/>
            <a:ext cx="1073150" cy="366713"/>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sp>
        <p:nvSpPr>
          <p:cNvPr id="18" name="Text Box 302"/>
          <p:cNvSpPr txBox="1">
            <a:spLocks noChangeArrowheads="1"/>
          </p:cNvSpPr>
          <p:nvPr/>
        </p:nvSpPr>
        <p:spPr bwMode="auto">
          <a:xfrm>
            <a:off x="2001838" y="5870600"/>
            <a:ext cx="1073150" cy="366712"/>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sp>
        <p:nvSpPr>
          <p:cNvPr id="19" name="Text Box 304"/>
          <p:cNvSpPr txBox="1">
            <a:spLocks noChangeArrowheads="1"/>
          </p:cNvSpPr>
          <p:nvPr/>
        </p:nvSpPr>
        <p:spPr bwMode="auto">
          <a:xfrm>
            <a:off x="3025775" y="5284812"/>
            <a:ext cx="1073150" cy="366713"/>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grpSp>
        <p:nvGrpSpPr>
          <p:cNvPr id="20" name="Group 100"/>
          <p:cNvGrpSpPr>
            <a:grpSpLocks/>
          </p:cNvGrpSpPr>
          <p:nvPr/>
        </p:nvGrpSpPr>
        <p:grpSpPr bwMode="auto">
          <a:xfrm>
            <a:off x="517525" y="5246712"/>
            <a:ext cx="820738" cy="688975"/>
            <a:chOff x="-44" y="1473"/>
            <a:chExt cx="981" cy="1105"/>
          </a:xfrm>
        </p:grpSpPr>
        <p:pic>
          <p:nvPicPr>
            <p:cNvPr id="21"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2"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3" name="Group 103"/>
          <p:cNvGrpSpPr>
            <a:grpSpLocks/>
          </p:cNvGrpSpPr>
          <p:nvPr/>
        </p:nvGrpSpPr>
        <p:grpSpPr bwMode="auto">
          <a:xfrm flipH="1">
            <a:off x="6565900" y="5284812"/>
            <a:ext cx="754063" cy="669925"/>
            <a:chOff x="-44" y="1473"/>
            <a:chExt cx="981" cy="1105"/>
          </a:xfrm>
        </p:grpSpPr>
        <p:pic>
          <p:nvPicPr>
            <p:cNvPr id="24" name="Picture 10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5"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6" name="Group 124"/>
          <p:cNvGrpSpPr>
            <a:grpSpLocks/>
          </p:cNvGrpSpPr>
          <p:nvPr/>
        </p:nvGrpSpPr>
        <p:grpSpPr bwMode="auto">
          <a:xfrm>
            <a:off x="5513388" y="5784875"/>
            <a:ext cx="617537" cy="250825"/>
            <a:chOff x="2356" y="1300"/>
            <a:chExt cx="555" cy="194"/>
          </a:xfrm>
        </p:grpSpPr>
        <p:sp>
          <p:nvSpPr>
            <p:cNvPr id="2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0" name="Group 128"/>
            <p:cNvGrpSpPr>
              <a:grpSpLocks/>
            </p:cNvGrpSpPr>
            <p:nvPr/>
          </p:nvGrpSpPr>
          <p:grpSpPr bwMode="auto">
            <a:xfrm>
              <a:off x="2468" y="1332"/>
              <a:ext cx="310" cy="60"/>
              <a:chOff x="2468" y="1332"/>
              <a:chExt cx="310" cy="60"/>
            </a:xfrm>
          </p:grpSpPr>
          <p:sp>
            <p:nvSpPr>
              <p:cNvPr id="33"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4"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1" name="Line 131"/>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32" name="Line 132"/>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35" name="Group 133"/>
          <p:cNvGrpSpPr>
            <a:grpSpLocks/>
          </p:cNvGrpSpPr>
          <p:nvPr/>
        </p:nvGrpSpPr>
        <p:grpSpPr bwMode="auto">
          <a:xfrm>
            <a:off x="4545013" y="5513412"/>
            <a:ext cx="617537" cy="250825"/>
            <a:chOff x="2356" y="1300"/>
            <a:chExt cx="555" cy="194"/>
          </a:xfrm>
        </p:grpSpPr>
        <p:sp>
          <p:nvSpPr>
            <p:cNvPr id="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 name="Group 137"/>
            <p:cNvGrpSpPr>
              <a:grpSpLocks/>
            </p:cNvGrpSpPr>
            <p:nvPr/>
          </p:nvGrpSpPr>
          <p:grpSpPr bwMode="auto">
            <a:xfrm>
              <a:off x="2468" y="1332"/>
              <a:ext cx="310" cy="60"/>
              <a:chOff x="2468" y="1332"/>
              <a:chExt cx="310" cy="60"/>
            </a:xfrm>
          </p:grpSpPr>
          <p:sp>
            <p:nvSpPr>
              <p:cNvPr id="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41"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44" name="Group 142"/>
          <p:cNvGrpSpPr>
            <a:grpSpLocks/>
          </p:cNvGrpSpPr>
          <p:nvPr/>
        </p:nvGrpSpPr>
        <p:grpSpPr bwMode="auto">
          <a:xfrm>
            <a:off x="3394075" y="5722962"/>
            <a:ext cx="617538" cy="250825"/>
            <a:chOff x="2356" y="1300"/>
            <a:chExt cx="555" cy="194"/>
          </a:xfrm>
        </p:grpSpPr>
        <p:sp>
          <p:nvSpPr>
            <p:cNvPr id="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8" name="Group 146"/>
            <p:cNvGrpSpPr>
              <a:grpSpLocks/>
            </p:cNvGrpSpPr>
            <p:nvPr/>
          </p:nvGrpSpPr>
          <p:grpSpPr bwMode="auto">
            <a:xfrm>
              <a:off x="2468" y="1332"/>
              <a:ext cx="310" cy="60"/>
              <a:chOff x="2468" y="1332"/>
              <a:chExt cx="310" cy="60"/>
            </a:xfrm>
          </p:grpSpPr>
          <p:sp>
            <p:nvSpPr>
              <p:cNvPr id="5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5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9" name="Line 149"/>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50" name="Line 150"/>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53" name="Group 151"/>
          <p:cNvGrpSpPr>
            <a:grpSpLocks/>
          </p:cNvGrpSpPr>
          <p:nvPr/>
        </p:nvGrpSpPr>
        <p:grpSpPr bwMode="auto">
          <a:xfrm>
            <a:off x="2392363" y="5476900"/>
            <a:ext cx="617537" cy="250825"/>
            <a:chOff x="2356" y="1300"/>
            <a:chExt cx="555" cy="194"/>
          </a:xfrm>
        </p:grpSpPr>
        <p:sp>
          <p:nvSpPr>
            <p:cNvPr id="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57" name="Group 155"/>
            <p:cNvGrpSpPr>
              <a:grpSpLocks/>
            </p:cNvGrpSpPr>
            <p:nvPr/>
          </p:nvGrpSpPr>
          <p:grpSpPr bwMode="auto">
            <a:xfrm>
              <a:off x="2468" y="1332"/>
              <a:ext cx="310" cy="60"/>
              <a:chOff x="2468" y="1332"/>
              <a:chExt cx="310" cy="60"/>
            </a:xfrm>
          </p:grpSpPr>
          <p:sp>
            <p:nvSpPr>
              <p:cNvPr id="60"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61"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58" name="Line 158"/>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59" name="Line 159"/>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62" name="Group 160"/>
          <p:cNvGrpSpPr>
            <a:grpSpLocks/>
          </p:cNvGrpSpPr>
          <p:nvPr/>
        </p:nvGrpSpPr>
        <p:grpSpPr bwMode="auto">
          <a:xfrm>
            <a:off x="1517650" y="5743600"/>
            <a:ext cx="617538" cy="250825"/>
            <a:chOff x="2356" y="1300"/>
            <a:chExt cx="555" cy="194"/>
          </a:xfrm>
        </p:grpSpPr>
        <p:sp>
          <p:nvSpPr>
            <p:cNvPr id="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6" name="Group 164"/>
            <p:cNvGrpSpPr>
              <a:grpSpLocks/>
            </p:cNvGrpSpPr>
            <p:nvPr/>
          </p:nvGrpSpPr>
          <p:grpSpPr bwMode="auto">
            <a:xfrm>
              <a:off x="2468" y="1332"/>
              <a:ext cx="310" cy="60"/>
              <a:chOff x="2468" y="1332"/>
              <a:chExt cx="310" cy="60"/>
            </a:xfrm>
          </p:grpSpPr>
          <p:sp>
            <p:nvSpPr>
              <p:cNvPr id="69"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70"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67" name="Line 167"/>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68" name="Line 168"/>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71" name="Group 347"/>
          <p:cNvGrpSpPr>
            <a:grpSpLocks/>
          </p:cNvGrpSpPr>
          <p:nvPr/>
        </p:nvGrpSpPr>
        <p:grpSpPr bwMode="auto">
          <a:xfrm>
            <a:off x="1504950" y="5726137"/>
            <a:ext cx="649288" cy="303213"/>
            <a:chOff x="1871277" y="1576300"/>
            <a:chExt cx="1128371" cy="437861"/>
          </a:xfrm>
        </p:grpSpPr>
        <p:sp>
          <p:nvSpPr>
            <p:cNvPr id="72"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3"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4"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5"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7"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8"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9" name="Straight Connector 82"/>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0"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1" name="Group 347"/>
          <p:cNvGrpSpPr>
            <a:grpSpLocks/>
          </p:cNvGrpSpPr>
          <p:nvPr/>
        </p:nvGrpSpPr>
        <p:grpSpPr bwMode="auto">
          <a:xfrm>
            <a:off x="2382838" y="5461025"/>
            <a:ext cx="649287" cy="301625"/>
            <a:chOff x="1871277" y="1576300"/>
            <a:chExt cx="1128371" cy="437861"/>
          </a:xfrm>
        </p:grpSpPr>
        <p:sp>
          <p:nvSpPr>
            <p:cNvPr id="82"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3"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4"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5"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7"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8"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9" name="Straight Connector 92"/>
            <p:cNvCxnSpPr>
              <a:cxnSpLocks noChangeShapeType="1"/>
              <a:endCxn id="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0"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1" name="Group 347"/>
          <p:cNvGrpSpPr>
            <a:grpSpLocks/>
          </p:cNvGrpSpPr>
          <p:nvPr/>
        </p:nvGrpSpPr>
        <p:grpSpPr bwMode="auto">
          <a:xfrm>
            <a:off x="3371850" y="5710262"/>
            <a:ext cx="650875" cy="303213"/>
            <a:chOff x="1871277" y="1576300"/>
            <a:chExt cx="1128371" cy="437861"/>
          </a:xfrm>
        </p:grpSpPr>
        <p:sp>
          <p:nvSpPr>
            <p:cNvPr id="92"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3"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4"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5"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7"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8"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9" name="Straight Connector 102"/>
            <p:cNvCxnSpPr>
              <a:cxnSpLocks noChangeShapeType="1"/>
              <a:endCxn id="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0"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1" name="Group 347"/>
          <p:cNvGrpSpPr>
            <a:grpSpLocks/>
          </p:cNvGrpSpPr>
          <p:nvPr/>
        </p:nvGrpSpPr>
        <p:grpSpPr bwMode="auto">
          <a:xfrm>
            <a:off x="4529138" y="5486425"/>
            <a:ext cx="650875" cy="301625"/>
            <a:chOff x="1871277" y="1576300"/>
            <a:chExt cx="1128371" cy="437861"/>
          </a:xfrm>
        </p:grpSpPr>
        <p:sp>
          <p:nvSpPr>
            <p:cNvPr id="102"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3"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4"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5"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7"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8"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9" name="Straight Connector 112"/>
            <p:cNvCxnSpPr>
              <a:cxnSpLocks noChangeShapeType="1"/>
              <a:endCxn id="1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0"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1" name="Group 347"/>
          <p:cNvGrpSpPr>
            <a:grpSpLocks/>
          </p:cNvGrpSpPr>
          <p:nvPr/>
        </p:nvGrpSpPr>
        <p:grpSpPr bwMode="auto">
          <a:xfrm>
            <a:off x="5497513" y="5757887"/>
            <a:ext cx="649287" cy="303213"/>
            <a:chOff x="1871277" y="1576300"/>
            <a:chExt cx="1128371" cy="437861"/>
          </a:xfrm>
        </p:grpSpPr>
        <p:sp>
          <p:nvSpPr>
            <p:cNvPr id="112"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13"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14"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15"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6"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7"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8"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19" name="Straight Connector 122"/>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0"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21" name="Freeform 303"/>
          <p:cNvSpPr>
            <a:spLocks/>
          </p:cNvSpPr>
          <p:nvPr/>
        </p:nvSpPr>
        <p:spPr bwMode="auto">
          <a:xfrm>
            <a:off x="1257300" y="5530875"/>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p:spPr>
        <p:txBody>
          <a:bodyPr/>
          <a:lstStyle/>
          <a:p>
            <a:endParaRPr lang="zh-CN" altLang="en-US"/>
          </a:p>
        </p:txBody>
      </p:sp>
      <p:sp>
        <p:nvSpPr>
          <p:cNvPr id="122" name="Freeform 299"/>
          <p:cNvSpPr>
            <a:spLocks/>
          </p:cNvSpPr>
          <p:nvPr/>
        </p:nvSpPr>
        <p:spPr bwMode="auto">
          <a:xfrm>
            <a:off x="1289050" y="5567387"/>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p:spPr>
        <p:txBody>
          <a:bodyPr/>
          <a:lstStyle/>
          <a:p>
            <a:endParaRPr lang="zh-CN" altLang="en-US"/>
          </a:p>
        </p:txBody>
      </p:sp>
      <p:sp>
        <p:nvSpPr>
          <p:cNvPr id="123" name="Freeform 301"/>
          <p:cNvSpPr>
            <a:spLocks/>
          </p:cNvSpPr>
          <p:nvPr/>
        </p:nvSpPr>
        <p:spPr bwMode="auto">
          <a:xfrm>
            <a:off x="1282700" y="5481662"/>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p:spPr>
        <p:txBody>
          <a:bodyP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subTnLst>
                                    <p:set>
                                      <p:cBhvr override="childStyle">
                                        <p:cTn dur="1" fill="hold" display="0" masterRel="nextClick" afterEffect="1"/>
                                        <p:tgtEl>
                                          <p:spTgt spid="122"/>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subTnLst>
                                    <p:set>
                                      <p:cBhvr override="childStyle">
                                        <p:cTn dur="1" fill="hold" display="0" masterRel="nextClick" afterEffect="1"/>
                                        <p:tgtEl>
                                          <p:spTgt spid="12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21" grpId="0" animBg="1"/>
      <p:bldP spid="122" grpId="0" animBg="1"/>
      <p:bldP spid="1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真实的因特网时延和路由</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55</a:t>
            </a:fld>
            <a:endParaRPr lang="zh-CN" altLang="en-US"/>
          </a:p>
        </p:txBody>
      </p:sp>
      <p:sp>
        <p:nvSpPr>
          <p:cNvPr id="5" name="Text Box 4"/>
          <p:cNvSpPr txBox="1">
            <a:spLocks noChangeArrowheads="1"/>
          </p:cNvSpPr>
          <p:nvPr/>
        </p:nvSpPr>
        <p:spPr bwMode="auto">
          <a:xfrm>
            <a:off x="704850" y="2732113"/>
            <a:ext cx="8229600" cy="3944937"/>
          </a:xfrm>
          <a:prstGeom prst="rect">
            <a:avLst/>
          </a:prstGeom>
          <a:noFill/>
          <a:ln w="9525">
            <a:noFill/>
            <a:miter lim="800000"/>
            <a:headEnd/>
            <a:tailEnd/>
          </a:ln>
        </p:spPr>
        <p:txBody>
          <a:bodyPr>
            <a:spAutoFit/>
          </a:bodyPr>
          <a:lstStyle/>
          <a:p>
            <a:pPr marL="457200" indent="-457200">
              <a:lnSpc>
                <a:spcPct val="80000"/>
              </a:lnSpc>
            </a:pPr>
            <a:r>
              <a:rPr lang="en-US" altLang="zh-CN" sz="1600" dirty="0"/>
              <a:t>1  </a:t>
            </a:r>
            <a:r>
              <a:rPr lang="en-US" altLang="zh-CN" sz="1600" dirty="0" err="1"/>
              <a:t>cs-gw</a:t>
            </a:r>
            <a:r>
              <a:rPr lang="en-US" altLang="zh-CN" sz="1600" dirty="0"/>
              <a:t> (128.119.240.254)  1 ms  1 ms  2 ms</a:t>
            </a:r>
          </a:p>
          <a:p>
            <a:pPr marL="457200" indent="-457200">
              <a:lnSpc>
                <a:spcPct val="80000"/>
              </a:lnSpc>
            </a:pPr>
            <a:r>
              <a:rPr lang="en-US" altLang="zh-CN" sz="1600" dirty="0"/>
              <a:t>2  border1-rt-fa5-1-0.gw.umass.edu (128.119.3.145)  1 ms  1 ms  2 ms</a:t>
            </a:r>
          </a:p>
          <a:p>
            <a:pPr marL="457200" indent="-457200">
              <a:lnSpc>
                <a:spcPct val="80000"/>
              </a:lnSpc>
            </a:pPr>
            <a:r>
              <a:rPr lang="en-US" altLang="zh-CN" sz="1600" dirty="0"/>
              <a:t>3  </a:t>
            </a:r>
            <a:r>
              <a:rPr lang="en-US" altLang="zh-CN" sz="1600" dirty="0" err="1"/>
              <a:t>cht-vbns.gw.umass.edu</a:t>
            </a:r>
            <a:r>
              <a:rPr lang="en-US" altLang="zh-CN" sz="1600" dirty="0"/>
              <a:t> (128.119.3.130)  6 ms 5 ms 5 ms</a:t>
            </a:r>
          </a:p>
          <a:p>
            <a:pPr marL="457200" indent="-457200">
              <a:lnSpc>
                <a:spcPct val="80000"/>
              </a:lnSpc>
            </a:pPr>
            <a:r>
              <a:rPr lang="en-US" altLang="zh-CN" sz="1600" dirty="0"/>
              <a:t>4  jn1-at1-0-0-19.wor.vbns.net (204.147.132.129)  16 ms 11 ms 13 ms </a:t>
            </a:r>
          </a:p>
          <a:p>
            <a:pPr marL="457200" indent="-457200">
              <a:lnSpc>
                <a:spcPct val="80000"/>
              </a:lnSpc>
            </a:pPr>
            <a:r>
              <a:rPr lang="en-US" altLang="zh-CN" sz="1600" dirty="0"/>
              <a:t>5  jn1-so7-0-0-0.wae.vbns.net (204.147.136.136)  21 ms 18 ms 18 ms </a:t>
            </a:r>
          </a:p>
          <a:p>
            <a:pPr marL="457200" indent="-457200">
              <a:lnSpc>
                <a:spcPct val="80000"/>
              </a:lnSpc>
            </a:pPr>
            <a:r>
              <a:rPr lang="en-US" altLang="zh-CN" sz="1600" dirty="0"/>
              <a:t>6  </a:t>
            </a:r>
            <a:r>
              <a:rPr lang="en-US" altLang="zh-CN" sz="1600" dirty="0" err="1"/>
              <a:t>abilene-vbns.abilene.ucaid.edu</a:t>
            </a:r>
            <a:r>
              <a:rPr lang="en-US" altLang="zh-CN" sz="1600" dirty="0"/>
              <a:t> (198.32.11.9)  22 ms  18 ms  22 ms</a:t>
            </a:r>
          </a:p>
          <a:p>
            <a:pPr marL="457200" indent="-457200">
              <a:lnSpc>
                <a:spcPct val="80000"/>
              </a:lnSpc>
            </a:pPr>
            <a:r>
              <a:rPr lang="en-US" altLang="zh-CN" sz="1600" dirty="0"/>
              <a:t>7  </a:t>
            </a:r>
            <a:r>
              <a:rPr lang="en-US" altLang="zh-CN" sz="1600" dirty="0" err="1"/>
              <a:t>nycm-wash.abilene.ucaid.edu</a:t>
            </a:r>
            <a:r>
              <a:rPr lang="en-US" altLang="zh-CN" sz="1600" dirty="0"/>
              <a:t> (198.32.8.46)  22 ms  22 ms  22 ms</a:t>
            </a:r>
          </a:p>
          <a:p>
            <a:pPr marL="457200" indent="-457200">
              <a:lnSpc>
                <a:spcPct val="80000"/>
              </a:lnSpc>
            </a:pPr>
            <a:r>
              <a:rPr lang="en-US" altLang="zh-CN" sz="1600" dirty="0"/>
              <a:t>8  62.40.103.253 (62.40.103.253)  104 ms 109 ms 106 ms</a:t>
            </a:r>
          </a:p>
          <a:p>
            <a:pPr marL="457200" indent="-457200">
              <a:lnSpc>
                <a:spcPct val="80000"/>
              </a:lnSpc>
            </a:pPr>
            <a:r>
              <a:rPr lang="en-US" altLang="zh-CN" sz="1600" dirty="0"/>
              <a:t>9  de2-1.de1.de.geant.net (62.40.96.129)  109 ms 102 ms 104 ms</a:t>
            </a:r>
          </a:p>
          <a:p>
            <a:pPr marL="457200" indent="-457200">
              <a:lnSpc>
                <a:spcPct val="80000"/>
              </a:lnSpc>
            </a:pPr>
            <a:r>
              <a:rPr lang="en-US" altLang="zh-CN" sz="1600" dirty="0"/>
              <a:t>10  de.fr1.fr.geant.net (62.40.96.50)  113 ms 121 ms 114 ms</a:t>
            </a:r>
          </a:p>
          <a:p>
            <a:pPr marL="457200" indent="-457200">
              <a:lnSpc>
                <a:spcPct val="80000"/>
              </a:lnSpc>
            </a:pPr>
            <a:r>
              <a:rPr lang="en-US" altLang="zh-CN" sz="1600" dirty="0"/>
              <a:t>11  renater-gw.fr1.fr.geant.net (62.40.103.54)  112 ms  114 ms  112 ms</a:t>
            </a:r>
          </a:p>
          <a:p>
            <a:pPr marL="457200" indent="-457200">
              <a:lnSpc>
                <a:spcPct val="80000"/>
              </a:lnSpc>
            </a:pPr>
            <a:r>
              <a:rPr lang="en-US" altLang="zh-CN" sz="1600" dirty="0"/>
              <a:t>12  nio-n2.cssi.renater.fr (193.51.206.13)  111 ms  114 ms  116 ms</a:t>
            </a:r>
          </a:p>
          <a:p>
            <a:pPr marL="457200" indent="-457200">
              <a:lnSpc>
                <a:spcPct val="80000"/>
              </a:lnSpc>
            </a:pPr>
            <a:r>
              <a:rPr lang="en-US" altLang="zh-CN" sz="1600" dirty="0"/>
              <a:t>13  </a:t>
            </a:r>
            <a:r>
              <a:rPr lang="en-US" altLang="zh-CN" sz="1600" dirty="0" err="1"/>
              <a:t>nice.cssi.renater.fr</a:t>
            </a:r>
            <a:r>
              <a:rPr lang="en-US" altLang="zh-CN" sz="1600" dirty="0"/>
              <a:t> (195.220.98.102)  123 ms  125 ms  124 ms</a:t>
            </a:r>
          </a:p>
          <a:p>
            <a:pPr marL="457200" indent="-457200">
              <a:lnSpc>
                <a:spcPct val="80000"/>
              </a:lnSpc>
            </a:pPr>
            <a:r>
              <a:rPr lang="en-US" altLang="zh-CN" sz="1600" dirty="0"/>
              <a:t>14  r3t2-nice.cssi.renater.fr (195.220.98.110)  126 ms  126 ms  124 ms</a:t>
            </a:r>
          </a:p>
          <a:p>
            <a:pPr marL="457200" indent="-457200">
              <a:lnSpc>
                <a:spcPct val="80000"/>
              </a:lnSpc>
            </a:pPr>
            <a:r>
              <a:rPr lang="en-US" altLang="zh-CN" sz="1600" dirty="0"/>
              <a:t>15  eurecom-valbonne.r3t2.ft.net (193.48.50.54)  135 ms  128 ms  133 ms</a:t>
            </a:r>
          </a:p>
          <a:p>
            <a:pPr marL="457200" indent="-457200">
              <a:lnSpc>
                <a:spcPct val="80000"/>
              </a:lnSpc>
            </a:pPr>
            <a:r>
              <a:rPr lang="en-US" altLang="zh-CN" sz="1600" dirty="0"/>
              <a:t>16  194.214.211.25 (194.214.211.25)  126 ms  128 ms  126 ms</a:t>
            </a:r>
          </a:p>
          <a:p>
            <a:pPr marL="457200" indent="-457200">
              <a:lnSpc>
                <a:spcPct val="80000"/>
              </a:lnSpc>
            </a:pPr>
            <a:r>
              <a:rPr lang="en-US" altLang="zh-CN" sz="1600" dirty="0"/>
              <a:t>17  * * *</a:t>
            </a:r>
          </a:p>
          <a:p>
            <a:pPr marL="457200" indent="-457200">
              <a:lnSpc>
                <a:spcPct val="80000"/>
              </a:lnSpc>
            </a:pPr>
            <a:r>
              <a:rPr lang="en-US" altLang="zh-CN" sz="1600" dirty="0"/>
              <a:t>18  * * *</a:t>
            </a:r>
          </a:p>
          <a:p>
            <a:pPr marL="457200" indent="-457200">
              <a:lnSpc>
                <a:spcPct val="80000"/>
              </a:lnSpc>
            </a:pPr>
            <a:r>
              <a:rPr lang="en-US" altLang="zh-CN" sz="1600" dirty="0"/>
              <a:t>19  </a:t>
            </a:r>
            <a:r>
              <a:rPr lang="en-US" altLang="zh-CN" sz="1600" dirty="0" err="1"/>
              <a:t>fantasia.eurecom.fr</a:t>
            </a:r>
            <a:r>
              <a:rPr lang="en-US" altLang="zh-CN" sz="1600" dirty="0"/>
              <a:t> (193.55.113.142)  132 ms  128 ms  136</a:t>
            </a:r>
            <a:r>
              <a:rPr lang="en-US" altLang="zh-CN" dirty="0">
                <a:latin typeface="Times New Roman" pitchFamily="18" charset="0"/>
              </a:rPr>
              <a:t> </a:t>
            </a:r>
            <a:r>
              <a:rPr lang="en-US" altLang="zh-CN" sz="1600" dirty="0">
                <a:latin typeface="Times New Roman" pitchFamily="18" charset="0"/>
              </a:rPr>
              <a:t>ms</a:t>
            </a:r>
          </a:p>
        </p:txBody>
      </p:sp>
      <p:sp>
        <p:nvSpPr>
          <p:cNvPr id="6" name="Text Box 5"/>
          <p:cNvSpPr txBox="1">
            <a:spLocks noChangeArrowheads="1"/>
          </p:cNvSpPr>
          <p:nvPr/>
        </p:nvSpPr>
        <p:spPr bwMode="auto">
          <a:xfrm>
            <a:off x="725488" y="1628800"/>
            <a:ext cx="8193087" cy="369332"/>
          </a:xfrm>
          <a:prstGeom prst="rect">
            <a:avLst/>
          </a:prstGeom>
          <a:noFill/>
          <a:ln w="9525">
            <a:noFill/>
            <a:miter lim="800000"/>
            <a:headEnd/>
            <a:tailEnd/>
          </a:ln>
        </p:spPr>
        <p:txBody>
          <a:bodyPr>
            <a:spAutoFit/>
          </a:bodyPr>
          <a:lstStyle/>
          <a:p>
            <a:r>
              <a:rPr lang="en-US" altLang="zh-CN" dirty="0" err="1">
                <a:solidFill>
                  <a:srgbClr val="CC0000"/>
                </a:solidFill>
              </a:rPr>
              <a:t>traceroute</a:t>
            </a:r>
            <a:r>
              <a:rPr lang="en-US" altLang="zh-CN" dirty="0">
                <a:solidFill>
                  <a:srgbClr val="CC0000"/>
                </a:solidFill>
              </a:rPr>
              <a:t>:</a:t>
            </a:r>
            <a:r>
              <a:rPr lang="en-US" altLang="zh-CN" dirty="0"/>
              <a:t> </a:t>
            </a:r>
            <a:r>
              <a:rPr lang="zh-CN" altLang="en-US" dirty="0"/>
              <a:t>从</a:t>
            </a:r>
            <a:r>
              <a:rPr lang="en-US" altLang="zh-CN" dirty="0" err="1"/>
              <a:t>gaia.cs.umass.edu</a:t>
            </a:r>
            <a:r>
              <a:rPr lang="en-US" altLang="zh-CN" dirty="0"/>
              <a:t> </a:t>
            </a:r>
            <a:r>
              <a:rPr lang="zh-CN" altLang="en-US" dirty="0"/>
              <a:t>到</a:t>
            </a:r>
            <a:r>
              <a:rPr lang="en-US" altLang="zh-CN" dirty="0"/>
              <a:t> </a:t>
            </a:r>
            <a:r>
              <a:rPr lang="en-US" altLang="zh-CN" dirty="0" err="1"/>
              <a:t>www.eurecom.fr</a:t>
            </a:r>
            <a:endParaRPr lang="en-US" altLang="zh-CN" dirty="0"/>
          </a:p>
        </p:txBody>
      </p:sp>
      <p:sp>
        <p:nvSpPr>
          <p:cNvPr id="7" name="Line 6"/>
          <p:cNvSpPr>
            <a:spLocks noChangeShapeType="1"/>
          </p:cNvSpPr>
          <p:nvPr/>
        </p:nvSpPr>
        <p:spPr bwMode="auto">
          <a:xfrm>
            <a:off x="1611313" y="6027763"/>
            <a:ext cx="968375" cy="26987"/>
          </a:xfrm>
          <a:prstGeom prst="line">
            <a:avLst/>
          </a:prstGeom>
          <a:noFill/>
          <a:ln w="19050">
            <a:solidFill>
              <a:srgbClr val="CC0000"/>
            </a:solidFill>
            <a:round/>
            <a:headEnd type="triangle" w="med" len="med"/>
            <a:tailEnd/>
          </a:ln>
        </p:spPr>
        <p:txBody>
          <a:bodyPr/>
          <a:lstStyle/>
          <a:p>
            <a:endParaRPr lang="zh-CN" altLang="en-US"/>
          </a:p>
        </p:txBody>
      </p:sp>
      <p:sp>
        <p:nvSpPr>
          <p:cNvPr id="8" name="Text Box 7"/>
          <p:cNvSpPr txBox="1">
            <a:spLocks noChangeArrowheads="1"/>
          </p:cNvSpPr>
          <p:nvPr/>
        </p:nvSpPr>
        <p:spPr bwMode="auto">
          <a:xfrm>
            <a:off x="4578350" y="2132038"/>
            <a:ext cx="4565650" cy="641350"/>
          </a:xfrm>
          <a:prstGeom prst="rect">
            <a:avLst/>
          </a:prstGeom>
          <a:noFill/>
          <a:ln w="9525">
            <a:noFill/>
            <a:miter lim="800000"/>
            <a:headEnd/>
            <a:tailEnd/>
          </a:ln>
        </p:spPr>
        <p:txBody>
          <a:bodyPr>
            <a:spAutoFit/>
          </a:bodyPr>
          <a:lstStyle/>
          <a:p>
            <a:r>
              <a:rPr lang="en-US" altLang="zh-CN" sz="1800" dirty="0">
                <a:solidFill>
                  <a:srgbClr val="CC0000"/>
                </a:solidFill>
              </a:rPr>
              <a:t>3 </a:t>
            </a:r>
            <a:r>
              <a:rPr lang="zh-CN" altLang="en-US" sz="1800" dirty="0">
                <a:solidFill>
                  <a:srgbClr val="CC0000"/>
                </a:solidFill>
              </a:rPr>
              <a:t>三个从</a:t>
            </a:r>
            <a:r>
              <a:rPr lang="en-US" altLang="zh-CN" sz="1800" dirty="0" err="1">
                <a:solidFill>
                  <a:srgbClr val="CC0000"/>
                </a:solidFill>
              </a:rPr>
              <a:t>gaia.cs.umass.edu</a:t>
            </a:r>
            <a:r>
              <a:rPr lang="en-US" altLang="zh-CN" sz="1800" dirty="0">
                <a:solidFill>
                  <a:srgbClr val="CC0000"/>
                </a:solidFill>
              </a:rPr>
              <a:t> </a:t>
            </a:r>
            <a:r>
              <a:rPr lang="zh-CN" altLang="en-US" sz="1800" dirty="0">
                <a:solidFill>
                  <a:srgbClr val="CC0000"/>
                </a:solidFill>
              </a:rPr>
              <a:t>到</a:t>
            </a:r>
            <a:br>
              <a:rPr lang="en-US" altLang="zh-CN" sz="1800" dirty="0">
                <a:solidFill>
                  <a:srgbClr val="CC0000"/>
                </a:solidFill>
              </a:rPr>
            </a:br>
            <a:r>
              <a:rPr lang="en-US" altLang="zh-CN" sz="1800" dirty="0" err="1">
                <a:solidFill>
                  <a:srgbClr val="CC0000"/>
                </a:solidFill>
              </a:rPr>
              <a:t>cs-gw.cs.umass.edu</a:t>
            </a:r>
            <a:r>
              <a:rPr lang="en-US" altLang="zh-CN" sz="1800" dirty="0">
                <a:solidFill>
                  <a:srgbClr val="CC0000"/>
                </a:solidFill>
              </a:rPr>
              <a:t> </a:t>
            </a:r>
            <a:r>
              <a:rPr lang="zh-CN" altLang="en-US" sz="1800" dirty="0">
                <a:solidFill>
                  <a:srgbClr val="CC0000"/>
                </a:solidFill>
              </a:rPr>
              <a:t>的测量结果</a:t>
            </a:r>
            <a:endParaRPr lang="en-US" altLang="zh-CN" sz="1800" dirty="0">
              <a:solidFill>
                <a:srgbClr val="CC0000"/>
              </a:solidFill>
            </a:endParaRPr>
          </a:p>
        </p:txBody>
      </p:sp>
      <p:sp>
        <p:nvSpPr>
          <p:cNvPr id="9" name="Line 8"/>
          <p:cNvSpPr>
            <a:spLocks noChangeShapeType="1"/>
          </p:cNvSpPr>
          <p:nvPr/>
        </p:nvSpPr>
        <p:spPr bwMode="auto">
          <a:xfrm flipV="1">
            <a:off x="3471863" y="2359050"/>
            <a:ext cx="671512" cy="412750"/>
          </a:xfrm>
          <a:prstGeom prst="line">
            <a:avLst/>
          </a:prstGeom>
          <a:noFill/>
          <a:ln w="19050">
            <a:solidFill>
              <a:srgbClr val="CC0000"/>
            </a:solidFill>
            <a:round/>
            <a:headEnd type="triangle" w="med" len="med"/>
            <a:tailEnd/>
          </a:ln>
        </p:spPr>
        <p:txBody>
          <a:bodyPr/>
          <a:lstStyle/>
          <a:p>
            <a:endParaRPr lang="zh-CN" altLang="en-US"/>
          </a:p>
        </p:txBody>
      </p:sp>
      <p:sp>
        <p:nvSpPr>
          <p:cNvPr id="10" name="Line 9"/>
          <p:cNvSpPr>
            <a:spLocks noChangeShapeType="1"/>
          </p:cNvSpPr>
          <p:nvPr/>
        </p:nvSpPr>
        <p:spPr bwMode="auto">
          <a:xfrm flipV="1">
            <a:off x="4011613" y="2347938"/>
            <a:ext cx="139700" cy="404812"/>
          </a:xfrm>
          <a:prstGeom prst="line">
            <a:avLst/>
          </a:prstGeom>
          <a:noFill/>
          <a:ln w="19050">
            <a:solidFill>
              <a:srgbClr val="CC0000"/>
            </a:solidFill>
            <a:round/>
            <a:headEnd type="triangle" w="med" len="med"/>
            <a:tailEnd/>
          </a:ln>
        </p:spPr>
        <p:txBody>
          <a:bodyPr/>
          <a:lstStyle/>
          <a:p>
            <a:endParaRPr lang="zh-CN" altLang="en-US"/>
          </a:p>
        </p:txBody>
      </p:sp>
      <p:sp>
        <p:nvSpPr>
          <p:cNvPr id="11" name="Line 10"/>
          <p:cNvSpPr>
            <a:spLocks noChangeShapeType="1"/>
          </p:cNvSpPr>
          <p:nvPr/>
        </p:nvSpPr>
        <p:spPr bwMode="auto">
          <a:xfrm flipH="1" flipV="1">
            <a:off x="4146550" y="2357463"/>
            <a:ext cx="366713" cy="390525"/>
          </a:xfrm>
          <a:prstGeom prst="line">
            <a:avLst/>
          </a:prstGeom>
          <a:noFill/>
          <a:ln w="19050">
            <a:solidFill>
              <a:srgbClr val="CC0000"/>
            </a:solidFill>
            <a:round/>
            <a:headEnd type="triangle" w="med" len="med"/>
            <a:tailEnd/>
          </a:ln>
        </p:spPr>
        <p:txBody>
          <a:bodyPr/>
          <a:lstStyle/>
          <a:p>
            <a:endParaRPr lang="zh-CN" altLang="en-US"/>
          </a:p>
        </p:txBody>
      </p:sp>
      <p:sp>
        <p:nvSpPr>
          <p:cNvPr id="12" name="Line 11"/>
          <p:cNvSpPr>
            <a:spLocks noChangeShapeType="1"/>
          </p:cNvSpPr>
          <p:nvPr/>
        </p:nvSpPr>
        <p:spPr bwMode="auto">
          <a:xfrm flipV="1">
            <a:off x="4138613" y="2363813"/>
            <a:ext cx="377825" cy="3175"/>
          </a:xfrm>
          <a:prstGeom prst="line">
            <a:avLst/>
          </a:prstGeom>
          <a:noFill/>
          <a:ln w="19050">
            <a:solidFill>
              <a:srgbClr val="CC0000"/>
            </a:solidFill>
            <a:round/>
            <a:headEnd/>
            <a:tailEnd/>
          </a:ln>
        </p:spPr>
        <p:txBody>
          <a:bodyPr/>
          <a:lstStyle/>
          <a:p>
            <a:endParaRPr lang="zh-CN" altLang="en-US"/>
          </a:p>
        </p:txBody>
      </p:sp>
      <p:sp>
        <p:nvSpPr>
          <p:cNvPr id="13" name="Text Box 12"/>
          <p:cNvSpPr txBox="1">
            <a:spLocks noChangeArrowheads="1"/>
          </p:cNvSpPr>
          <p:nvPr/>
        </p:nvSpPr>
        <p:spPr bwMode="auto">
          <a:xfrm>
            <a:off x="2571750" y="5957913"/>
            <a:ext cx="6286500" cy="366712"/>
          </a:xfrm>
          <a:prstGeom prst="rect">
            <a:avLst/>
          </a:prstGeom>
          <a:noFill/>
          <a:ln w="9525">
            <a:noFill/>
            <a:miter lim="800000"/>
            <a:headEnd/>
            <a:tailEnd/>
          </a:ln>
        </p:spPr>
        <p:txBody>
          <a:bodyPr>
            <a:spAutoFit/>
          </a:bodyPr>
          <a:lstStyle/>
          <a:p>
            <a:r>
              <a:rPr lang="en-US" altLang="zh-CN" sz="1800" dirty="0">
                <a:solidFill>
                  <a:srgbClr val="CC0000"/>
                </a:solidFill>
              </a:rPr>
              <a:t>* </a:t>
            </a:r>
            <a:r>
              <a:rPr lang="zh-CN" altLang="en-US" sz="1800" dirty="0">
                <a:solidFill>
                  <a:srgbClr val="CC0000"/>
                </a:solidFill>
              </a:rPr>
              <a:t>表示路由器没有返回包</a:t>
            </a:r>
            <a:r>
              <a:rPr lang="en-US" altLang="zh-CN" sz="1800" dirty="0">
                <a:solidFill>
                  <a:srgbClr val="CC0000"/>
                </a:solidFill>
              </a:rPr>
              <a:t>(</a:t>
            </a:r>
            <a:r>
              <a:rPr lang="zh-CN" altLang="en-US" sz="1800" dirty="0">
                <a:solidFill>
                  <a:srgbClr val="CC0000"/>
                </a:solidFill>
              </a:rPr>
              <a:t>发出去的包丢失，或路由器不支持</a:t>
            </a:r>
            <a:r>
              <a:rPr lang="en-US" altLang="zh-CN" sz="1800" dirty="0">
                <a:solidFill>
                  <a:srgbClr val="CC0000"/>
                </a:solidFill>
              </a:rPr>
              <a:t>)</a:t>
            </a:r>
          </a:p>
        </p:txBody>
      </p:sp>
      <p:sp>
        <p:nvSpPr>
          <p:cNvPr id="14" name="Freeform 14"/>
          <p:cNvSpPr>
            <a:spLocks/>
          </p:cNvSpPr>
          <p:nvPr/>
        </p:nvSpPr>
        <p:spPr bwMode="auto">
          <a:xfrm>
            <a:off x="6092825" y="4044975"/>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p:spPr>
        <p:txBody>
          <a:bodyPr wrap="none" anchor="ctr"/>
          <a:lstStyle/>
          <a:p>
            <a:endParaRPr lang="zh-CN" altLang="en-US"/>
          </a:p>
        </p:txBody>
      </p:sp>
      <p:sp>
        <p:nvSpPr>
          <p:cNvPr id="15" name="Text Box 15"/>
          <p:cNvSpPr txBox="1">
            <a:spLocks noChangeArrowheads="1"/>
          </p:cNvSpPr>
          <p:nvPr/>
        </p:nvSpPr>
        <p:spPr bwMode="auto">
          <a:xfrm>
            <a:off x="7137400" y="3830663"/>
            <a:ext cx="1723549" cy="707886"/>
          </a:xfrm>
          <a:prstGeom prst="rect">
            <a:avLst/>
          </a:prstGeom>
          <a:noFill/>
          <a:ln w="9525">
            <a:noFill/>
            <a:miter lim="800000"/>
            <a:headEnd/>
            <a:tailEnd/>
          </a:ln>
        </p:spPr>
        <p:txBody>
          <a:bodyPr wrap="none">
            <a:spAutoFit/>
          </a:bodyPr>
          <a:lstStyle/>
          <a:p>
            <a:r>
              <a:rPr lang="zh-CN" altLang="en-US" sz="2000" dirty="0">
                <a:solidFill>
                  <a:srgbClr val="CC0000"/>
                </a:solidFill>
              </a:rPr>
              <a:t>跨大西洋海底</a:t>
            </a:r>
            <a:br>
              <a:rPr lang="en-US" altLang="zh-CN" sz="2000" dirty="0">
                <a:solidFill>
                  <a:srgbClr val="CC0000"/>
                </a:solidFill>
              </a:rPr>
            </a:br>
            <a:r>
              <a:rPr lang="zh-CN" altLang="en-US" sz="2000" dirty="0">
                <a:solidFill>
                  <a:srgbClr val="CC0000"/>
                </a:solidFill>
              </a:rPr>
              <a:t>线缆链路</a:t>
            </a:r>
            <a:endParaRPr lang="en-US" altLang="zh-CN" sz="2000" dirty="0">
              <a:solidFill>
                <a:srgbClr val="CC0000"/>
              </a:solidFill>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丢包</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56</a:t>
            </a:fld>
            <a:endParaRPr lang="zh-CN" altLang="en-US"/>
          </a:p>
        </p:txBody>
      </p:sp>
      <p:sp>
        <p:nvSpPr>
          <p:cNvPr id="6" name="Rectangle 3"/>
          <p:cNvSpPr txBox="1">
            <a:spLocks noChangeArrowheads="1"/>
          </p:cNvSpPr>
          <p:nvPr/>
        </p:nvSpPr>
        <p:spPr bwMode="auto">
          <a:xfrm>
            <a:off x="209748" y="1733128"/>
            <a:ext cx="8394700" cy="1767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lvl="0" indent="-287338" fontAlgn="base">
              <a:spcBef>
                <a:spcPct val="20000"/>
              </a:spcBef>
              <a:spcAft>
                <a:spcPct val="0"/>
              </a:spcAft>
              <a:buClr>
                <a:schemeClr val="folHlink"/>
              </a:buClr>
              <a:buSzPct val="60000"/>
              <a:buFont typeface="Wingdings" pitchFamily="2" charset="2"/>
              <a:buChar char="n"/>
            </a:pPr>
            <a:r>
              <a:rPr lang="zh-CN" altLang="en-US" sz="2400" kern="0" dirty="0">
                <a:latin typeface="+mn-ea"/>
              </a:rPr>
              <a:t>出口链路的队列（或缓存）空间有限</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数据包到达时发现队列已满，路由器丢弃数据包</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被丢弃的数据包可能会被上一跳路由器重传，或被发送端重传，或根本不被重传</a:t>
            </a:r>
            <a:endParaRPr kumimoji="0" lang="en-US" altLang="zh-CN" sz="2400" b="0" i="0" u="none" strike="noStrike" kern="0" cap="none" spc="0" normalizeH="0" baseline="0" noProof="0" dirty="0">
              <a:ln>
                <a:noFill/>
              </a:ln>
              <a:solidFill>
                <a:schemeClr val="tx1"/>
              </a:solidFill>
              <a:effectLst/>
              <a:uLnTx/>
              <a:uFillTx/>
              <a:latin typeface="+mn-ea"/>
              <a:cs typeface="+mn-cs"/>
            </a:endParaRPr>
          </a:p>
        </p:txBody>
      </p:sp>
      <p:grpSp>
        <p:nvGrpSpPr>
          <p:cNvPr id="7" name="Group 347"/>
          <p:cNvGrpSpPr>
            <a:grpSpLocks/>
          </p:cNvGrpSpPr>
          <p:nvPr/>
        </p:nvGrpSpPr>
        <p:grpSpPr bwMode="auto">
          <a:xfrm>
            <a:off x="3027363" y="4803775"/>
            <a:ext cx="1284287" cy="715963"/>
            <a:chOff x="1871277" y="1576300"/>
            <a:chExt cx="1128371" cy="437861"/>
          </a:xfrm>
        </p:grpSpPr>
        <p:sp>
          <p:nvSpPr>
            <p:cNvPr id="8"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1"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 name="Straight Connector 55"/>
            <p:cNvCxnSpPr>
              <a:cxnSpLocks noChangeShapeType="1"/>
              <a:endCxn id="1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7" name="Rectangle 7"/>
          <p:cNvSpPr>
            <a:spLocks noChangeArrowheads="1"/>
          </p:cNvSpPr>
          <p:nvPr/>
        </p:nvSpPr>
        <p:spPr bwMode="auto">
          <a:xfrm>
            <a:off x="3092450" y="4999038"/>
            <a:ext cx="1198563" cy="263525"/>
          </a:xfrm>
          <a:prstGeom prst="rect">
            <a:avLst/>
          </a:prstGeom>
          <a:solidFill>
            <a:schemeClr val="hlink"/>
          </a:solidFill>
          <a:ln w="12700">
            <a:noFill/>
            <a:miter lim="800000"/>
            <a:headEnd/>
            <a:tailEnd/>
          </a:ln>
        </p:spPr>
        <p:txBody>
          <a:bodyPr wrap="none" anchor="ctr"/>
          <a:lstStyle/>
          <a:p>
            <a:pPr algn="ctr"/>
            <a:endParaRPr lang="zh-CN" altLang="zh-CN">
              <a:solidFill>
                <a:srgbClr val="CC0000"/>
              </a:solidFill>
            </a:endParaRPr>
          </a:p>
        </p:txBody>
      </p:sp>
      <p:sp>
        <p:nvSpPr>
          <p:cNvPr id="18" name="Line 23"/>
          <p:cNvSpPr>
            <a:spLocks noChangeShapeType="1"/>
          </p:cNvSpPr>
          <p:nvPr/>
        </p:nvSpPr>
        <p:spPr bwMode="auto">
          <a:xfrm>
            <a:off x="2400300" y="4765675"/>
            <a:ext cx="698500" cy="333375"/>
          </a:xfrm>
          <a:prstGeom prst="line">
            <a:avLst/>
          </a:prstGeom>
          <a:noFill/>
          <a:ln w="19050">
            <a:solidFill>
              <a:schemeClr val="tx1"/>
            </a:solidFill>
            <a:round/>
            <a:headEnd/>
            <a:tailEnd/>
          </a:ln>
        </p:spPr>
        <p:txBody>
          <a:bodyPr wrap="none" anchor="ctr"/>
          <a:lstStyle/>
          <a:p>
            <a:endParaRPr lang="zh-CN" altLang="en-US"/>
          </a:p>
        </p:txBody>
      </p:sp>
      <p:sp>
        <p:nvSpPr>
          <p:cNvPr id="19" name="Line 24"/>
          <p:cNvSpPr>
            <a:spLocks noChangeShapeType="1"/>
          </p:cNvSpPr>
          <p:nvPr/>
        </p:nvSpPr>
        <p:spPr bwMode="auto">
          <a:xfrm flipV="1">
            <a:off x="2689225" y="5159375"/>
            <a:ext cx="411163" cy="525463"/>
          </a:xfrm>
          <a:prstGeom prst="line">
            <a:avLst/>
          </a:prstGeom>
          <a:noFill/>
          <a:ln w="19050">
            <a:solidFill>
              <a:schemeClr val="tx1"/>
            </a:solidFill>
            <a:round/>
            <a:headEnd/>
            <a:tailEnd/>
          </a:ln>
        </p:spPr>
        <p:txBody>
          <a:bodyPr wrap="none" anchor="ctr"/>
          <a:lstStyle/>
          <a:p>
            <a:endParaRPr lang="zh-CN" altLang="en-US"/>
          </a:p>
        </p:txBody>
      </p:sp>
      <p:sp>
        <p:nvSpPr>
          <p:cNvPr id="20" name="Line 25"/>
          <p:cNvSpPr>
            <a:spLocks noChangeShapeType="1"/>
          </p:cNvSpPr>
          <p:nvPr/>
        </p:nvSpPr>
        <p:spPr bwMode="auto">
          <a:xfrm>
            <a:off x="4286250" y="5162550"/>
            <a:ext cx="1933575" cy="9525"/>
          </a:xfrm>
          <a:prstGeom prst="line">
            <a:avLst/>
          </a:prstGeom>
          <a:noFill/>
          <a:ln w="19050">
            <a:solidFill>
              <a:schemeClr val="tx1"/>
            </a:solidFill>
            <a:round/>
            <a:headEnd/>
            <a:tailEnd type="triangle" w="med" len="med"/>
          </a:ln>
        </p:spPr>
        <p:txBody>
          <a:bodyPr wrap="none" anchor="ctr"/>
          <a:lstStyle/>
          <a:p>
            <a:endParaRPr lang="zh-CN" altLang="en-US"/>
          </a:p>
        </p:txBody>
      </p:sp>
      <p:sp>
        <p:nvSpPr>
          <p:cNvPr id="21"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22"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23"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24" name="Rectangle 31"/>
          <p:cNvSpPr>
            <a:spLocks noChangeArrowheads="1"/>
          </p:cNvSpPr>
          <p:nvPr/>
        </p:nvSpPr>
        <p:spPr bwMode="auto">
          <a:xfrm>
            <a:off x="2865438" y="53816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25" name="Line 33"/>
          <p:cNvSpPr>
            <a:spLocks noChangeShapeType="1"/>
          </p:cNvSpPr>
          <p:nvPr/>
        </p:nvSpPr>
        <p:spPr bwMode="auto">
          <a:xfrm flipV="1">
            <a:off x="2835275" y="5227638"/>
            <a:ext cx="106363" cy="14605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6" name="Text Box 35"/>
          <p:cNvSpPr txBox="1">
            <a:spLocks noChangeArrowheads="1"/>
          </p:cNvSpPr>
          <p:nvPr/>
        </p:nvSpPr>
        <p:spPr bwMode="auto">
          <a:xfrm>
            <a:off x="1417638" y="4294188"/>
            <a:ext cx="387350" cy="457200"/>
          </a:xfrm>
          <a:prstGeom prst="rect">
            <a:avLst/>
          </a:prstGeom>
          <a:noFill/>
          <a:ln w="9525">
            <a:noFill/>
            <a:miter lim="800000"/>
            <a:headEnd/>
            <a:tailEnd/>
          </a:ln>
        </p:spPr>
        <p:txBody>
          <a:bodyPr wrap="none">
            <a:spAutoFit/>
          </a:bodyPr>
          <a:lstStyle/>
          <a:p>
            <a:r>
              <a:rPr lang="en-US" altLang="zh-CN">
                <a:solidFill>
                  <a:srgbClr val="006600"/>
                </a:solidFill>
              </a:rPr>
              <a:t>A</a:t>
            </a:r>
          </a:p>
        </p:txBody>
      </p:sp>
      <p:sp>
        <p:nvSpPr>
          <p:cNvPr id="27" name="Text Box 36"/>
          <p:cNvSpPr txBox="1">
            <a:spLocks noChangeArrowheads="1"/>
          </p:cNvSpPr>
          <p:nvPr/>
        </p:nvSpPr>
        <p:spPr bwMode="auto">
          <a:xfrm>
            <a:off x="1738313" y="5280025"/>
            <a:ext cx="387350" cy="457200"/>
          </a:xfrm>
          <a:prstGeom prst="rect">
            <a:avLst/>
          </a:prstGeom>
          <a:noFill/>
          <a:ln w="9525">
            <a:noFill/>
            <a:miter lim="800000"/>
            <a:headEnd/>
            <a:tailEnd/>
          </a:ln>
        </p:spPr>
        <p:txBody>
          <a:bodyPr wrap="none">
            <a:spAutoFit/>
          </a:bodyPr>
          <a:lstStyle/>
          <a:p>
            <a:r>
              <a:rPr lang="en-US" altLang="zh-CN">
                <a:solidFill>
                  <a:srgbClr val="000099"/>
                </a:solidFill>
              </a:rPr>
              <a:t>B</a:t>
            </a:r>
          </a:p>
        </p:txBody>
      </p:sp>
      <p:sp>
        <p:nvSpPr>
          <p:cNvPr id="28" name="Text Box 40"/>
          <p:cNvSpPr txBox="1">
            <a:spLocks noChangeArrowheads="1"/>
          </p:cNvSpPr>
          <p:nvPr/>
        </p:nvSpPr>
        <p:spPr bwMode="auto">
          <a:xfrm>
            <a:off x="4765675" y="4203700"/>
            <a:ext cx="3647152" cy="369332"/>
          </a:xfrm>
          <a:prstGeom prst="rect">
            <a:avLst/>
          </a:prstGeom>
          <a:noFill/>
          <a:ln w="9525">
            <a:noFill/>
            <a:miter lim="800000"/>
            <a:headEnd/>
            <a:tailEnd/>
          </a:ln>
        </p:spPr>
        <p:txBody>
          <a:bodyPr wrap="none">
            <a:spAutoFit/>
          </a:bodyPr>
          <a:lstStyle/>
          <a:p>
            <a:r>
              <a:rPr lang="zh-CN" altLang="en-US" sz="1800" dirty="0">
                <a:solidFill>
                  <a:srgbClr val="CC0000"/>
                </a:solidFill>
              </a:rPr>
              <a:t>当前正在被传输到链路上的数据包</a:t>
            </a:r>
            <a:endParaRPr lang="en-US" altLang="zh-CN" sz="1800" dirty="0">
              <a:solidFill>
                <a:srgbClr val="CC0000"/>
              </a:solidFill>
            </a:endParaRPr>
          </a:p>
        </p:txBody>
      </p:sp>
      <p:sp>
        <p:nvSpPr>
          <p:cNvPr id="29" name="Line 41"/>
          <p:cNvSpPr>
            <a:spLocks noChangeShapeType="1"/>
          </p:cNvSpPr>
          <p:nvPr/>
        </p:nvSpPr>
        <p:spPr bwMode="auto">
          <a:xfrm rot="10800000" flipV="1">
            <a:off x="4329113" y="4495800"/>
            <a:ext cx="681037" cy="565150"/>
          </a:xfrm>
          <a:prstGeom prst="line">
            <a:avLst/>
          </a:prstGeom>
          <a:noFill/>
          <a:ln w="9525">
            <a:solidFill>
              <a:srgbClr val="CC0000"/>
            </a:solidFill>
            <a:round/>
            <a:headEnd/>
            <a:tailEnd/>
          </a:ln>
        </p:spPr>
        <p:txBody>
          <a:bodyPr wrap="none" anchor="ctr"/>
          <a:lstStyle/>
          <a:p>
            <a:endParaRPr lang="zh-CN" altLang="en-US"/>
          </a:p>
        </p:txBody>
      </p:sp>
      <p:sp>
        <p:nvSpPr>
          <p:cNvPr id="30"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31" name="Rectangle 57"/>
          <p:cNvSpPr>
            <a:spLocks noChangeArrowheads="1"/>
          </p:cNvSpPr>
          <p:nvPr/>
        </p:nvSpPr>
        <p:spPr bwMode="auto">
          <a:xfrm>
            <a:off x="3627438" y="5035550"/>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32"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33"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34"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35"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p:spPr>
        <p:txBody>
          <a:bodyPr wrap="none" anchor="ctr"/>
          <a:lstStyle/>
          <a:p>
            <a:endParaRPr lang="zh-CN" altLang="zh-CN">
              <a:solidFill>
                <a:srgbClr val="CC0000"/>
              </a:solidFill>
            </a:endParaRPr>
          </a:p>
        </p:txBody>
      </p:sp>
      <p:sp>
        <p:nvSpPr>
          <p:cNvPr id="36" name="Line 63"/>
          <p:cNvSpPr>
            <a:spLocks noChangeShapeType="1"/>
          </p:cNvSpPr>
          <p:nvPr/>
        </p:nvSpPr>
        <p:spPr bwMode="auto">
          <a:xfrm rot="10800000">
            <a:off x="3092450" y="5502275"/>
            <a:ext cx="687388" cy="331788"/>
          </a:xfrm>
          <a:prstGeom prst="line">
            <a:avLst/>
          </a:prstGeom>
          <a:noFill/>
          <a:ln w="9525">
            <a:solidFill>
              <a:srgbClr val="CC0000"/>
            </a:solidFill>
            <a:round/>
            <a:headEnd/>
            <a:tailEnd/>
          </a:ln>
        </p:spPr>
        <p:txBody>
          <a:bodyPr wrap="none" anchor="ctr"/>
          <a:lstStyle/>
          <a:p>
            <a:endParaRPr lang="zh-CN" altLang="en-US"/>
          </a:p>
        </p:txBody>
      </p:sp>
      <p:sp>
        <p:nvSpPr>
          <p:cNvPr id="37" name="Text Box 65"/>
          <p:cNvSpPr txBox="1">
            <a:spLocks noChangeArrowheads="1"/>
          </p:cNvSpPr>
          <p:nvPr/>
        </p:nvSpPr>
        <p:spPr bwMode="auto">
          <a:xfrm>
            <a:off x="2980721" y="4022725"/>
            <a:ext cx="1569661" cy="646331"/>
          </a:xfrm>
          <a:prstGeom prst="rect">
            <a:avLst/>
          </a:prstGeom>
          <a:noFill/>
          <a:ln w="9525">
            <a:noFill/>
            <a:miter lim="800000"/>
            <a:headEnd/>
            <a:tailEnd/>
          </a:ln>
        </p:spPr>
        <p:txBody>
          <a:bodyPr wrap="none">
            <a:spAutoFit/>
          </a:bodyPr>
          <a:lstStyle/>
          <a:p>
            <a:pPr algn="ctr"/>
            <a:r>
              <a:rPr lang="zh-CN" altLang="en-US" sz="1800" dirty="0">
                <a:solidFill>
                  <a:srgbClr val="CC0000"/>
                </a:solidFill>
              </a:rPr>
              <a:t>队列缓存</a:t>
            </a:r>
            <a:br>
              <a:rPr lang="en-US" altLang="zh-CN" sz="1800" dirty="0">
                <a:solidFill>
                  <a:srgbClr val="CC0000"/>
                </a:solidFill>
              </a:rPr>
            </a:br>
            <a:r>
              <a:rPr lang="zh-CN" altLang="en-US" sz="1800" dirty="0">
                <a:solidFill>
                  <a:srgbClr val="CC0000"/>
                </a:solidFill>
              </a:rPr>
              <a:t>（等待区域）</a:t>
            </a:r>
            <a:endParaRPr lang="en-US" altLang="zh-CN" sz="1800" dirty="0">
              <a:solidFill>
                <a:srgbClr val="CC0000"/>
              </a:solidFill>
            </a:endParaRPr>
          </a:p>
        </p:txBody>
      </p:sp>
      <p:sp>
        <p:nvSpPr>
          <p:cNvPr id="38" name="Line 66"/>
          <p:cNvSpPr>
            <a:spLocks noChangeShapeType="1"/>
          </p:cNvSpPr>
          <p:nvPr/>
        </p:nvSpPr>
        <p:spPr bwMode="auto">
          <a:xfrm>
            <a:off x="3238500" y="4630738"/>
            <a:ext cx="0" cy="333375"/>
          </a:xfrm>
          <a:prstGeom prst="line">
            <a:avLst/>
          </a:prstGeom>
          <a:noFill/>
          <a:ln w="9525">
            <a:solidFill>
              <a:srgbClr val="CC0000"/>
            </a:solidFill>
            <a:round/>
            <a:headEnd/>
            <a:tailEnd/>
          </a:ln>
        </p:spPr>
        <p:txBody>
          <a:bodyPr/>
          <a:lstStyle/>
          <a:p>
            <a:endParaRPr lang="zh-CN" altLang="en-US"/>
          </a:p>
        </p:txBody>
      </p:sp>
      <p:grpSp>
        <p:nvGrpSpPr>
          <p:cNvPr id="39" name="Group 48"/>
          <p:cNvGrpSpPr>
            <a:grpSpLocks/>
          </p:cNvGrpSpPr>
          <p:nvPr/>
        </p:nvGrpSpPr>
        <p:grpSpPr bwMode="auto">
          <a:xfrm>
            <a:off x="1593850" y="4314825"/>
            <a:ext cx="820738" cy="688975"/>
            <a:chOff x="-44" y="1473"/>
            <a:chExt cx="981" cy="1105"/>
          </a:xfrm>
        </p:grpSpPr>
        <p:pic>
          <p:nvPicPr>
            <p:cNvPr id="40" name="Picture 4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1"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42" name="Group 51"/>
          <p:cNvGrpSpPr>
            <a:grpSpLocks/>
          </p:cNvGrpSpPr>
          <p:nvPr/>
        </p:nvGrpSpPr>
        <p:grpSpPr bwMode="auto">
          <a:xfrm>
            <a:off x="1922463" y="5305425"/>
            <a:ext cx="820737" cy="688975"/>
            <a:chOff x="-44" y="1473"/>
            <a:chExt cx="981" cy="1105"/>
          </a:xfrm>
        </p:grpSpPr>
        <p:pic>
          <p:nvPicPr>
            <p:cNvPr id="43" name="Picture 5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4"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45" name="Text Box 64"/>
          <p:cNvSpPr txBox="1">
            <a:spLocks noChangeArrowheads="1"/>
          </p:cNvSpPr>
          <p:nvPr/>
        </p:nvSpPr>
        <p:spPr bwMode="auto">
          <a:xfrm>
            <a:off x="3708400" y="5661025"/>
            <a:ext cx="2723823" cy="369332"/>
          </a:xfrm>
          <a:prstGeom prst="rect">
            <a:avLst/>
          </a:prstGeom>
          <a:noFill/>
          <a:ln w="9525">
            <a:noFill/>
            <a:miter lim="800000"/>
            <a:headEnd/>
            <a:tailEnd/>
          </a:ln>
        </p:spPr>
        <p:txBody>
          <a:bodyPr wrap="none">
            <a:spAutoFit/>
          </a:bodyPr>
          <a:lstStyle/>
          <a:p>
            <a:r>
              <a:rPr lang="zh-CN" altLang="en-US" sz="1800" dirty="0">
                <a:solidFill>
                  <a:srgbClr val="CC0000"/>
                </a:solidFill>
              </a:rPr>
              <a:t>此时到达的数据包被丢弃</a:t>
            </a:r>
            <a:endParaRPr lang="en-US" altLang="zh-CN" sz="1800" dirty="0">
              <a:solidFill>
                <a:srgbClr val="CC0000"/>
              </a:solidFill>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吞吐率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57</a:t>
            </a:fld>
            <a:endParaRPr lang="zh-CN" altLang="en-US"/>
          </a:p>
        </p:txBody>
      </p:sp>
      <p:sp>
        <p:nvSpPr>
          <p:cNvPr id="6" name="AutoShape 327"/>
          <p:cNvSpPr>
            <a:spLocks noChangeArrowheads="1"/>
          </p:cNvSpPr>
          <p:nvPr/>
        </p:nvSpPr>
        <p:spPr bwMode="auto">
          <a:xfrm>
            <a:off x="401638" y="3671888"/>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 name="Group 64"/>
          <p:cNvGrpSpPr>
            <a:grpSpLocks/>
          </p:cNvGrpSpPr>
          <p:nvPr/>
        </p:nvGrpSpPr>
        <p:grpSpPr bwMode="auto">
          <a:xfrm>
            <a:off x="974725" y="4071938"/>
            <a:ext cx="352425" cy="876300"/>
            <a:chOff x="4140" y="429"/>
            <a:chExt cx="1425" cy="2396"/>
          </a:xfrm>
        </p:grpSpPr>
        <p:sp>
          <p:nvSpPr>
            <p:cNvPr id="8"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9"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0"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1"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 name="Group 70"/>
            <p:cNvGrpSpPr>
              <a:grpSpLocks/>
            </p:cNvGrpSpPr>
            <p:nvPr/>
          </p:nvGrpSpPr>
          <p:grpSpPr bwMode="auto">
            <a:xfrm>
              <a:off x="4749" y="668"/>
              <a:ext cx="581" cy="145"/>
              <a:chOff x="614" y="2568"/>
              <a:chExt cx="725" cy="139"/>
            </a:xfrm>
          </p:grpSpPr>
          <p:sp>
            <p:nvSpPr>
              <p:cNvPr id="38" name="AutoShape 71"/>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9"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4"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5" name="Group 74"/>
            <p:cNvGrpSpPr>
              <a:grpSpLocks/>
            </p:cNvGrpSpPr>
            <p:nvPr/>
          </p:nvGrpSpPr>
          <p:grpSpPr bwMode="auto">
            <a:xfrm>
              <a:off x="4747" y="994"/>
              <a:ext cx="581" cy="134"/>
              <a:chOff x="614" y="2568"/>
              <a:chExt cx="725" cy="139"/>
            </a:xfrm>
          </p:grpSpPr>
          <p:sp>
            <p:nvSpPr>
              <p:cNvPr id="36" name="AutoShape 75"/>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7"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7"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8" name="Group 79"/>
            <p:cNvGrpSpPr>
              <a:grpSpLocks/>
            </p:cNvGrpSpPr>
            <p:nvPr/>
          </p:nvGrpSpPr>
          <p:grpSpPr bwMode="auto">
            <a:xfrm>
              <a:off x="4735" y="1627"/>
              <a:ext cx="582" cy="151"/>
              <a:chOff x="614" y="2568"/>
              <a:chExt cx="725" cy="139"/>
            </a:xfrm>
          </p:grpSpPr>
          <p:sp>
            <p:nvSpPr>
              <p:cNvPr id="34" name="AutoShape 80"/>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5"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0" name="Group 83"/>
            <p:cNvGrpSpPr>
              <a:grpSpLocks/>
            </p:cNvGrpSpPr>
            <p:nvPr/>
          </p:nvGrpSpPr>
          <p:grpSpPr bwMode="auto">
            <a:xfrm>
              <a:off x="4739" y="1327"/>
              <a:ext cx="582" cy="139"/>
              <a:chOff x="614" y="2568"/>
              <a:chExt cx="725" cy="139"/>
            </a:xfrm>
          </p:grpSpPr>
          <p:sp>
            <p:nvSpPr>
              <p:cNvPr id="32" name="AutoShape 84"/>
              <p:cNvSpPr>
                <a:spLocks noChangeArrowheads="1"/>
              </p:cNvSpPr>
              <p:nvPr/>
            </p:nvSpPr>
            <p:spPr bwMode="auto">
              <a:xfrm>
                <a:off x="611" y="2568"/>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3"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1"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2"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3"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4" name="Oval 89"/>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25"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6"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7"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8" name="Oval 93"/>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29" name="Oval 94"/>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30" name="Oval 95"/>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31"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40" name="Group 61"/>
          <p:cNvGrpSpPr>
            <a:grpSpLocks/>
          </p:cNvGrpSpPr>
          <p:nvPr/>
        </p:nvGrpSpPr>
        <p:grpSpPr bwMode="auto">
          <a:xfrm flipH="1">
            <a:off x="7948613" y="4133850"/>
            <a:ext cx="1192212" cy="1171575"/>
            <a:chOff x="-44" y="1473"/>
            <a:chExt cx="981" cy="1105"/>
          </a:xfrm>
        </p:grpSpPr>
        <p:pic>
          <p:nvPicPr>
            <p:cNvPr id="41" name="Picture 6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43" name="Rectangle 3"/>
          <p:cNvSpPr txBox="1">
            <a:spLocks noChangeArrowheads="1"/>
          </p:cNvSpPr>
          <p:nvPr/>
        </p:nvSpPr>
        <p:spPr bwMode="auto">
          <a:xfrm>
            <a:off x="519113" y="1649412"/>
            <a:ext cx="7772400" cy="1779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latin typeface="+mn-ea"/>
                <a:cs typeface="+mn-cs"/>
              </a:rPr>
              <a:t>吞吐率</a:t>
            </a:r>
            <a:r>
              <a:rPr kumimoji="0" lang="en-US" altLang="zh-CN" sz="2800" b="0" u="none" strike="noStrike" kern="0" cap="none" spc="0" normalizeH="0" baseline="0" noProof="0" dirty="0">
                <a:ln>
                  <a:noFill/>
                </a:ln>
                <a:solidFill>
                  <a:srgbClr val="CC0000"/>
                </a:solidFill>
                <a:effectLst/>
                <a:uLnTx/>
                <a:uFillTx/>
                <a:latin typeface="+mn-ea"/>
                <a:cs typeface="+mn-cs"/>
              </a:rPr>
              <a:t>:</a:t>
            </a:r>
            <a:r>
              <a:rPr kumimoji="0" lang="en-US" altLang="zh-CN" sz="2800" b="0" u="none" strike="noStrike" kern="0" cap="none" spc="0" normalizeH="0" baseline="0" noProof="0" dirty="0">
                <a:ln>
                  <a:noFill/>
                </a:ln>
                <a:solidFill>
                  <a:schemeClr val="tx1"/>
                </a:solidFill>
                <a:effectLst/>
                <a:uLnTx/>
                <a:uFillTx/>
                <a:latin typeface="+mn-ea"/>
                <a:cs typeface="+mn-cs"/>
              </a:rPr>
              <a:t> </a:t>
            </a:r>
            <a:r>
              <a:rPr kumimoji="0" lang="zh-CN" altLang="en-US" sz="2800" b="0" u="none" strike="noStrike" kern="0" cap="none" spc="0" normalizeH="0" baseline="0" noProof="0" dirty="0">
                <a:ln>
                  <a:noFill/>
                </a:ln>
                <a:solidFill>
                  <a:schemeClr val="tx1"/>
                </a:solidFill>
                <a:effectLst/>
                <a:uLnTx/>
                <a:uFillTx/>
                <a:latin typeface="+mn-ea"/>
                <a:cs typeface="+mn-cs"/>
              </a:rPr>
              <a:t>发送端到接收端的比特传输速率（比特</a:t>
            </a:r>
            <a:r>
              <a:rPr kumimoji="0" lang="en-US" altLang="zh-CN" sz="2800" b="0" u="none" strike="noStrike" kern="0" cap="none" spc="0" normalizeH="0" baseline="0" noProof="0" dirty="0">
                <a:ln>
                  <a:noFill/>
                </a:ln>
                <a:solidFill>
                  <a:schemeClr val="tx1"/>
                </a:solidFill>
                <a:effectLst/>
                <a:uLnTx/>
                <a:uFillTx/>
                <a:latin typeface="+mn-ea"/>
                <a:cs typeface="+mn-cs"/>
              </a:rPr>
              <a:t>/</a:t>
            </a:r>
            <a:r>
              <a:rPr lang="zh-CN" altLang="en-US" sz="2800" kern="0" dirty="0">
                <a:latin typeface="+mn-ea"/>
              </a:rPr>
              <a:t>单位时间</a:t>
            </a:r>
            <a:r>
              <a:rPr kumimoji="0" lang="zh-CN" altLang="en-US" sz="2800" b="0" u="none" strike="noStrike" kern="0" cap="none" spc="0" normalizeH="0" baseline="0" noProof="0" dirty="0">
                <a:ln>
                  <a:noFill/>
                </a:ln>
                <a:solidFill>
                  <a:schemeClr val="tx1"/>
                </a:solidFill>
                <a:effectLst/>
                <a:uLnTx/>
                <a:uFillTx/>
                <a:latin typeface="+mn-ea"/>
                <a:cs typeface="+mn-cs"/>
              </a:rPr>
              <a:t>，例如，</a:t>
            </a:r>
            <a:r>
              <a:rPr kumimoji="0" lang="en-US" altLang="zh-CN" sz="2800" b="0" u="none" strike="noStrike" kern="0" cap="none" spc="0" normalizeH="0" baseline="0" noProof="0" dirty="0">
                <a:ln>
                  <a:noFill/>
                </a:ln>
                <a:solidFill>
                  <a:schemeClr val="tx1"/>
                </a:solidFill>
                <a:effectLst/>
                <a:uLnTx/>
                <a:uFillTx/>
                <a:latin typeface="+mn-ea"/>
                <a:cs typeface="+mn-cs"/>
              </a:rPr>
              <a:t>bps</a:t>
            </a:r>
            <a:r>
              <a:rPr kumimoji="0" lang="zh-CN" altLang="en-US" sz="2800" b="0" u="none" strike="noStrike" kern="0" cap="none" spc="0" normalizeH="0" baseline="0" noProof="0" dirty="0">
                <a:ln>
                  <a:noFill/>
                </a:ln>
                <a:solidFill>
                  <a:schemeClr val="tx1"/>
                </a:solidFill>
                <a:effectLst/>
                <a:uLnTx/>
                <a:uFillTx/>
                <a:latin typeface="+mn-ea"/>
                <a:cs typeface="+mn-cs"/>
              </a:rPr>
              <a:t>）</a:t>
            </a:r>
            <a:endParaRPr kumimoji="0" lang="en-US" altLang="zh-CN" sz="28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rPr>
              <a:t>瞬时</a:t>
            </a:r>
            <a:r>
              <a:rPr kumimoji="0" lang="en-US" altLang="zh-CN" sz="2400" b="0" u="none" strike="noStrike" kern="0" cap="none" spc="0" normalizeH="0" baseline="0" noProof="0" dirty="0">
                <a:ln>
                  <a:noFill/>
                </a:ln>
                <a:solidFill>
                  <a:srgbClr val="CC0000"/>
                </a:solidFill>
                <a:effectLst/>
                <a:uLnTx/>
                <a:uFillTx/>
                <a:latin typeface="+mn-ea"/>
              </a:rPr>
              <a:t>:</a:t>
            </a:r>
            <a:r>
              <a:rPr kumimoji="0" lang="en-US" altLang="zh-CN" sz="2400" b="0" u="none" strike="noStrike" kern="0" cap="none" spc="0" normalizeH="0" baseline="0" noProof="0" dirty="0">
                <a:ln>
                  <a:noFill/>
                </a:ln>
                <a:solidFill>
                  <a:schemeClr val="tx1"/>
                </a:solidFill>
                <a:effectLst/>
                <a:uLnTx/>
                <a:uFillTx/>
                <a:latin typeface="+mn-ea"/>
              </a:rPr>
              <a:t> </a:t>
            </a:r>
            <a:r>
              <a:rPr kumimoji="0" lang="zh-CN" altLang="en-US" sz="2400" b="0" u="none" strike="noStrike" kern="0" cap="none" spc="0" normalizeH="0" baseline="0" noProof="0" dirty="0">
                <a:ln>
                  <a:noFill/>
                </a:ln>
                <a:solidFill>
                  <a:schemeClr val="tx1"/>
                </a:solidFill>
                <a:effectLst/>
                <a:uLnTx/>
                <a:uFillTx/>
                <a:latin typeface="+mn-ea"/>
              </a:rPr>
              <a:t>特定时间点的速率</a:t>
            </a:r>
            <a:endParaRPr kumimoji="0" lang="en-US" altLang="zh-CN" sz="24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zh-CN" altLang="en-US" sz="2400" kern="0" dirty="0">
                <a:solidFill>
                  <a:srgbClr val="CC0000"/>
                </a:solidFill>
                <a:latin typeface="+mn-ea"/>
              </a:rPr>
              <a:t>平均</a:t>
            </a:r>
            <a:r>
              <a:rPr kumimoji="0" lang="en-US" altLang="zh-CN" sz="2400" b="0" u="none" strike="noStrike" kern="0" cap="none" spc="0" normalizeH="0" baseline="0" noProof="0" dirty="0">
                <a:ln>
                  <a:noFill/>
                </a:ln>
                <a:solidFill>
                  <a:srgbClr val="CC0000"/>
                </a:solidFill>
                <a:effectLst/>
                <a:uLnTx/>
                <a:uFillTx/>
                <a:latin typeface="+mn-ea"/>
              </a:rPr>
              <a:t>:</a:t>
            </a:r>
            <a:r>
              <a:rPr kumimoji="0" lang="en-US" altLang="zh-CN" sz="2400" b="0" u="none" strike="noStrike" kern="0" cap="none" spc="0" normalizeH="0" baseline="0" noProof="0" dirty="0">
                <a:ln>
                  <a:noFill/>
                </a:ln>
                <a:solidFill>
                  <a:schemeClr val="tx1"/>
                </a:solidFill>
                <a:effectLst/>
                <a:uLnTx/>
                <a:uFillTx/>
                <a:latin typeface="+mn-ea"/>
              </a:rPr>
              <a:t> </a:t>
            </a:r>
            <a:r>
              <a:rPr kumimoji="0" lang="zh-CN" altLang="en-US" sz="2400" b="0" u="none" strike="noStrike" kern="0" cap="none" spc="0" normalizeH="0" baseline="0" noProof="0" dirty="0">
                <a:ln>
                  <a:noFill/>
                </a:ln>
                <a:solidFill>
                  <a:schemeClr val="tx1"/>
                </a:solidFill>
                <a:effectLst/>
                <a:uLnTx/>
                <a:uFillTx/>
                <a:latin typeface="+mn-ea"/>
              </a:rPr>
              <a:t>一段时间内的平均速率</a:t>
            </a:r>
            <a:endParaRPr kumimoji="0" lang="en-US" altLang="zh-CN" sz="2400" b="0" u="none" strike="noStrike" kern="0" cap="none" spc="0" normalizeH="0" baseline="0" noProof="0" dirty="0">
              <a:ln>
                <a:noFill/>
              </a:ln>
              <a:solidFill>
                <a:schemeClr val="tx1"/>
              </a:solidFill>
              <a:effectLst/>
              <a:uLnTx/>
              <a:uFillTx/>
              <a:latin typeface="+mn-ea"/>
            </a:endParaRPr>
          </a:p>
        </p:txBody>
      </p:sp>
      <p:sp>
        <p:nvSpPr>
          <p:cNvPr id="44" name="Text Box 325"/>
          <p:cNvSpPr txBox="1">
            <a:spLocks noChangeArrowheads="1"/>
          </p:cNvSpPr>
          <p:nvPr/>
        </p:nvSpPr>
        <p:spPr bwMode="auto">
          <a:xfrm>
            <a:off x="249187" y="5043488"/>
            <a:ext cx="2113078" cy="615553"/>
          </a:xfrm>
          <a:prstGeom prst="rect">
            <a:avLst/>
          </a:prstGeom>
          <a:noFill/>
          <a:ln w="9525">
            <a:noFill/>
            <a:miter lim="800000"/>
            <a:headEnd/>
            <a:tailEnd/>
          </a:ln>
        </p:spPr>
        <p:txBody>
          <a:bodyPr wrap="none">
            <a:spAutoFit/>
          </a:bodyPr>
          <a:lstStyle/>
          <a:p>
            <a:pPr algn="ctr">
              <a:lnSpc>
                <a:spcPct val="85000"/>
              </a:lnSpc>
            </a:pPr>
            <a:r>
              <a:rPr lang="zh-CN" altLang="en-US" sz="2000" dirty="0">
                <a:latin typeface="Gill Sans MT" pitchFamily="34" charset="0"/>
              </a:rPr>
              <a:t>服务器，有</a:t>
            </a:r>
            <a:r>
              <a:rPr lang="en-US" altLang="zh-CN" sz="2000" dirty="0">
                <a:latin typeface="Gill Sans MT" pitchFamily="34" charset="0"/>
              </a:rPr>
              <a:t>F</a:t>
            </a:r>
            <a:r>
              <a:rPr lang="zh-CN" altLang="en-US" sz="2000" dirty="0">
                <a:latin typeface="Gill Sans MT" pitchFamily="34" charset="0"/>
              </a:rPr>
              <a:t>个</a:t>
            </a:r>
            <a:r>
              <a:rPr lang="en-US" altLang="zh-CN" sz="2000" dirty="0">
                <a:latin typeface="Gill Sans MT" pitchFamily="34" charset="0"/>
              </a:rPr>
              <a:t>bit</a:t>
            </a:r>
            <a:br>
              <a:rPr lang="en-US" altLang="zh-CN" sz="2000" dirty="0">
                <a:latin typeface="Gill Sans MT" pitchFamily="34" charset="0"/>
              </a:rPr>
            </a:br>
            <a:r>
              <a:rPr lang="zh-CN" altLang="en-US" sz="2000" dirty="0">
                <a:latin typeface="Gill Sans MT" pitchFamily="34" charset="0"/>
              </a:rPr>
              <a:t>需要送到客户端</a:t>
            </a:r>
            <a:endParaRPr lang="en-US" altLang="zh-CN" sz="2000" dirty="0">
              <a:latin typeface="Gill Sans MT" pitchFamily="34" charset="0"/>
            </a:endParaRPr>
          </a:p>
        </p:txBody>
      </p:sp>
      <p:sp>
        <p:nvSpPr>
          <p:cNvPr id="45" name="Text Box 328"/>
          <p:cNvSpPr txBox="1">
            <a:spLocks noChangeArrowheads="1"/>
          </p:cNvSpPr>
          <p:nvPr/>
        </p:nvSpPr>
        <p:spPr bwMode="auto">
          <a:xfrm>
            <a:off x="2836643" y="5040313"/>
            <a:ext cx="1326004" cy="615553"/>
          </a:xfrm>
          <a:prstGeom prst="rect">
            <a:avLst/>
          </a:prstGeom>
          <a:noFill/>
          <a:ln w="9525">
            <a:noFill/>
            <a:miter lim="800000"/>
            <a:headEnd/>
            <a:tailEnd/>
          </a:ln>
        </p:spPr>
        <p:txBody>
          <a:bodyPr wrap="none">
            <a:spAutoFit/>
          </a:bodyPr>
          <a:lstStyle/>
          <a:p>
            <a:pPr algn="ctr">
              <a:lnSpc>
                <a:spcPct val="85000"/>
              </a:lnSpc>
            </a:pPr>
            <a:r>
              <a:rPr lang="zh-CN" altLang="en-US" sz="2000" dirty="0">
                <a:latin typeface="Gill Sans MT" pitchFamily="34" charset="0"/>
              </a:rPr>
              <a:t>链路带宽</a:t>
            </a:r>
            <a:br>
              <a:rPr lang="en-US" altLang="zh-CN" sz="2000" dirty="0">
                <a:latin typeface="Gill Sans MT" pitchFamily="34" charset="0"/>
              </a:rPr>
            </a:br>
            <a:r>
              <a:rPr lang="en-US" altLang="zh-CN" sz="2000" dirty="0">
                <a:latin typeface="Gill Sans MT" pitchFamily="34" charset="0"/>
              </a:rPr>
              <a:t> R</a:t>
            </a:r>
            <a:r>
              <a:rPr lang="en-US" altLang="zh-CN" sz="2800" baseline="-25000" dirty="0">
                <a:latin typeface="Gill Sans MT" pitchFamily="34" charset="0"/>
              </a:rPr>
              <a:t>s</a:t>
            </a:r>
            <a:r>
              <a:rPr lang="en-US" altLang="zh-CN" sz="2000" baseline="-25000" dirty="0">
                <a:latin typeface="Gill Sans MT" pitchFamily="34" charset="0"/>
              </a:rPr>
              <a:t> </a:t>
            </a:r>
            <a:r>
              <a:rPr lang="en-US" altLang="zh-CN" sz="2000" dirty="0">
                <a:latin typeface="Gill Sans MT" pitchFamily="34" charset="0"/>
              </a:rPr>
              <a:t>bits/sec</a:t>
            </a:r>
          </a:p>
        </p:txBody>
      </p:sp>
      <p:sp>
        <p:nvSpPr>
          <p:cNvPr id="46" name="Text Box 329"/>
          <p:cNvSpPr txBox="1">
            <a:spLocks noChangeArrowheads="1"/>
          </p:cNvSpPr>
          <p:nvPr/>
        </p:nvSpPr>
        <p:spPr bwMode="auto">
          <a:xfrm>
            <a:off x="5698843" y="5048250"/>
            <a:ext cx="1338828" cy="615553"/>
          </a:xfrm>
          <a:prstGeom prst="rect">
            <a:avLst/>
          </a:prstGeom>
          <a:noFill/>
          <a:ln w="9525">
            <a:noFill/>
            <a:miter lim="800000"/>
            <a:headEnd/>
            <a:tailEnd/>
          </a:ln>
        </p:spPr>
        <p:txBody>
          <a:bodyPr wrap="none">
            <a:spAutoFit/>
          </a:bodyPr>
          <a:lstStyle/>
          <a:p>
            <a:pPr algn="ctr">
              <a:lnSpc>
                <a:spcPct val="85000"/>
              </a:lnSpc>
            </a:pPr>
            <a:r>
              <a:rPr lang="zh-CN" altLang="en-US" sz="2000" dirty="0">
                <a:latin typeface="Gill Sans MT" pitchFamily="34" charset="0"/>
              </a:rPr>
              <a:t>链路带宽</a:t>
            </a:r>
            <a:br>
              <a:rPr lang="en-US" altLang="zh-CN" sz="2000" dirty="0">
                <a:latin typeface="Gill Sans MT" pitchFamily="34" charset="0"/>
              </a:rPr>
            </a:br>
            <a:r>
              <a:rPr lang="en-US" altLang="zh-CN" sz="2000" dirty="0">
                <a:latin typeface="Gill Sans MT" pitchFamily="34" charset="0"/>
              </a:rPr>
              <a:t> </a:t>
            </a:r>
            <a:r>
              <a:rPr lang="en-US" altLang="zh-CN" sz="2000" dirty="0" err="1">
                <a:latin typeface="Gill Sans MT" pitchFamily="34" charset="0"/>
              </a:rPr>
              <a:t>R</a:t>
            </a:r>
            <a:r>
              <a:rPr lang="en-US" altLang="zh-CN" sz="2800" baseline="-25000" dirty="0" err="1">
                <a:latin typeface="Gill Sans MT" pitchFamily="34" charset="0"/>
              </a:rPr>
              <a:t>c</a:t>
            </a:r>
            <a:r>
              <a:rPr lang="en-US" altLang="zh-CN" sz="2000" baseline="-25000" dirty="0">
                <a:latin typeface="Gill Sans MT" pitchFamily="34" charset="0"/>
              </a:rPr>
              <a:t> </a:t>
            </a:r>
            <a:r>
              <a:rPr lang="en-US" altLang="zh-CN" sz="2000" dirty="0">
                <a:latin typeface="Gill Sans MT" pitchFamily="34" charset="0"/>
              </a:rPr>
              <a:t>bits/sec</a:t>
            </a:r>
          </a:p>
        </p:txBody>
      </p:sp>
      <p:sp>
        <p:nvSpPr>
          <p:cNvPr id="47" name="Line 337"/>
          <p:cNvSpPr>
            <a:spLocks noChangeShapeType="1"/>
          </p:cNvSpPr>
          <p:nvPr/>
        </p:nvSpPr>
        <p:spPr bwMode="auto">
          <a:xfrm flipH="1" flipV="1">
            <a:off x="2997200" y="4806950"/>
            <a:ext cx="282575" cy="303213"/>
          </a:xfrm>
          <a:prstGeom prst="line">
            <a:avLst/>
          </a:prstGeom>
          <a:noFill/>
          <a:ln w="9525">
            <a:solidFill>
              <a:srgbClr val="CC0000"/>
            </a:solidFill>
            <a:round/>
            <a:headEnd/>
            <a:tailEnd/>
          </a:ln>
        </p:spPr>
        <p:txBody>
          <a:bodyPr/>
          <a:lstStyle/>
          <a:p>
            <a:endParaRPr lang="zh-CN" altLang="en-US"/>
          </a:p>
        </p:txBody>
      </p:sp>
      <p:sp>
        <p:nvSpPr>
          <p:cNvPr id="48" name="Line 347"/>
          <p:cNvSpPr>
            <a:spLocks noChangeShapeType="1"/>
          </p:cNvSpPr>
          <p:nvPr/>
        </p:nvSpPr>
        <p:spPr bwMode="auto">
          <a:xfrm flipH="1" flipV="1">
            <a:off x="6119813" y="4876800"/>
            <a:ext cx="193675" cy="203200"/>
          </a:xfrm>
          <a:prstGeom prst="line">
            <a:avLst/>
          </a:prstGeom>
          <a:noFill/>
          <a:ln w="9525">
            <a:solidFill>
              <a:srgbClr val="CC0000"/>
            </a:solidFill>
            <a:round/>
            <a:headEnd/>
            <a:tailEnd/>
          </a:ln>
        </p:spPr>
        <p:txBody>
          <a:bodyPr/>
          <a:lstStyle/>
          <a:p>
            <a:endParaRPr lang="zh-CN" altLang="en-US"/>
          </a:p>
        </p:txBody>
      </p:sp>
      <p:sp>
        <p:nvSpPr>
          <p:cNvPr id="49" name="Line 352"/>
          <p:cNvSpPr>
            <a:spLocks noChangeShapeType="1"/>
          </p:cNvSpPr>
          <p:nvPr/>
        </p:nvSpPr>
        <p:spPr bwMode="auto">
          <a:xfrm flipH="1">
            <a:off x="801688" y="4716463"/>
            <a:ext cx="11112" cy="411162"/>
          </a:xfrm>
          <a:prstGeom prst="line">
            <a:avLst/>
          </a:prstGeom>
          <a:noFill/>
          <a:ln w="9525">
            <a:solidFill>
              <a:srgbClr val="CC0000"/>
            </a:solidFill>
            <a:round/>
            <a:headEnd/>
            <a:tailEnd/>
          </a:ln>
        </p:spPr>
        <p:txBody>
          <a:bodyPr/>
          <a:lstStyle/>
          <a:p>
            <a:endParaRPr lang="zh-CN" altLang="en-US"/>
          </a:p>
        </p:txBody>
      </p:sp>
      <p:sp>
        <p:nvSpPr>
          <p:cNvPr id="50" name="Line 321"/>
          <p:cNvSpPr>
            <a:spLocks noChangeShapeType="1"/>
          </p:cNvSpPr>
          <p:nvPr/>
        </p:nvSpPr>
        <p:spPr bwMode="auto">
          <a:xfrm>
            <a:off x="1441450" y="4530725"/>
            <a:ext cx="6316663" cy="0"/>
          </a:xfrm>
          <a:prstGeom prst="line">
            <a:avLst/>
          </a:prstGeom>
          <a:noFill/>
          <a:ln w="9525">
            <a:solidFill>
              <a:schemeClr val="tx1"/>
            </a:solidFill>
            <a:round/>
            <a:headEnd/>
            <a:tailEnd/>
          </a:ln>
        </p:spPr>
        <p:txBody>
          <a:bodyPr/>
          <a:lstStyle/>
          <a:p>
            <a:endParaRPr lang="zh-CN" altLang="en-US"/>
          </a:p>
        </p:txBody>
      </p:sp>
      <p:grpSp>
        <p:nvGrpSpPr>
          <p:cNvPr id="51" name="Group 246"/>
          <p:cNvGrpSpPr>
            <a:grpSpLocks/>
          </p:cNvGrpSpPr>
          <p:nvPr/>
        </p:nvGrpSpPr>
        <p:grpSpPr bwMode="auto">
          <a:xfrm>
            <a:off x="3806825" y="4394200"/>
            <a:ext cx="1055688" cy="360363"/>
            <a:chOff x="3600" y="219"/>
            <a:chExt cx="360" cy="175"/>
          </a:xfrm>
        </p:grpSpPr>
        <p:sp>
          <p:nvSpPr>
            <p:cNvPr id="52"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zh-CN">
                <a:latin typeface="Times New Roman" pitchFamily="18" charset="0"/>
              </a:endParaRPr>
            </a:p>
          </p:txBody>
        </p:sp>
        <p:sp>
          <p:nvSpPr>
            <p:cNvPr id="53" name="Line 24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4" name="Line 24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5" name="Rectangle 25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a:latin typeface="Times New Roman" pitchFamily="18" charset="0"/>
              </a:endParaRPr>
            </a:p>
          </p:txBody>
        </p:sp>
        <p:sp>
          <p:nvSpPr>
            <p:cNvPr id="56"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latin typeface="Times New Roman" pitchFamily="18" charset="0"/>
              </a:endParaRPr>
            </a:p>
          </p:txBody>
        </p:sp>
        <p:grpSp>
          <p:nvGrpSpPr>
            <p:cNvPr id="57" name="Group 252"/>
            <p:cNvGrpSpPr>
              <a:grpSpLocks/>
            </p:cNvGrpSpPr>
            <p:nvPr/>
          </p:nvGrpSpPr>
          <p:grpSpPr bwMode="auto">
            <a:xfrm>
              <a:off x="3686" y="244"/>
              <a:ext cx="177" cy="66"/>
              <a:chOff x="2848" y="848"/>
              <a:chExt cx="140" cy="98"/>
            </a:xfrm>
          </p:grpSpPr>
          <p:sp>
            <p:nvSpPr>
              <p:cNvPr id="62" name="Line 25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 name="Line 25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4" name="Line 25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8" name="Group 256"/>
            <p:cNvGrpSpPr>
              <a:grpSpLocks/>
            </p:cNvGrpSpPr>
            <p:nvPr/>
          </p:nvGrpSpPr>
          <p:grpSpPr bwMode="auto">
            <a:xfrm flipV="1">
              <a:off x="3686" y="243"/>
              <a:ext cx="177" cy="66"/>
              <a:chOff x="2848" y="848"/>
              <a:chExt cx="140" cy="98"/>
            </a:xfrm>
          </p:grpSpPr>
          <p:sp>
            <p:nvSpPr>
              <p:cNvPr id="59" name="Line 2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0" name="Line 2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1" name="Line 2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5" name="AutoShape 350"/>
          <p:cNvSpPr>
            <a:spLocks noChangeArrowheads="1"/>
          </p:cNvSpPr>
          <p:nvPr/>
        </p:nvSpPr>
        <p:spPr bwMode="auto">
          <a:xfrm>
            <a:off x="7286625" y="4325938"/>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latin typeface="Times New Roman" pitchFamily="18" charset="0"/>
            </a:endParaRPr>
          </a:p>
        </p:txBody>
      </p:sp>
      <p:grpSp>
        <p:nvGrpSpPr>
          <p:cNvPr id="66" name="Group 335"/>
          <p:cNvGrpSpPr>
            <a:grpSpLocks/>
          </p:cNvGrpSpPr>
          <p:nvPr/>
        </p:nvGrpSpPr>
        <p:grpSpPr bwMode="auto">
          <a:xfrm>
            <a:off x="1404938" y="4360863"/>
            <a:ext cx="2322512" cy="392112"/>
            <a:chOff x="2249" y="3430"/>
            <a:chExt cx="1389" cy="256"/>
          </a:xfrm>
        </p:grpSpPr>
        <p:sp>
          <p:nvSpPr>
            <p:cNvPr id="67"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latin typeface="Times New Roman" pitchFamily="18" charset="0"/>
              </a:endParaRPr>
            </a:p>
          </p:txBody>
        </p:sp>
        <p:sp>
          <p:nvSpPr>
            <p:cNvPr id="6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latin typeface="Times New Roman" pitchFamily="18" charset="0"/>
              </a:endParaRPr>
            </a:p>
          </p:txBody>
        </p:sp>
        <p:sp>
          <p:nvSpPr>
            <p:cNvPr id="69"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7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latin typeface="Times New Roman" pitchFamily="18" charset="0"/>
              </a:endParaRPr>
            </a:p>
          </p:txBody>
        </p:sp>
      </p:grpSp>
      <p:grpSp>
        <p:nvGrpSpPr>
          <p:cNvPr id="71" name="Group 341"/>
          <p:cNvGrpSpPr>
            <a:grpSpLocks/>
          </p:cNvGrpSpPr>
          <p:nvPr/>
        </p:nvGrpSpPr>
        <p:grpSpPr bwMode="auto">
          <a:xfrm>
            <a:off x="4910138" y="4248150"/>
            <a:ext cx="2801937" cy="581025"/>
            <a:chOff x="2249" y="3430"/>
            <a:chExt cx="1389" cy="256"/>
          </a:xfrm>
        </p:grpSpPr>
        <p:sp>
          <p:nvSpPr>
            <p:cNvPr id="72"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latin typeface="Times New Roman" pitchFamily="18" charset="0"/>
              </a:endParaRPr>
            </a:p>
          </p:txBody>
        </p:sp>
        <p:sp>
          <p:nvSpPr>
            <p:cNvPr id="73"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latin typeface="Times New Roman" pitchFamily="18" charset="0"/>
              </a:endParaRPr>
            </a:p>
          </p:txBody>
        </p:sp>
        <p:sp>
          <p:nvSpPr>
            <p:cNvPr id="74"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75"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latin typeface="Times New Roman" pitchFamily="18" charset="0"/>
              </a:endParaRPr>
            </a:p>
          </p:txBody>
        </p:sp>
      </p:grpSp>
      <p:grpSp>
        <p:nvGrpSpPr>
          <p:cNvPr id="76" name="Group 99"/>
          <p:cNvGrpSpPr>
            <a:grpSpLocks/>
          </p:cNvGrpSpPr>
          <p:nvPr/>
        </p:nvGrpSpPr>
        <p:grpSpPr bwMode="auto">
          <a:xfrm>
            <a:off x="161925" y="5040316"/>
            <a:ext cx="8147051" cy="877888"/>
            <a:chOff x="-49" y="3758"/>
            <a:chExt cx="5132" cy="553"/>
          </a:xfrm>
        </p:grpSpPr>
        <p:sp>
          <p:nvSpPr>
            <p:cNvPr id="77" name="Text Box 353"/>
            <p:cNvSpPr txBox="1">
              <a:spLocks noChangeArrowheads="1"/>
            </p:cNvSpPr>
            <p:nvPr/>
          </p:nvSpPr>
          <p:spPr bwMode="auto">
            <a:xfrm>
              <a:off x="-49" y="3758"/>
              <a:ext cx="1461" cy="553"/>
            </a:xfrm>
            <a:prstGeom prst="rect">
              <a:avLst/>
            </a:prstGeom>
            <a:solidFill>
              <a:schemeClr val="bg1"/>
            </a:solidFill>
            <a:ln w="9525">
              <a:noFill/>
              <a:miter lim="800000"/>
              <a:headEnd/>
              <a:tailEnd/>
            </a:ln>
          </p:spPr>
          <p:txBody>
            <a:bodyPr>
              <a:spAutoFit/>
            </a:bodyPr>
            <a:lstStyle/>
            <a:p>
              <a:pPr algn="ctr">
                <a:lnSpc>
                  <a:spcPct val="85000"/>
                </a:lnSpc>
              </a:pPr>
              <a:r>
                <a:rPr lang="zh-CN" altLang="en-US" sz="2000" dirty="0">
                  <a:latin typeface="Gill Sans MT" pitchFamily="34" charset="0"/>
                </a:rPr>
                <a:t>服务器将比特流送入链路（管道）</a:t>
              </a:r>
              <a:endParaRPr lang="en-US" altLang="zh-CN" sz="2000" dirty="0">
                <a:latin typeface="Gill Sans MT" pitchFamily="34" charset="0"/>
              </a:endParaRPr>
            </a:p>
            <a:p>
              <a:pPr algn="ctr">
                <a:lnSpc>
                  <a:spcPct val="85000"/>
                </a:lnSpc>
              </a:pPr>
              <a:endParaRPr lang="en-US" altLang="zh-CN" sz="2000" dirty="0">
                <a:latin typeface="Gill Sans MT" pitchFamily="34" charset="0"/>
              </a:endParaRPr>
            </a:p>
          </p:txBody>
        </p:sp>
        <p:sp>
          <p:nvSpPr>
            <p:cNvPr id="78" name="Text Box 336"/>
            <p:cNvSpPr txBox="1">
              <a:spLocks noChangeArrowheads="1"/>
            </p:cNvSpPr>
            <p:nvPr/>
          </p:nvSpPr>
          <p:spPr bwMode="auto">
            <a:xfrm>
              <a:off x="1432" y="3761"/>
              <a:ext cx="1769" cy="388"/>
            </a:xfrm>
            <a:prstGeom prst="rect">
              <a:avLst/>
            </a:prstGeom>
            <a:solidFill>
              <a:schemeClr val="bg1"/>
            </a:solidFill>
            <a:ln w="9525">
              <a:noFill/>
              <a:miter lim="800000"/>
              <a:headEnd/>
              <a:tailEnd/>
            </a:ln>
          </p:spPr>
          <p:txBody>
            <a:bodyPr>
              <a:spAutoFit/>
            </a:bodyPr>
            <a:lstStyle/>
            <a:p>
              <a:pPr algn="ctr">
                <a:lnSpc>
                  <a:spcPct val="85000"/>
                </a:lnSpc>
              </a:pPr>
              <a:r>
                <a:rPr lang="en-US" altLang="zh-CN" sz="2000" dirty="0">
                  <a:latin typeface="Gill Sans MT" pitchFamily="34" charset="0"/>
                </a:rPr>
                <a:t> </a:t>
              </a:r>
              <a:r>
                <a:rPr lang="zh-CN" altLang="en-US" sz="2000" dirty="0">
                  <a:latin typeface="Gill Sans MT" pitchFamily="34" charset="0"/>
                </a:rPr>
                <a:t>管道最大速率</a:t>
              </a:r>
              <a:r>
                <a:rPr lang="en-US" altLang="zh-CN" sz="2000" dirty="0">
                  <a:latin typeface="Gill Sans MT" pitchFamily="34" charset="0"/>
                </a:rPr>
                <a:t> </a:t>
              </a:r>
              <a:br>
                <a:rPr lang="en-US" altLang="zh-CN" sz="2000" dirty="0">
                  <a:latin typeface="Gill Sans MT" pitchFamily="34" charset="0"/>
                </a:rPr>
              </a:br>
              <a:r>
                <a:rPr lang="en-US" altLang="zh-CN" sz="2000" i="1" dirty="0" err="1">
                  <a:latin typeface="Gill Sans MT" pitchFamily="34" charset="0"/>
                </a:rPr>
                <a:t>R</a:t>
              </a:r>
              <a:r>
                <a:rPr lang="en-US" altLang="zh-CN" sz="2800" i="1" baseline="-25000" dirty="0" err="1">
                  <a:latin typeface="Gill Sans MT" pitchFamily="34" charset="0"/>
                </a:rPr>
                <a:t>s</a:t>
              </a:r>
              <a:r>
                <a:rPr lang="en-US" altLang="zh-CN" sz="2000" i="1" baseline="-25000" dirty="0">
                  <a:latin typeface="Gill Sans MT" pitchFamily="34" charset="0"/>
                </a:rPr>
                <a:t> </a:t>
              </a:r>
              <a:r>
                <a:rPr lang="en-US" altLang="zh-CN" sz="2000" dirty="0">
                  <a:latin typeface="Gill Sans MT" pitchFamily="34" charset="0"/>
                </a:rPr>
                <a:t>bits/sec</a:t>
              </a:r>
            </a:p>
          </p:txBody>
        </p:sp>
        <p:sp>
          <p:nvSpPr>
            <p:cNvPr id="79" name="Text Box 346"/>
            <p:cNvSpPr txBox="1">
              <a:spLocks noChangeArrowheads="1"/>
            </p:cNvSpPr>
            <p:nvPr/>
          </p:nvSpPr>
          <p:spPr bwMode="auto">
            <a:xfrm>
              <a:off x="3223" y="3788"/>
              <a:ext cx="1860" cy="388"/>
            </a:xfrm>
            <a:prstGeom prst="rect">
              <a:avLst/>
            </a:prstGeom>
            <a:solidFill>
              <a:schemeClr val="bg1"/>
            </a:solidFill>
            <a:ln w="9525">
              <a:noFill/>
              <a:miter lim="800000"/>
              <a:headEnd/>
              <a:tailEnd/>
            </a:ln>
          </p:spPr>
          <p:txBody>
            <a:bodyPr>
              <a:spAutoFit/>
            </a:bodyPr>
            <a:lstStyle/>
            <a:p>
              <a:pPr algn="ctr">
                <a:lnSpc>
                  <a:spcPct val="85000"/>
                </a:lnSpc>
              </a:pPr>
              <a:r>
                <a:rPr lang="zh-CN" altLang="en-US" sz="2000" dirty="0">
                  <a:latin typeface="Gill Sans MT" pitchFamily="34" charset="0"/>
                </a:rPr>
                <a:t>管道最大速率</a:t>
              </a:r>
              <a:br>
                <a:rPr lang="en-US" altLang="zh-CN" sz="2000" dirty="0">
                  <a:latin typeface="Gill Sans MT" pitchFamily="34" charset="0"/>
                </a:rPr>
              </a:br>
              <a:r>
                <a:rPr lang="en-US" altLang="zh-CN" sz="2000" i="1" dirty="0">
                  <a:latin typeface="Gill Sans MT" pitchFamily="34" charset="0"/>
                </a:rPr>
                <a:t> </a:t>
              </a:r>
              <a:r>
                <a:rPr lang="en-US" altLang="zh-CN" sz="2000" i="1" dirty="0" err="1">
                  <a:latin typeface="Gill Sans MT" pitchFamily="34" charset="0"/>
                </a:rPr>
                <a:t>R</a:t>
              </a:r>
              <a:r>
                <a:rPr lang="en-US" altLang="zh-CN" sz="2800" i="1" baseline="-25000" dirty="0" err="1">
                  <a:latin typeface="Gill Sans MT" pitchFamily="34" charset="0"/>
                </a:rPr>
                <a:t>c</a:t>
              </a:r>
              <a:r>
                <a:rPr lang="en-US" altLang="zh-CN" sz="2000" i="1" baseline="-25000" dirty="0">
                  <a:latin typeface="Gill Sans MT" pitchFamily="34" charset="0"/>
                </a:rPr>
                <a:t> </a:t>
              </a:r>
              <a:r>
                <a:rPr lang="en-US" altLang="zh-CN" sz="2000" dirty="0">
                  <a:latin typeface="Gill Sans MT" pitchFamily="34" charset="0"/>
                </a:rPr>
                <a:t>bits/sec</a:t>
              </a:r>
            </a:p>
          </p:txBody>
        </p:sp>
      </p:grpSp>
      <p:sp>
        <p:nvSpPr>
          <p:cNvPr id="80" name="AutoShape 351"/>
          <p:cNvSpPr>
            <a:spLocks noChangeArrowheads="1"/>
          </p:cNvSpPr>
          <p:nvPr/>
        </p:nvSpPr>
        <p:spPr bwMode="auto">
          <a:xfrm>
            <a:off x="3732213" y="4308475"/>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latin typeface="Times New Roman" pitchFamily="18" charset="0"/>
            </a:endParaRPr>
          </a:p>
        </p:txBody>
      </p:sp>
      <p:sp>
        <p:nvSpPr>
          <p:cNvPr id="81"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吞吐率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58</a:t>
            </a:fld>
            <a:endParaRPr lang="zh-CN" altLang="en-US"/>
          </a:p>
        </p:txBody>
      </p:sp>
      <p:grpSp>
        <p:nvGrpSpPr>
          <p:cNvPr id="148" name="Group 347"/>
          <p:cNvGrpSpPr>
            <a:grpSpLocks/>
          </p:cNvGrpSpPr>
          <p:nvPr/>
        </p:nvGrpSpPr>
        <p:grpSpPr bwMode="auto">
          <a:xfrm>
            <a:off x="4305300" y="4740548"/>
            <a:ext cx="912813" cy="415925"/>
            <a:chOff x="1871277" y="1576300"/>
            <a:chExt cx="1128371" cy="437861"/>
          </a:xfrm>
        </p:grpSpPr>
        <p:sp>
          <p:nvSpPr>
            <p:cNvPr id="149"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16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4259263" y="2872060"/>
            <a:ext cx="911225" cy="415925"/>
            <a:chOff x="1871277" y="1576300"/>
            <a:chExt cx="1128371" cy="437861"/>
          </a:xfrm>
        </p:grpSpPr>
        <p:sp>
          <p:nvSpPr>
            <p:cNvPr id="159"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154"/>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140"/>
          <p:cNvGrpSpPr>
            <a:grpSpLocks/>
          </p:cNvGrpSpPr>
          <p:nvPr/>
        </p:nvGrpSpPr>
        <p:grpSpPr bwMode="auto">
          <a:xfrm>
            <a:off x="1614488" y="2545035"/>
            <a:ext cx="352425" cy="876300"/>
            <a:chOff x="4140" y="429"/>
            <a:chExt cx="1425" cy="2396"/>
          </a:xfrm>
        </p:grpSpPr>
        <p:sp>
          <p:nvSpPr>
            <p:cNvPr id="169"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70"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71"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72"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73"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74" name="Group 146"/>
            <p:cNvGrpSpPr>
              <a:grpSpLocks/>
            </p:cNvGrpSpPr>
            <p:nvPr/>
          </p:nvGrpSpPr>
          <p:grpSpPr bwMode="auto">
            <a:xfrm>
              <a:off x="4749" y="668"/>
              <a:ext cx="581" cy="145"/>
              <a:chOff x="614" y="2568"/>
              <a:chExt cx="725" cy="139"/>
            </a:xfrm>
          </p:grpSpPr>
          <p:sp>
            <p:nvSpPr>
              <p:cNvPr id="199" name="AutoShape 147"/>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00"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75"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76" name="Group 150"/>
            <p:cNvGrpSpPr>
              <a:grpSpLocks/>
            </p:cNvGrpSpPr>
            <p:nvPr/>
          </p:nvGrpSpPr>
          <p:grpSpPr bwMode="auto">
            <a:xfrm>
              <a:off x="4747" y="994"/>
              <a:ext cx="581" cy="134"/>
              <a:chOff x="614" y="2568"/>
              <a:chExt cx="725" cy="139"/>
            </a:xfrm>
          </p:grpSpPr>
          <p:sp>
            <p:nvSpPr>
              <p:cNvPr id="197" name="AutoShape 151"/>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8"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77"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78"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79" name="Group 155"/>
            <p:cNvGrpSpPr>
              <a:grpSpLocks/>
            </p:cNvGrpSpPr>
            <p:nvPr/>
          </p:nvGrpSpPr>
          <p:grpSpPr bwMode="auto">
            <a:xfrm>
              <a:off x="4735" y="1627"/>
              <a:ext cx="582" cy="151"/>
              <a:chOff x="614" y="2568"/>
              <a:chExt cx="725" cy="139"/>
            </a:xfrm>
          </p:grpSpPr>
          <p:sp>
            <p:nvSpPr>
              <p:cNvPr id="195" name="AutoShape 156"/>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6"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80"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81" name="Group 159"/>
            <p:cNvGrpSpPr>
              <a:grpSpLocks/>
            </p:cNvGrpSpPr>
            <p:nvPr/>
          </p:nvGrpSpPr>
          <p:grpSpPr bwMode="auto">
            <a:xfrm>
              <a:off x="4739" y="1327"/>
              <a:ext cx="582" cy="139"/>
              <a:chOff x="614" y="2568"/>
              <a:chExt cx="725" cy="139"/>
            </a:xfrm>
          </p:grpSpPr>
          <p:sp>
            <p:nvSpPr>
              <p:cNvPr id="193" name="AutoShape 160"/>
              <p:cNvSpPr>
                <a:spLocks noChangeArrowheads="1"/>
              </p:cNvSpPr>
              <p:nvPr/>
            </p:nvSpPr>
            <p:spPr bwMode="auto">
              <a:xfrm>
                <a:off x="611" y="2569"/>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4"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82"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83"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84"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85" name="Oval 165"/>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186"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87"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88"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89" name="Oval 169"/>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190" name="Oval 170"/>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91" name="Oval 171"/>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192"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201" name="Rectangle 4"/>
          <p:cNvSpPr txBox="1">
            <a:spLocks noChangeArrowheads="1"/>
          </p:cNvSpPr>
          <p:nvPr/>
        </p:nvSpPr>
        <p:spPr bwMode="auto">
          <a:xfrm>
            <a:off x="519113" y="1738585"/>
            <a:ext cx="8150225" cy="554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effectLst/>
                <a:uLnTx/>
                <a:uFillTx/>
                <a:latin typeface="+mn-ea"/>
                <a:cs typeface="+mn-cs"/>
              </a:rPr>
              <a:t>当</a:t>
            </a:r>
            <a:r>
              <a:rPr kumimoji="0" lang="en-US" altLang="zh-CN" sz="2800" b="0" i="1" u="none" strike="noStrike" kern="0" cap="none" spc="0" normalizeH="0" baseline="0" noProof="0" dirty="0" err="1">
                <a:ln>
                  <a:noFill/>
                </a:ln>
                <a:solidFill>
                  <a:srgbClr val="CC0000"/>
                </a:solidFill>
                <a:effectLst/>
                <a:uLnTx/>
                <a:uFillTx/>
                <a:latin typeface="+mn-ea"/>
                <a:cs typeface="+mn-cs"/>
              </a:rPr>
              <a:t>R</a:t>
            </a:r>
            <a:r>
              <a:rPr kumimoji="0" lang="en-US" altLang="zh-CN" sz="2800" b="0" i="1" u="none" strike="noStrike" kern="0" cap="none" spc="0" normalizeH="0" baseline="-25000" noProof="0" dirty="0" err="1">
                <a:ln>
                  <a:noFill/>
                </a:ln>
                <a:solidFill>
                  <a:srgbClr val="CC0000"/>
                </a:solidFill>
                <a:effectLst/>
                <a:uLnTx/>
                <a:uFillTx/>
                <a:latin typeface="+mn-ea"/>
                <a:cs typeface="+mn-cs"/>
              </a:rPr>
              <a:t>s</a:t>
            </a:r>
            <a:r>
              <a:rPr kumimoji="0" lang="en-US" altLang="zh-CN" sz="2800" b="0" i="1" u="none" strike="noStrike" kern="0" cap="none" spc="0" normalizeH="0" baseline="0" noProof="0" dirty="0">
                <a:ln>
                  <a:noFill/>
                </a:ln>
                <a:solidFill>
                  <a:srgbClr val="CC0000"/>
                </a:solidFill>
                <a:effectLst/>
                <a:uLnTx/>
                <a:uFillTx/>
                <a:latin typeface="+mn-ea"/>
                <a:cs typeface="+mn-cs"/>
              </a:rPr>
              <a:t> &lt; </a:t>
            </a:r>
            <a:r>
              <a:rPr kumimoji="0" lang="en-US" altLang="zh-CN" sz="2800" b="0" i="1" u="none" strike="noStrike" kern="0" cap="none" spc="0" normalizeH="0" baseline="0" noProof="0" dirty="0" err="1">
                <a:ln>
                  <a:noFill/>
                </a:ln>
                <a:solidFill>
                  <a:srgbClr val="CC0000"/>
                </a:solidFill>
                <a:effectLst/>
                <a:uLnTx/>
                <a:uFillTx/>
                <a:latin typeface="+mn-ea"/>
                <a:cs typeface="+mn-cs"/>
              </a:rPr>
              <a:t>R</a:t>
            </a:r>
            <a:r>
              <a:rPr kumimoji="0" lang="en-US" altLang="zh-CN" sz="2800" b="0" i="1" u="none" strike="noStrike" kern="0" cap="none" spc="0" normalizeH="0" baseline="-25000" noProof="0" dirty="0" err="1">
                <a:ln>
                  <a:noFill/>
                </a:ln>
                <a:solidFill>
                  <a:srgbClr val="CC0000"/>
                </a:solidFill>
                <a:effectLst/>
                <a:uLnTx/>
                <a:uFillTx/>
                <a:latin typeface="+mn-ea"/>
                <a:cs typeface="+mn-cs"/>
              </a:rPr>
              <a:t>c</a:t>
            </a:r>
            <a:r>
              <a:rPr kumimoji="0" lang="en-US" altLang="zh-CN" sz="2800" b="0" i="1" u="none" strike="noStrike" kern="0" cap="none" spc="0" normalizeH="0" baseline="0" noProof="0" dirty="0">
                <a:ln>
                  <a:noFill/>
                </a:ln>
                <a:solidFill>
                  <a:srgbClr val="FF3300"/>
                </a:solidFill>
                <a:effectLst/>
                <a:uLnTx/>
                <a:uFillTx/>
                <a:latin typeface="+mn-ea"/>
                <a:cs typeface="+mn-cs"/>
              </a:rPr>
              <a:t>  </a:t>
            </a:r>
            <a:r>
              <a:rPr kumimoji="0" lang="zh-CN" altLang="en-US" sz="2800" b="0" u="none" strike="noStrike" kern="0" cap="none" spc="0" normalizeH="0" baseline="0" noProof="0" dirty="0">
                <a:ln>
                  <a:noFill/>
                </a:ln>
                <a:effectLst/>
                <a:uLnTx/>
                <a:uFillTx/>
                <a:latin typeface="+mn-ea"/>
                <a:cs typeface="+mn-cs"/>
              </a:rPr>
              <a:t>端到端吞吐率是多少？</a:t>
            </a:r>
            <a:endParaRPr kumimoji="0" lang="en-US" altLang="zh-CN" sz="2800" b="0" u="none" strike="noStrike" kern="0" cap="none" spc="0" normalizeH="0" baseline="0" noProof="0" dirty="0">
              <a:ln>
                <a:noFill/>
              </a:ln>
              <a:effectLst/>
              <a:uLnTx/>
              <a:uFillTx/>
              <a:latin typeface="+mn-ea"/>
              <a:cs typeface="+mn-cs"/>
            </a:endParaRPr>
          </a:p>
        </p:txBody>
      </p:sp>
      <p:grpSp>
        <p:nvGrpSpPr>
          <p:cNvPr id="202" name="Group 34"/>
          <p:cNvGrpSpPr>
            <a:grpSpLocks/>
          </p:cNvGrpSpPr>
          <p:nvPr/>
        </p:nvGrpSpPr>
        <p:grpSpPr bwMode="auto">
          <a:xfrm>
            <a:off x="2066925" y="2897460"/>
            <a:ext cx="2136775" cy="307975"/>
            <a:chOff x="2249" y="3430"/>
            <a:chExt cx="1389" cy="256"/>
          </a:xfrm>
        </p:grpSpPr>
        <p:sp>
          <p:nvSpPr>
            <p:cNvPr id="203"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04" name="Rectangle 36"/>
            <p:cNvSpPr>
              <a:spLocks noChangeArrowheads="1"/>
            </p:cNvSpPr>
            <p:nvPr/>
          </p:nvSpPr>
          <p:spPr bwMode="auto">
            <a:xfrm>
              <a:off x="2275" y="3433"/>
              <a:ext cx="1326"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05"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06"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07" name="Text Box 39"/>
          <p:cNvSpPr txBox="1">
            <a:spLocks noChangeArrowheads="1"/>
          </p:cNvSpPr>
          <p:nvPr/>
        </p:nvSpPr>
        <p:spPr bwMode="auto">
          <a:xfrm>
            <a:off x="1855788" y="2853010"/>
            <a:ext cx="2586037" cy="396875"/>
          </a:xfrm>
          <a:prstGeom prst="rect">
            <a:avLst/>
          </a:prstGeom>
          <a:noFill/>
          <a:ln w="9525">
            <a:noFill/>
            <a:miter lim="800000"/>
            <a:headEnd/>
            <a:tailEnd/>
          </a:ln>
        </p:spPr>
        <p:txBody>
          <a:bodyPr>
            <a:spAutoFit/>
          </a:bodyPr>
          <a:lstStyle/>
          <a:p>
            <a:pPr algn="ctr"/>
            <a:r>
              <a:rPr lang="en-US" altLang="zh-CN" sz="2000" dirty="0"/>
              <a:t>  </a:t>
            </a:r>
            <a:r>
              <a:rPr lang="en-US" altLang="zh-CN" sz="2000" dirty="0" err="1"/>
              <a:t>R</a:t>
            </a:r>
            <a:r>
              <a:rPr lang="en-US" altLang="zh-CN" sz="2800" baseline="-25000" dirty="0" err="1"/>
              <a:t>s</a:t>
            </a:r>
            <a:r>
              <a:rPr lang="en-US" altLang="zh-CN" sz="2000" baseline="-25000" dirty="0"/>
              <a:t> </a:t>
            </a:r>
            <a:r>
              <a:rPr lang="en-US" altLang="zh-CN" sz="2000" dirty="0"/>
              <a:t>bits/sec</a:t>
            </a:r>
          </a:p>
        </p:txBody>
      </p:sp>
      <p:sp>
        <p:nvSpPr>
          <p:cNvPr id="208" name="AutoShape 42"/>
          <p:cNvSpPr>
            <a:spLocks noChangeArrowheads="1"/>
          </p:cNvSpPr>
          <p:nvPr/>
        </p:nvSpPr>
        <p:spPr bwMode="auto">
          <a:xfrm flipV="1">
            <a:off x="1255713" y="2665685"/>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sp>
        <p:nvSpPr>
          <p:cNvPr id="209" name="AutoShape 43"/>
          <p:cNvSpPr>
            <a:spLocks noChangeArrowheads="1"/>
          </p:cNvSpPr>
          <p:nvPr/>
        </p:nvSpPr>
        <p:spPr bwMode="auto">
          <a:xfrm>
            <a:off x="7489825" y="2872060"/>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210" name="Group 54"/>
          <p:cNvGrpSpPr>
            <a:grpSpLocks/>
          </p:cNvGrpSpPr>
          <p:nvPr/>
        </p:nvGrpSpPr>
        <p:grpSpPr bwMode="auto">
          <a:xfrm>
            <a:off x="5440363" y="2764110"/>
            <a:ext cx="2790825" cy="569913"/>
            <a:chOff x="3130" y="3069"/>
            <a:chExt cx="1911" cy="366"/>
          </a:xfrm>
        </p:grpSpPr>
        <p:grpSp>
          <p:nvGrpSpPr>
            <p:cNvPr id="211" name="Group 45"/>
            <p:cNvGrpSpPr>
              <a:grpSpLocks/>
            </p:cNvGrpSpPr>
            <p:nvPr/>
          </p:nvGrpSpPr>
          <p:grpSpPr bwMode="auto">
            <a:xfrm>
              <a:off x="3130" y="3069"/>
              <a:ext cx="1765" cy="366"/>
              <a:chOff x="2249" y="3430"/>
              <a:chExt cx="1389" cy="256"/>
            </a:xfrm>
          </p:grpSpPr>
          <p:sp>
            <p:nvSpPr>
              <p:cNvPr id="213"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14" name="Rectangle 47"/>
              <p:cNvSpPr>
                <a:spLocks noChangeArrowheads="1"/>
              </p:cNvSpPr>
              <p:nvPr/>
            </p:nvSpPr>
            <p:spPr bwMode="auto">
              <a:xfrm>
                <a:off x="2275" y="3433"/>
                <a:ext cx="1329"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15"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16"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12" name="Text Box 50"/>
            <p:cNvSpPr txBox="1">
              <a:spLocks noChangeArrowheads="1"/>
            </p:cNvSpPr>
            <p:nvPr/>
          </p:nvSpPr>
          <p:spPr bwMode="auto">
            <a:xfrm>
              <a:off x="3181" y="3135"/>
              <a:ext cx="1860" cy="255"/>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r>
                <a:rPr lang="en-US" altLang="zh-CN" sz="2000" baseline="-25000"/>
                <a:t> </a:t>
              </a:r>
              <a:r>
                <a:rPr lang="en-US" altLang="zh-CN" sz="2000"/>
                <a:t>bits/sec</a:t>
              </a:r>
            </a:p>
          </p:txBody>
        </p:sp>
      </p:grpSp>
      <p:sp>
        <p:nvSpPr>
          <p:cNvPr id="217" name="Rectangle 56"/>
          <p:cNvSpPr>
            <a:spLocks noChangeArrowheads="1"/>
          </p:cNvSpPr>
          <p:nvPr/>
        </p:nvSpPr>
        <p:spPr bwMode="auto">
          <a:xfrm>
            <a:off x="555625" y="3621360"/>
            <a:ext cx="8062913" cy="554038"/>
          </a:xfrm>
          <a:prstGeom prst="rect">
            <a:avLst/>
          </a:prstGeom>
          <a:noFill/>
          <a:ln w="9525">
            <a:noFill/>
            <a:miter lim="800000"/>
            <a:headEnd/>
            <a:tailEnd/>
          </a:ln>
        </p:spPr>
        <p:txBody>
          <a:bodyPr/>
          <a:lstStyle/>
          <a:p>
            <a:pPr marL="341313" lvl="0" indent="-341313">
              <a:spcBef>
                <a:spcPct val="20000"/>
              </a:spcBef>
              <a:buClr>
                <a:srgbClr val="000099"/>
              </a:buClr>
              <a:buSzPct val="100000"/>
              <a:buFont typeface="Wingdings" pitchFamily="2" charset="2"/>
              <a:buChar char="§"/>
            </a:pPr>
            <a:r>
              <a:rPr lang="en-US" altLang="zh-CN" sz="2800" i="1" dirty="0" err="1">
                <a:solidFill>
                  <a:srgbClr val="CC0000"/>
                </a:solidFill>
                <a:latin typeface="+mn-ea"/>
              </a:rPr>
              <a:t>R</a:t>
            </a:r>
            <a:r>
              <a:rPr lang="en-US" altLang="zh-CN" sz="2800" i="1" baseline="-25000" dirty="0" err="1">
                <a:solidFill>
                  <a:srgbClr val="CC0000"/>
                </a:solidFill>
                <a:latin typeface="+mn-ea"/>
              </a:rPr>
              <a:t>s</a:t>
            </a:r>
            <a:r>
              <a:rPr lang="en-US" altLang="zh-CN" sz="2800" i="1" dirty="0">
                <a:solidFill>
                  <a:srgbClr val="CC0000"/>
                </a:solidFill>
                <a:latin typeface="+mn-ea"/>
              </a:rPr>
              <a:t> &gt; </a:t>
            </a:r>
            <a:r>
              <a:rPr lang="en-US" altLang="zh-CN" sz="2800" i="1" dirty="0" err="1">
                <a:solidFill>
                  <a:srgbClr val="CC0000"/>
                </a:solidFill>
                <a:latin typeface="+mn-ea"/>
              </a:rPr>
              <a:t>R</a:t>
            </a:r>
            <a:r>
              <a:rPr lang="en-US" altLang="zh-CN" sz="2800" i="1" baseline="-25000" dirty="0" err="1">
                <a:solidFill>
                  <a:srgbClr val="CC0000"/>
                </a:solidFill>
                <a:latin typeface="+mn-ea"/>
              </a:rPr>
              <a:t>c</a:t>
            </a:r>
            <a:r>
              <a:rPr lang="zh-CN" altLang="en-US" sz="2800" kern="0" dirty="0">
                <a:latin typeface="+mn-ea"/>
              </a:rPr>
              <a:t>  端到端吞吐率是多少？</a:t>
            </a:r>
            <a:endParaRPr lang="en-US" altLang="zh-CN" sz="2800" kern="0" dirty="0">
              <a:latin typeface="+mn-ea"/>
            </a:endParaRPr>
          </a:p>
        </p:txBody>
      </p:sp>
      <p:grpSp>
        <p:nvGrpSpPr>
          <p:cNvPr id="218" name="Group 209"/>
          <p:cNvGrpSpPr>
            <a:grpSpLocks/>
          </p:cNvGrpSpPr>
          <p:nvPr/>
        </p:nvGrpSpPr>
        <p:grpSpPr bwMode="auto">
          <a:xfrm>
            <a:off x="799331" y="5301208"/>
            <a:ext cx="7949133" cy="1080120"/>
            <a:chOff x="186" y="3255"/>
            <a:chExt cx="5403" cy="763"/>
          </a:xfrm>
        </p:grpSpPr>
        <p:sp>
          <p:nvSpPr>
            <p:cNvPr id="219"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p>
              <a:endParaRPr lang="zh-CN" altLang="zh-CN" sz="1600">
                <a:latin typeface="+mn-ea"/>
              </a:endParaRPr>
            </a:p>
          </p:txBody>
        </p:sp>
        <p:sp>
          <p:nvSpPr>
            <p:cNvPr id="220" name="Text Box 101"/>
            <p:cNvSpPr txBox="1">
              <a:spLocks noChangeArrowheads="1"/>
            </p:cNvSpPr>
            <p:nvPr/>
          </p:nvSpPr>
          <p:spPr bwMode="auto">
            <a:xfrm>
              <a:off x="231" y="3549"/>
              <a:ext cx="5342" cy="326"/>
            </a:xfrm>
            <a:prstGeom prst="rect">
              <a:avLst/>
            </a:prstGeom>
            <a:noFill/>
            <a:ln w="9525">
              <a:noFill/>
              <a:miter lim="800000"/>
              <a:headEnd/>
              <a:tailEnd/>
            </a:ln>
          </p:spPr>
          <p:txBody>
            <a:bodyPr>
              <a:spAutoFit/>
            </a:bodyPr>
            <a:lstStyle/>
            <a:p>
              <a:r>
                <a:rPr lang="zh-CN" altLang="en-US" sz="2400" dirty="0">
                  <a:latin typeface="+mn-ea"/>
                </a:rPr>
                <a:t>端到端路径上最小速率的链路，限制端到端吞吐率</a:t>
              </a:r>
              <a:endParaRPr lang="en-US" altLang="zh-CN" sz="2400" dirty="0">
                <a:latin typeface="+mn-ea"/>
              </a:endParaRPr>
            </a:p>
          </p:txBody>
        </p:sp>
        <p:sp>
          <p:nvSpPr>
            <p:cNvPr id="221" name="Text Box 104"/>
            <p:cNvSpPr txBox="1">
              <a:spLocks noChangeArrowheads="1"/>
            </p:cNvSpPr>
            <p:nvPr/>
          </p:nvSpPr>
          <p:spPr bwMode="auto">
            <a:xfrm>
              <a:off x="466" y="3255"/>
              <a:ext cx="1403" cy="326"/>
            </a:xfrm>
            <a:prstGeom prst="rect">
              <a:avLst/>
            </a:prstGeom>
            <a:solidFill>
              <a:schemeClr val="bg1"/>
            </a:solidFill>
            <a:ln w="9525">
              <a:noFill/>
              <a:miter lim="800000"/>
              <a:headEnd/>
              <a:tailEnd/>
            </a:ln>
          </p:spPr>
          <p:txBody>
            <a:bodyPr>
              <a:spAutoFit/>
            </a:bodyPr>
            <a:lstStyle/>
            <a:p>
              <a:pPr algn="ctr"/>
              <a:r>
                <a:rPr lang="zh-CN" altLang="en-US" sz="2400" dirty="0">
                  <a:solidFill>
                    <a:srgbClr val="CC0000"/>
                  </a:solidFill>
                  <a:latin typeface="+mn-ea"/>
                </a:rPr>
                <a:t>瓶颈链路</a:t>
              </a:r>
              <a:endParaRPr lang="en-US" altLang="zh-CN" sz="2400" dirty="0">
                <a:solidFill>
                  <a:srgbClr val="CC0000"/>
                </a:solidFill>
                <a:latin typeface="+mn-ea"/>
              </a:endParaRPr>
            </a:p>
          </p:txBody>
        </p:sp>
      </p:grpSp>
      <p:sp>
        <p:nvSpPr>
          <p:cNvPr id="222" name="AutoShape 51"/>
          <p:cNvSpPr>
            <a:spLocks noChangeArrowheads="1"/>
          </p:cNvSpPr>
          <p:nvPr/>
        </p:nvSpPr>
        <p:spPr bwMode="auto">
          <a:xfrm>
            <a:off x="4205288" y="2865710"/>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223" name="Group 132"/>
          <p:cNvGrpSpPr>
            <a:grpSpLocks/>
          </p:cNvGrpSpPr>
          <p:nvPr/>
        </p:nvGrpSpPr>
        <p:grpSpPr bwMode="auto">
          <a:xfrm flipH="1">
            <a:off x="8232775" y="2711723"/>
            <a:ext cx="871538" cy="885825"/>
            <a:chOff x="-44" y="1473"/>
            <a:chExt cx="981" cy="1105"/>
          </a:xfrm>
        </p:grpSpPr>
        <p:pic>
          <p:nvPicPr>
            <p:cNvPr id="224" name="Picture 133"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25"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26" name="AutoShape 327"/>
          <p:cNvSpPr>
            <a:spLocks noChangeArrowheads="1"/>
          </p:cNvSpPr>
          <p:nvPr/>
        </p:nvSpPr>
        <p:spPr bwMode="auto">
          <a:xfrm>
            <a:off x="1168400" y="2408510"/>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p>
        </p:txBody>
      </p:sp>
      <p:grpSp>
        <p:nvGrpSpPr>
          <p:cNvPr id="227" name="Group 206"/>
          <p:cNvGrpSpPr>
            <a:grpSpLocks/>
          </p:cNvGrpSpPr>
          <p:nvPr/>
        </p:nvGrpSpPr>
        <p:grpSpPr bwMode="auto">
          <a:xfrm>
            <a:off x="1230313" y="4218260"/>
            <a:ext cx="7935912" cy="1166813"/>
            <a:chOff x="775" y="2474"/>
            <a:chExt cx="4999" cy="735"/>
          </a:xfrm>
        </p:grpSpPr>
        <p:grpSp>
          <p:nvGrpSpPr>
            <p:cNvPr id="228" name="Group 173"/>
            <p:cNvGrpSpPr>
              <a:grpSpLocks/>
            </p:cNvGrpSpPr>
            <p:nvPr/>
          </p:nvGrpSpPr>
          <p:grpSpPr bwMode="auto">
            <a:xfrm>
              <a:off x="1056" y="2589"/>
              <a:ext cx="222" cy="552"/>
              <a:chOff x="4140" y="429"/>
              <a:chExt cx="1425" cy="2396"/>
            </a:xfrm>
          </p:grpSpPr>
          <p:sp>
            <p:nvSpPr>
              <p:cNvPr id="25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6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6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6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6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64" name="Group 179"/>
              <p:cNvGrpSpPr>
                <a:grpSpLocks/>
              </p:cNvGrpSpPr>
              <p:nvPr/>
            </p:nvGrpSpPr>
            <p:grpSpPr bwMode="auto">
              <a:xfrm>
                <a:off x="4749" y="668"/>
                <a:ext cx="581" cy="145"/>
                <a:chOff x="614" y="2568"/>
                <a:chExt cx="725" cy="139"/>
              </a:xfrm>
            </p:grpSpPr>
            <p:sp>
              <p:nvSpPr>
                <p:cNvPr id="289" name="AutoShape 180"/>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9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6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66" name="Group 183"/>
              <p:cNvGrpSpPr>
                <a:grpSpLocks/>
              </p:cNvGrpSpPr>
              <p:nvPr/>
            </p:nvGrpSpPr>
            <p:grpSpPr bwMode="auto">
              <a:xfrm>
                <a:off x="4747" y="994"/>
                <a:ext cx="581" cy="134"/>
                <a:chOff x="614" y="2568"/>
                <a:chExt cx="725" cy="139"/>
              </a:xfrm>
            </p:grpSpPr>
            <p:sp>
              <p:nvSpPr>
                <p:cNvPr id="287" name="AutoShape 184"/>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8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6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6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69" name="Group 188"/>
              <p:cNvGrpSpPr>
                <a:grpSpLocks/>
              </p:cNvGrpSpPr>
              <p:nvPr/>
            </p:nvGrpSpPr>
            <p:grpSpPr bwMode="auto">
              <a:xfrm>
                <a:off x="4735" y="1627"/>
                <a:ext cx="582" cy="151"/>
                <a:chOff x="614" y="2568"/>
                <a:chExt cx="725" cy="139"/>
              </a:xfrm>
            </p:grpSpPr>
            <p:sp>
              <p:nvSpPr>
                <p:cNvPr id="285" name="AutoShape 189"/>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8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7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71" name="Group 192"/>
              <p:cNvGrpSpPr>
                <a:grpSpLocks/>
              </p:cNvGrpSpPr>
              <p:nvPr/>
            </p:nvGrpSpPr>
            <p:grpSpPr bwMode="auto">
              <a:xfrm>
                <a:off x="4739" y="1327"/>
                <a:ext cx="582" cy="139"/>
                <a:chOff x="614" y="2568"/>
                <a:chExt cx="725" cy="139"/>
              </a:xfrm>
            </p:grpSpPr>
            <p:sp>
              <p:nvSpPr>
                <p:cNvPr id="283" name="AutoShape 193"/>
                <p:cNvSpPr>
                  <a:spLocks noChangeArrowheads="1"/>
                </p:cNvSpPr>
                <p:nvPr/>
              </p:nvSpPr>
              <p:spPr bwMode="auto">
                <a:xfrm>
                  <a:off x="611" y="2568"/>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8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7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7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7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75" name="Oval 198"/>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27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7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7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79" name="Oval 202"/>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280" name="Oval 203"/>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281" name="Oval 204"/>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28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229" name="Line 57"/>
            <p:cNvSpPr>
              <a:spLocks noChangeShapeType="1"/>
            </p:cNvSpPr>
            <p:nvPr/>
          </p:nvSpPr>
          <p:spPr bwMode="auto">
            <a:xfrm>
              <a:off x="1354" y="2913"/>
              <a:ext cx="3661" cy="0"/>
            </a:xfrm>
            <a:prstGeom prst="line">
              <a:avLst/>
            </a:prstGeom>
            <a:noFill/>
            <a:ln w="9525">
              <a:solidFill>
                <a:schemeClr val="tx1"/>
              </a:solidFill>
              <a:round/>
              <a:headEnd/>
              <a:tailEnd/>
            </a:ln>
          </p:spPr>
          <p:txBody>
            <a:bodyPr/>
            <a:lstStyle/>
            <a:p>
              <a:endParaRPr lang="zh-CN" altLang="en-US"/>
            </a:p>
          </p:txBody>
        </p:sp>
        <p:grpSp>
          <p:nvGrpSpPr>
            <p:cNvPr id="230" name="Group 58"/>
            <p:cNvGrpSpPr>
              <a:grpSpLocks/>
            </p:cNvGrpSpPr>
            <p:nvPr/>
          </p:nvGrpSpPr>
          <p:grpSpPr bwMode="auto">
            <a:xfrm>
              <a:off x="2731" y="2870"/>
              <a:ext cx="607" cy="108"/>
              <a:chOff x="3603" y="243"/>
              <a:chExt cx="357" cy="106"/>
            </a:xfrm>
          </p:grpSpPr>
          <p:sp>
            <p:nvSpPr>
              <p:cNvPr id="250" name="Line 6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51" name="Line 6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52" name="Rectangle 6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a:p>
            </p:txBody>
          </p:sp>
          <p:grpSp>
            <p:nvGrpSpPr>
              <p:cNvPr id="253" name="Group 64"/>
              <p:cNvGrpSpPr>
                <a:grpSpLocks/>
              </p:cNvGrpSpPr>
              <p:nvPr/>
            </p:nvGrpSpPr>
            <p:grpSpPr bwMode="auto">
              <a:xfrm>
                <a:off x="3749" y="248"/>
                <a:ext cx="119" cy="65"/>
                <a:chOff x="2894" y="850"/>
                <a:chExt cx="94" cy="96"/>
              </a:xfrm>
            </p:grpSpPr>
            <p:sp>
              <p:nvSpPr>
                <p:cNvPr id="257" name="Line 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58" name="Line 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54" name="Group 68"/>
              <p:cNvGrpSpPr>
                <a:grpSpLocks/>
              </p:cNvGrpSpPr>
              <p:nvPr/>
            </p:nvGrpSpPr>
            <p:grpSpPr bwMode="auto">
              <a:xfrm flipV="1">
                <a:off x="3689" y="243"/>
                <a:ext cx="124" cy="66"/>
                <a:chOff x="2848" y="848"/>
                <a:chExt cx="98" cy="98"/>
              </a:xfrm>
            </p:grpSpPr>
            <p:sp>
              <p:nvSpPr>
                <p:cNvPr id="255"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56"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3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232" name="Group 92"/>
            <p:cNvGrpSpPr>
              <a:grpSpLocks/>
            </p:cNvGrpSpPr>
            <p:nvPr/>
          </p:nvGrpSpPr>
          <p:grpSpPr bwMode="auto">
            <a:xfrm>
              <a:off x="1328" y="2707"/>
              <a:ext cx="1347" cy="359"/>
              <a:chOff x="2249" y="3430"/>
              <a:chExt cx="1389" cy="256"/>
            </a:xfrm>
          </p:grpSpPr>
          <p:sp>
            <p:nvSpPr>
              <p:cNvPr id="246"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47" name="Rectangle 94"/>
              <p:cNvSpPr>
                <a:spLocks noChangeArrowheads="1"/>
              </p:cNvSpPr>
              <p:nvPr/>
            </p:nvSpPr>
            <p:spPr bwMode="auto">
              <a:xfrm>
                <a:off x="2275" y="3433"/>
                <a:ext cx="1326"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4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49"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33" name="Text Box 97"/>
            <p:cNvSpPr txBox="1">
              <a:spLocks noChangeArrowheads="1"/>
            </p:cNvSpPr>
            <p:nvPr/>
          </p:nvSpPr>
          <p:spPr bwMode="auto">
            <a:xfrm>
              <a:off x="1313" y="2781"/>
              <a:ext cx="1419" cy="250"/>
            </a:xfrm>
            <a:prstGeom prst="rect">
              <a:avLst/>
            </a:prstGeom>
            <a:noFill/>
            <a:ln w="9525">
              <a:noFill/>
              <a:miter lim="800000"/>
              <a:headEnd/>
              <a:tailEnd/>
            </a:ln>
          </p:spPr>
          <p:txBody>
            <a:bodyPr>
              <a:spAutoFit/>
            </a:bodyPr>
            <a:lstStyle/>
            <a:p>
              <a:pPr algn="ctr"/>
              <a:r>
                <a:rPr lang="en-US" altLang="zh-CN" sz="2000" dirty="0" err="1"/>
                <a:t>R</a:t>
              </a:r>
              <a:r>
                <a:rPr lang="en-US" altLang="zh-CN" sz="2800" baseline="-25000" dirty="0" err="1"/>
                <a:t>s</a:t>
              </a:r>
              <a:r>
                <a:rPr lang="en-US" altLang="zh-CN" sz="2000" baseline="-25000" dirty="0"/>
                <a:t> </a:t>
              </a:r>
              <a:r>
                <a:rPr lang="en-US" altLang="zh-CN" sz="2000" dirty="0"/>
                <a:t>bits/sec</a:t>
              </a:r>
            </a:p>
          </p:txBody>
        </p:sp>
        <p:grpSp>
          <p:nvGrpSpPr>
            <p:cNvPr id="234" name="Group 83"/>
            <p:cNvGrpSpPr>
              <a:grpSpLocks/>
            </p:cNvGrpSpPr>
            <p:nvPr/>
          </p:nvGrpSpPr>
          <p:grpSpPr bwMode="auto">
            <a:xfrm>
              <a:off x="3419" y="2828"/>
              <a:ext cx="1621" cy="194"/>
              <a:chOff x="2249" y="3430"/>
              <a:chExt cx="1389" cy="256"/>
            </a:xfrm>
          </p:grpSpPr>
          <p:sp>
            <p:nvSpPr>
              <p:cNvPr id="242"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43" name="Rectangle 85"/>
              <p:cNvSpPr>
                <a:spLocks noChangeArrowheads="1"/>
              </p:cNvSpPr>
              <p:nvPr/>
            </p:nvSpPr>
            <p:spPr bwMode="auto">
              <a:xfrm>
                <a:off x="2275" y="3433"/>
                <a:ext cx="1326"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4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45"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35" name="Text Box 88"/>
            <p:cNvSpPr txBox="1">
              <a:spLocks noChangeArrowheads="1"/>
            </p:cNvSpPr>
            <p:nvPr/>
          </p:nvSpPr>
          <p:spPr bwMode="auto">
            <a:xfrm>
              <a:off x="3475" y="2800"/>
              <a:ext cx="1629" cy="250"/>
            </a:xfrm>
            <a:prstGeom prst="rect">
              <a:avLst/>
            </a:prstGeom>
            <a:noFill/>
            <a:ln w="9525">
              <a:noFill/>
              <a:miter lim="800000"/>
              <a:headEnd/>
              <a:tailEnd/>
            </a:ln>
          </p:spPr>
          <p:txBody>
            <a:bodyPr>
              <a:spAutoFit/>
            </a:bodyPr>
            <a:lstStyle/>
            <a:p>
              <a:pPr algn="ctr"/>
              <a:r>
                <a:rPr lang="en-US" altLang="zh-CN" sz="2000" dirty="0"/>
                <a:t>  </a:t>
              </a:r>
              <a:r>
                <a:rPr lang="en-US" altLang="zh-CN" sz="2000" dirty="0" err="1"/>
                <a:t>R</a:t>
              </a:r>
              <a:r>
                <a:rPr lang="en-US" altLang="zh-CN" sz="2800" baseline="-25000" dirty="0" err="1"/>
                <a:t>c</a:t>
              </a:r>
              <a:r>
                <a:rPr lang="en-US" altLang="zh-CN" sz="2000" baseline="-25000" dirty="0"/>
                <a:t> </a:t>
              </a:r>
              <a:r>
                <a:rPr lang="en-US" altLang="zh-CN" sz="2000" dirty="0"/>
                <a:t>bits/sec</a:t>
              </a:r>
            </a:p>
          </p:txBody>
        </p:sp>
        <p:sp>
          <p:nvSpPr>
            <p:cNvPr id="23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sp>
          <p:nvSpPr>
            <p:cNvPr id="23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grpSp>
          <p:nvGrpSpPr>
            <p:cNvPr id="238" name="Group 135"/>
            <p:cNvGrpSpPr>
              <a:grpSpLocks/>
            </p:cNvGrpSpPr>
            <p:nvPr/>
          </p:nvGrpSpPr>
          <p:grpSpPr bwMode="auto">
            <a:xfrm flipH="1">
              <a:off x="5225" y="2651"/>
              <a:ext cx="549" cy="558"/>
              <a:chOff x="-44" y="1473"/>
              <a:chExt cx="981" cy="1105"/>
            </a:xfrm>
          </p:grpSpPr>
          <p:pic>
            <p:nvPicPr>
              <p:cNvPr id="240" name="Picture 136"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4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3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p>
          </p:txBody>
        </p:sp>
      </p:grpSp>
      <p:sp>
        <p:nvSpPr>
          <p:cNvPr id="147" name="TextBox 156">
            <a:extLst>
              <a:ext uri="{FF2B5EF4-FFF2-40B4-BE49-F238E27FC236}">
                <a16:creationId xmlns:a16="http://schemas.microsoft.com/office/drawing/2014/main" id="{2F4F0BD0-5138-4909-8CFB-112B4A3CB707}"/>
              </a:ext>
            </a:extLst>
          </p:cNvPr>
          <p:cNvSpPr txBox="1"/>
          <p:nvPr/>
        </p:nvSpPr>
        <p:spPr>
          <a:xfrm>
            <a:off x="3727450" y="6082159"/>
            <a:ext cx="2117725" cy="5222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2800" dirty="0"/>
              <a:t>min(</a:t>
            </a:r>
            <a:r>
              <a:rPr lang="en-US" altLang="zh-CN" sz="2800" i="1" dirty="0"/>
              <a:t>R</a:t>
            </a:r>
            <a:r>
              <a:rPr lang="en-US" altLang="zh-CN" sz="2800" i="1" baseline="-25000" dirty="0"/>
              <a:t>s </a:t>
            </a:r>
            <a:r>
              <a:rPr lang="en-US" altLang="zh-CN" sz="2800" dirty="0"/>
              <a:t>, </a:t>
            </a:r>
            <a:r>
              <a:rPr lang="en-US" altLang="zh-CN" sz="2800" i="1" dirty="0" err="1"/>
              <a:t>R</a:t>
            </a:r>
            <a:r>
              <a:rPr lang="en-US" altLang="zh-CN" sz="2800" i="1" baseline="-25000" dirty="0" err="1"/>
              <a:t>c</a:t>
            </a:r>
            <a:r>
              <a:rPr lang="en-US" altLang="zh-CN" sz="2800" i="1" baseline="-25000" dirty="0"/>
              <a:t> </a:t>
            </a:r>
            <a:r>
              <a:rPr lang="en-US" altLang="zh-CN" sz="2800" dirty="0"/>
              <a:t>)</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因特网上的吞吐率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59</a:t>
            </a:fld>
            <a:endParaRPr lang="zh-CN" altLang="en-US"/>
          </a:p>
        </p:txBody>
      </p:sp>
      <p:sp>
        <p:nvSpPr>
          <p:cNvPr id="5" name="Text Box 44"/>
          <p:cNvSpPr txBox="1">
            <a:spLocks noChangeArrowheads="1"/>
          </p:cNvSpPr>
          <p:nvPr/>
        </p:nvSpPr>
        <p:spPr bwMode="auto">
          <a:xfrm>
            <a:off x="4527550" y="5635625"/>
            <a:ext cx="4464050" cy="707886"/>
          </a:xfrm>
          <a:prstGeom prst="rect">
            <a:avLst/>
          </a:prstGeom>
          <a:noFill/>
          <a:ln w="9525">
            <a:noFill/>
            <a:miter lim="800000"/>
            <a:headEnd/>
            <a:tailEnd/>
          </a:ln>
        </p:spPr>
        <p:txBody>
          <a:bodyPr>
            <a:spAutoFit/>
          </a:bodyPr>
          <a:lstStyle/>
          <a:p>
            <a:pPr algn="ctr"/>
            <a:r>
              <a:rPr lang="en-US" altLang="zh-CN" sz="2000" dirty="0"/>
              <a:t>10</a:t>
            </a:r>
            <a:r>
              <a:rPr lang="zh-CN" altLang="en-US" sz="2000" dirty="0"/>
              <a:t>个连接公平共享容量为</a:t>
            </a:r>
            <a:br>
              <a:rPr lang="en-US" altLang="zh-CN" sz="2000" dirty="0"/>
            </a:br>
            <a:r>
              <a:rPr lang="en-US" altLang="zh-CN" sz="2000" i="1" dirty="0"/>
              <a:t>R</a:t>
            </a:r>
            <a:r>
              <a:rPr lang="en-US" altLang="zh-CN" sz="2000" baseline="-25000" dirty="0"/>
              <a:t>  </a:t>
            </a:r>
            <a:r>
              <a:rPr lang="en-US" altLang="zh-CN" sz="2000" dirty="0"/>
              <a:t>bits/sec</a:t>
            </a:r>
            <a:r>
              <a:rPr lang="zh-CN" altLang="en-US" sz="2000" dirty="0"/>
              <a:t>的瓶颈链路带宽</a:t>
            </a:r>
            <a:endParaRPr lang="en-US" altLang="zh-CN" sz="2000" dirty="0"/>
          </a:p>
        </p:txBody>
      </p:sp>
      <p:sp>
        <p:nvSpPr>
          <p:cNvPr id="6"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7" name="Text Box 35"/>
          <p:cNvSpPr txBox="1">
            <a:spLocks noChangeArrowheads="1"/>
          </p:cNvSpPr>
          <p:nvPr/>
        </p:nvSpPr>
        <p:spPr bwMode="auto">
          <a:xfrm>
            <a:off x="4746625" y="2344738"/>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8"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9"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10"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11"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12"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13"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14"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15"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16"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p:spPr>
        <p:txBody>
          <a:bodyPr/>
          <a:lstStyle/>
          <a:p>
            <a:endParaRPr lang="zh-CN" altLang="en-US"/>
          </a:p>
        </p:txBody>
      </p:sp>
      <p:sp>
        <p:nvSpPr>
          <p:cNvPr id="17"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18"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19"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0"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21"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p:spPr>
        <p:txBody>
          <a:bodyPr/>
          <a:lstStyle/>
          <a:p>
            <a:endParaRPr lang="zh-CN" altLang="en-US"/>
          </a:p>
        </p:txBody>
      </p:sp>
      <p:sp>
        <p:nvSpPr>
          <p:cNvPr id="22"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3"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24"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26"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p:spPr>
        <p:txBody>
          <a:bodyPr/>
          <a:lstStyle/>
          <a:p>
            <a:endParaRPr lang="zh-CN" altLang="en-US"/>
          </a:p>
        </p:txBody>
      </p:sp>
      <p:sp>
        <p:nvSpPr>
          <p:cNvPr id="2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29"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3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31"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p:spPr>
        <p:txBody>
          <a:bodyPr/>
          <a:lstStyle/>
          <a:p>
            <a:endParaRPr lang="zh-CN" altLang="en-US"/>
          </a:p>
        </p:txBody>
      </p:sp>
      <p:sp>
        <p:nvSpPr>
          <p:cNvPr id="32"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33"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34"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35"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36"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p:spPr>
        <p:txBody>
          <a:bodyPr/>
          <a:lstStyle/>
          <a:p>
            <a:endParaRPr lang="zh-CN" altLang="en-US"/>
          </a:p>
        </p:txBody>
      </p:sp>
      <p:sp>
        <p:nvSpPr>
          <p:cNvPr id="37"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38"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39"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40"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41"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p:spPr>
        <p:txBody>
          <a:bodyPr/>
          <a:lstStyle/>
          <a:p>
            <a:endParaRPr lang="zh-CN" altLang="en-US"/>
          </a:p>
        </p:txBody>
      </p:sp>
      <p:sp>
        <p:nvSpPr>
          <p:cNvPr id="42" name="Text Box 513"/>
          <p:cNvSpPr txBox="1">
            <a:spLocks noChangeArrowheads="1"/>
          </p:cNvSpPr>
          <p:nvPr/>
        </p:nvSpPr>
        <p:spPr bwMode="auto">
          <a:xfrm>
            <a:off x="5716588" y="1903413"/>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43" name="Text Box 514"/>
          <p:cNvSpPr txBox="1">
            <a:spLocks noChangeArrowheads="1"/>
          </p:cNvSpPr>
          <p:nvPr/>
        </p:nvSpPr>
        <p:spPr bwMode="auto">
          <a:xfrm>
            <a:off x="7543800" y="2411413"/>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44"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p:spPr>
        <p:txBody>
          <a:bodyPr/>
          <a:lstStyle/>
          <a:p>
            <a:endParaRPr lang="zh-CN" altLang="en-US"/>
          </a:p>
        </p:txBody>
      </p:sp>
      <p:sp>
        <p:nvSpPr>
          <p:cNvPr id="45" name="Text Box 516"/>
          <p:cNvSpPr txBox="1">
            <a:spLocks noChangeArrowheads="1"/>
          </p:cNvSpPr>
          <p:nvPr/>
        </p:nvSpPr>
        <p:spPr bwMode="auto">
          <a:xfrm>
            <a:off x="4724400" y="3960813"/>
            <a:ext cx="674688"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46"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p:spPr>
        <p:txBody>
          <a:bodyPr/>
          <a:lstStyle/>
          <a:p>
            <a:endParaRPr lang="zh-CN" altLang="en-US"/>
          </a:p>
        </p:txBody>
      </p:sp>
      <p:sp>
        <p:nvSpPr>
          <p:cNvPr id="47"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p:spPr>
        <p:txBody>
          <a:bodyPr/>
          <a:lstStyle/>
          <a:p>
            <a:endParaRPr lang="zh-CN" altLang="en-US"/>
          </a:p>
        </p:txBody>
      </p:sp>
      <p:sp>
        <p:nvSpPr>
          <p:cNvPr id="48" name="Text Box 519"/>
          <p:cNvSpPr txBox="1">
            <a:spLocks noChangeArrowheads="1"/>
          </p:cNvSpPr>
          <p:nvPr/>
        </p:nvSpPr>
        <p:spPr bwMode="auto">
          <a:xfrm>
            <a:off x="5983288" y="4498975"/>
            <a:ext cx="676275" cy="519113"/>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49" name="Text Box 520"/>
          <p:cNvSpPr txBox="1">
            <a:spLocks noChangeArrowheads="1"/>
          </p:cNvSpPr>
          <p:nvPr/>
        </p:nvSpPr>
        <p:spPr bwMode="auto">
          <a:xfrm>
            <a:off x="7670800" y="3986213"/>
            <a:ext cx="674688"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50" name="Text Box 521"/>
          <p:cNvSpPr txBox="1">
            <a:spLocks noChangeArrowheads="1"/>
          </p:cNvSpPr>
          <p:nvPr/>
        </p:nvSpPr>
        <p:spPr bwMode="auto">
          <a:xfrm>
            <a:off x="6699250" y="3357563"/>
            <a:ext cx="676275" cy="396875"/>
          </a:xfrm>
          <a:prstGeom prst="rect">
            <a:avLst/>
          </a:prstGeom>
          <a:noFill/>
          <a:ln w="9525">
            <a:noFill/>
            <a:miter lim="800000"/>
            <a:headEnd/>
            <a:tailEnd/>
          </a:ln>
        </p:spPr>
        <p:txBody>
          <a:bodyPr>
            <a:spAutoFit/>
          </a:bodyPr>
          <a:lstStyle/>
          <a:p>
            <a:pPr algn="ctr"/>
            <a:r>
              <a:rPr lang="en-US" altLang="zh-CN" sz="2000"/>
              <a:t>R</a:t>
            </a:r>
          </a:p>
        </p:txBody>
      </p:sp>
      <p:sp>
        <p:nvSpPr>
          <p:cNvPr id="51" name="Rectangle 523"/>
          <p:cNvSpPr txBox="1">
            <a:spLocks noChangeArrowheads="1"/>
          </p:cNvSpPr>
          <p:nvPr/>
        </p:nvSpPr>
        <p:spPr bwMode="auto">
          <a:xfrm>
            <a:off x="479425" y="1903412"/>
            <a:ext cx="3597275" cy="3805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3200" kern="0" noProof="0" dirty="0">
                <a:latin typeface="+mn-ea"/>
              </a:rPr>
              <a:t>单个连接的端到端吞吐</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en-US" altLang="zh-CN" sz="3200" b="0" u="none" strike="noStrike" kern="0" cap="none" spc="0" normalizeH="0" baseline="0" noProof="0" dirty="0">
                <a:ln>
                  <a:noFill/>
                </a:ln>
                <a:solidFill>
                  <a:schemeClr val="tx1"/>
                </a:solidFill>
                <a:effectLst/>
                <a:uLnTx/>
                <a:uFillTx/>
                <a:latin typeface="+mn-ea"/>
                <a:cs typeface="+mn-cs"/>
              </a:rPr>
              <a:t>min</a:t>
            </a:r>
            <a:r>
              <a:rPr kumimoji="0" lang="en-US" altLang="zh-CN" sz="3200" b="0" i="1" u="none" strike="noStrike" kern="0" cap="none" spc="0" normalizeH="0" baseline="0" noProof="0" dirty="0">
                <a:ln>
                  <a:noFill/>
                </a:ln>
                <a:solidFill>
                  <a:schemeClr val="tx1"/>
                </a:solidFill>
                <a:effectLst/>
                <a:uLnTx/>
                <a:uFillTx/>
                <a:latin typeface="+mn-ea"/>
                <a:cs typeface="+mn-cs"/>
              </a:rPr>
              <a:t>(R</a:t>
            </a:r>
            <a:r>
              <a:rPr kumimoji="0" lang="en-US" altLang="zh-CN" sz="3200" b="0" i="1" u="none" strike="noStrike" kern="0" cap="none" spc="0" normalizeH="0" baseline="-25000" noProof="0" dirty="0">
                <a:ln>
                  <a:noFill/>
                </a:ln>
                <a:solidFill>
                  <a:schemeClr val="tx1"/>
                </a:solidFill>
                <a:effectLst/>
                <a:uLnTx/>
                <a:uFillTx/>
                <a:latin typeface="+mn-ea"/>
                <a:cs typeface="+mn-cs"/>
              </a:rPr>
              <a:t>c</a:t>
            </a:r>
            <a:r>
              <a:rPr kumimoji="0" lang="en-US" altLang="zh-CN" sz="3200" b="0" i="1" u="none" strike="noStrike" kern="0" cap="none" spc="0" normalizeH="0" baseline="0" noProof="0" dirty="0">
                <a:ln>
                  <a:noFill/>
                </a:ln>
                <a:solidFill>
                  <a:schemeClr val="tx1"/>
                </a:solidFill>
                <a:effectLst/>
                <a:uLnTx/>
                <a:uFillTx/>
                <a:latin typeface="+mn-ea"/>
                <a:cs typeface="+mn-cs"/>
              </a:rPr>
              <a:t>,R</a:t>
            </a:r>
            <a:r>
              <a:rPr kumimoji="0" lang="en-US" altLang="zh-CN" sz="3200" b="0" i="1" u="none" strike="noStrike" kern="0" cap="none" spc="0" normalizeH="0" baseline="-25000" noProof="0" dirty="0">
                <a:ln>
                  <a:noFill/>
                </a:ln>
                <a:solidFill>
                  <a:schemeClr val="tx1"/>
                </a:solidFill>
                <a:effectLst/>
                <a:uLnTx/>
                <a:uFillTx/>
                <a:latin typeface="+mn-ea"/>
                <a:cs typeface="+mn-cs"/>
              </a:rPr>
              <a:t>s</a:t>
            </a:r>
            <a:r>
              <a:rPr kumimoji="0" lang="en-US" altLang="zh-CN" sz="3200" b="0" i="1" u="none" strike="noStrike" kern="0" cap="none" spc="0" normalizeH="0" baseline="0" noProof="0" dirty="0">
                <a:ln>
                  <a:noFill/>
                </a:ln>
                <a:solidFill>
                  <a:schemeClr val="tx1"/>
                </a:solidFill>
                <a:effectLst/>
                <a:uLnTx/>
                <a:uFillTx/>
                <a:latin typeface="+mn-ea"/>
                <a:cs typeface="+mn-cs"/>
              </a:rPr>
              <a:t>,R/</a:t>
            </a:r>
            <a:r>
              <a:rPr kumimoji="0" lang="en-US" altLang="zh-CN" sz="3200" b="0" u="none" strike="noStrike" kern="0" cap="none" spc="0" normalizeH="0" baseline="0" noProof="0" dirty="0">
                <a:ln>
                  <a:noFill/>
                </a:ln>
                <a:solidFill>
                  <a:schemeClr val="tx1"/>
                </a:solidFill>
                <a:effectLst/>
                <a:uLnTx/>
                <a:uFillTx/>
                <a:latin typeface="+mn-ea"/>
                <a:cs typeface="+mn-cs"/>
              </a:rPr>
              <a:t>10</a:t>
            </a:r>
            <a:r>
              <a:rPr kumimoji="0" lang="en-US" altLang="zh-CN" sz="3200" b="0" i="1" u="none" strike="noStrike" kern="0" cap="none" spc="0" normalizeH="0" baseline="0" noProof="0" dirty="0">
                <a:ln>
                  <a:noFill/>
                </a:ln>
                <a:solidFill>
                  <a:schemeClr val="tx1"/>
                </a:solidFill>
                <a:effectLst/>
                <a:uLnTx/>
                <a:uFillTx/>
                <a:latin typeface="+mn-ea"/>
                <a:cs typeface="+mn-cs"/>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3200" b="0" i="0" u="none" strike="noStrike" kern="0" cap="none" spc="0" normalizeH="0" baseline="0" noProof="0" dirty="0">
                <a:ln>
                  <a:noFill/>
                </a:ln>
                <a:solidFill>
                  <a:schemeClr val="tx1"/>
                </a:solidFill>
                <a:effectLst/>
                <a:uLnTx/>
                <a:uFillTx/>
                <a:latin typeface="+mn-ea"/>
                <a:cs typeface="+mn-cs"/>
              </a:rPr>
              <a:t>在实际中</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en-US" altLang="zh-CN" sz="3200" b="0" i="1" u="none" strike="noStrike" kern="0" cap="none" spc="0" normalizeH="0" baseline="0" noProof="0" dirty="0" err="1">
                <a:ln>
                  <a:noFill/>
                </a:ln>
                <a:solidFill>
                  <a:schemeClr val="tx1"/>
                </a:solidFill>
                <a:effectLst/>
                <a:uLnTx/>
                <a:uFillTx/>
                <a:latin typeface="+mn-ea"/>
                <a:cs typeface="+mn-cs"/>
              </a:rPr>
              <a:t>R</a:t>
            </a:r>
            <a:r>
              <a:rPr kumimoji="0" lang="en-US" altLang="zh-CN" sz="3200" b="0" i="1" u="none" strike="noStrike" kern="0" cap="none" spc="0" normalizeH="0" baseline="-25000" noProof="0" dirty="0" err="1">
                <a:ln>
                  <a:noFill/>
                </a:ln>
                <a:solidFill>
                  <a:schemeClr val="tx1"/>
                </a:solidFill>
                <a:effectLst/>
                <a:uLnTx/>
                <a:uFillTx/>
                <a:latin typeface="+mn-ea"/>
                <a:cs typeface="+mn-cs"/>
              </a:rPr>
              <a:t>c</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zh-CN" altLang="en-US" sz="3200" b="0" i="0" u="none" strike="noStrike" kern="0" cap="none" spc="0" normalizeH="0" baseline="0" noProof="0" dirty="0">
                <a:ln>
                  <a:noFill/>
                </a:ln>
                <a:solidFill>
                  <a:schemeClr val="tx1"/>
                </a:solidFill>
                <a:effectLst/>
                <a:uLnTx/>
                <a:uFillTx/>
                <a:latin typeface="+mn-ea"/>
                <a:cs typeface="+mn-cs"/>
              </a:rPr>
              <a:t>或者</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en-US" altLang="zh-CN" sz="3200" b="0" i="1" u="none" strike="noStrike" kern="0" cap="none" spc="0" normalizeH="0" baseline="0" noProof="0" dirty="0" err="1">
                <a:ln>
                  <a:noFill/>
                </a:ln>
                <a:solidFill>
                  <a:schemeClr val="tx1"/>
                </a:solidFill>
                <a:effectLst/>
                <a:uLnTx/>
                <a:uFillTx/>
                <a:latin typeface="+mn-ea"/>
                <a:cs typeface="+mn-cs"/>
              </a:rPr>
              <a:t>R</a:t>
            </a:r>
            <a:r>
              <a:rPr kumimoji="0" lang="en-US" altLang="zh-CN" sz="3200" b="0" i="1" u="none" strike="noStrike" kern="0" cap="none" spc="0" normalizeH="0" baseline="-25000" noProof="0" dirty="0" err="1">
                <a:ln>
                  <a:noFill/>
                </a:ln>
                <a:solidFill>
                  <a:schemeClr val="tx1"/>
                </a:solidFill>
                <a:effectLst/>
                <a:uLnTx/>
                <a:uFillTx/>
                <a:latin typeface="+mn-ea"/>
                <a:cs typeface="+mn-cs"/>
              </a:rPr>
              <a:t>s</a:t>
            </a:r>
            <a:r>
              <a:rPr kumimoji="0" lang="en-US" altLang="zh-CN" sz="3200" b="0" i="0" u="none" strike="noStrike" kern="0" cap="none" spc="0" normalizeH="0" baseline="0" noProof="0" dirty="0">
                <a:ln>
                  <a:noFill/>
                </a:ln>
                <a:solidFill>
                  <a:schemeClr val="tx1"/>
                </a:solidFill>
                <a:effectLst/>
                <a:uLnTx/>
                <a:uFillTx/>
                <a:latin typeface="+mn-ea"/>
                <a:cs typeface="+mn-cs"/>
              </a:rPr>
              <a:t> </a:t>
            </a:r>
            <a:r>
              <a:rPr lang="zh-CN" altLang="en-US" sz="3200" kern="0" dirty="0">
                <a:latin typeface="+mn-ea"/>
              </a:rPr>
              <a:t>通常成为瓶颈</a:t>
            </a:r>
            <a:endParaRPr kumimoji="0" lang="en-US" altLang="zh-CN" sz="3200" b="0" i="0" u="none" strike="noStrike" kern="0" cap="none" spc="0" normalizeH="0" baseline="0" noProof="0" dirty="0">
              <a:ln>
                <a:noFill/>
              </a:ln>
              <a:solidFill>
                <a:schemeClr val="tx1"/>
              </a:solidFill>
              <a:effectLst/>
              <a:uLnTx/>
              <a:uFillTx/>
              <a:latin typeface="+mn-ea"/>
              <a:cs typeface="+mn-cs"/>
            </a:endParaRPr>
          </a:p>
        </p:txBody>
      </p:sp>
      <p:grpSp>
        <p:nvGrpSpPr>
          <p:cNvPr id="52" name="Group 81"/>
          <p:cNvGrpSpPr>
            <a:grpSpLocks/>
          </p:cNvGrpSpPr>
          <p:nvPr/>
        </p:nvGrpSpPr>
        <p:grpSpPr bwMode="auto">
          <a:xfrm>
            <a:off x="4576763" y="1784350"/>
            <a:ext cx="352425" cy="660400"/>
            <a:chOff x="4140" y="429"/>
            <a:chExt cx="1425" cy="2396"/>
          </a:xfrm>
        </p:grpSpPr>
        <p:sp>
          <p:nvSpPr>
            <p:cNvPr id="53"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4"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5"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6"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7"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8" name="Group 87"/>
            <p:cNvGrpSpPr>
              <a:grpSpLocks/>
            </p:cNvGrpSpPr>
            <p:nvPr/>
          </p:nvGrpSpPr>
          <p:grpSpPr bwMode="auto">
            <a:xfrm>
              <a:off x="4749" y="668"/>
              <a:ext cx="581" cy="145"/>
              <a:chOff x="614" y="2568"/>
              <a:chExt cx="725" cy="139"/>
            </a:xfrm>
          </p:grpSpPr>
          <p:sp>
            <p:nvSpPr>
              <p:cNvPr id="83" name="AutoShape 88"/>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4"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9"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0" name="Group 91"/>
            <p:cNvGrpSpPr>
              <a:grpSpLocks/>
            </p:cNvGrpSpPr>
            <p:nvPr/>
          </p:nvGrpSpPr>
          <p:grpSpPr bwMode="auto">
            <a:xfrm>
              <a:off x="4747" y="994"/>
              <a:ext cx="581" cy="134"/>
              <a:chOff x="614" y="2568"/>
              <a:chExt cx="725" cy="139"/>
            </a:xfrm>
          </p:grpSpPr>
          <p:sp>
            <p:nvSpPr>
              <p:cNvPr id="81" name="AutoShape 92"/>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2"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62"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3" name="Group 96"/>
            <p:cNvGrpSpPr>
              <a:grpSpLocks/>
            </p:cNvGrpSpPr>
            <p:nvPr/>
          </p:nvGrpSpPr>
          <p:grpSpPr bwMode="auto">
            <a:xfrm>
              <a:off x="4735" y="1627"/>
              <a:ext cx="582" cy="151"/>
              <a:chOff x="614" y="2568"/>
              <a:chExt cx="725" cy="139"/>
            </a:xfrm>
          </p:grpSpPr>
          <p:sp>
            <p:nvSpPr>
              <p:cNvPr id="79" name="AutoShape 97"/>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0"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4"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5" name="Group 100"/>
            <p:cNvGrpSpPr>
              <a:grpSpLocks/>
            </p:cNvGrpSpPr>
            <p:nvPr/>
          </p:nvGrpSpPr>
          <p:grpSpPr bwMode="auto">
            <a:xfrm>
              <a:off x="4739" y="1327"/>
              <a:ext cx="582" cy="139"/>
              <a:chOff x="614" y="2568"/>
              <a:chExt cx="725" cy="139"/>
            </a:xfrm>
          </p:grpSpPr>
          <p:sp>
            <p:nvSpPr>
              <p:cNvPr id="77" name="AutoShape 101"/>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8"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6"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7"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8"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9" name="Oval 106"/>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70"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71"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72"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73" name="Oval 110"/>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74" name="Oval 111"/>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75" name="Oval 112"/>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76"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85" name="Group 114"/>
          <p:cNvGrpSpPr>
            <a:grpSpLocks/>
          </p:cNvGrpSpPr>
          <p:nvPr/>
        </p:nvGrpSpPr>
        <p:grpSpPr bwMode="auto">
          <a:xfrm>
            <a:off x="5151438" y="1444625"/>
            <a:ext cx="352425" cy="660400"/>
            <a:chOff x="4140" y="429"/>
            <a:chExt cx="1425" cy="2396"/>
          </a:xfrm>
        </p:grpSpPr>
        <p:sp>
          <p:nvSpPr>
            <p:cNvPr id="86"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87"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88"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89"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90"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91" name="Group 120"/>
            <p:cNvGrpSpPr>
              <a:grpSpLocks/>
            </p:cNvGrpSpPr>
            <p:nvPr/>
          </p:nvGrpSpPr>
          <p:grpSpPr bwMode="auto">
            <a:xfrm>
              <a:off x="4749" y="668"/>
              <a:ext cx="581" cy="145"/>
              <a:chOff x="614" y="2568"/>
              <a:chExt cx="725" cy="139"/>
            </a:xfrm>
          </p:grpSpPr>
          <p:sp>
            <p:nvSpPr>
              <p:cNvPr id="116" name="AutoShape 121"/>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2"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93" name="Group 124"/>
            <p:cNvGrpSpPr>
              <a:grpSpLocks/>
            </p:cNvGrpSpPr>
            <p:nvPr/>
          </p:nvGrpSpPr>
          <p:grpSpPr bwMode="auto">
            <a:xfrm>
              <a:off x="4747" y="994"/>
              <a:ext cx="581" cy="134"/>
              <a:chOff x="614" y="2568"/>
              <a:chExt cx="725" cy="139"/>
            </a:xfrm>
          </p:grpSpPr>
          <p:sp>
            <p:nvSpPr>
              <p:cNvPr id="114" name="AutoShape 125"/>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5"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4"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95"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96" name="Group 129"/>
            <p:cNvGrpSpPr>
              <a:grpSpLocks/>
            </p:cNvGrpSpPr>
            <p:nvPr/>
          </p:nvGrpSpPr>
          <p:grpSpPr bwMode="auto">
            <a:xfrm>
              <a:off x="4735" y="1627"/>
              <a:ext cx="582" cy="151"/>
              <a:chOff x="614" y="2568"/>
              <a:chExt cx="725" cy="139"/>
            </a:xfrm>
          </p:grpSpPr>
          <p:sp>
            <p:nvSpPr>
              <p:cNvPr id="112" name="AutoShape 130"/>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3"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7"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98" name="Group 133"/>
            <p:cNvGrpSpPr>
              <a:grpSpLocks/>
            </p:cNvGrpSpPr>
            <p:nvPr/>
          </p:nvGrpSpPr>
          <p:grpSpPr bwMode="auto">
            <a:xfrm>
              <a:off x="4739" y="1327"/>
              <a:ext cx="582" cy="139"/>
              <a:chOff x="614" y="2568"/>
              <a:chExt cx="725" cy="139"/>
            </a:xfrm>
          </p:grpSpPr>
          <p:sp>
            <p:nvSpPr>
              <p:cNvPr id="110" name="AutoShape 134"/>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1"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9"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00"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1"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2" name="Oval 139"/>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103"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04"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05"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06" name="Oval 143"/>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107" name="Oval 144"/>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08" name="Oval 145"/>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109"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18" name="Group 147"/>
          <p:cNvGrpSpPr>
            <a:grpSpLocks/>
          </p:cNvGrpSpPr>
          <p:nvPr/>
        </p:nvGrpSpPr>
        <p:grpSpPr bwMode="auto">
          <a:xfrm>
            <a:off x="8002588" y="1700213"/>
            <a:ext cx="352425" cy="660400"/>
            <a:chOff x="4140" y="429"/>
            <a:chExt cx="1425" cy="2396"/>
          </a:xfrm>
        </p:grpSpPr>
        <p:sp>
          <p:nvSpPr>
            <p:cNvPr id="119"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20"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21"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22"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3"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24" name="Group 153"/>
            <p:cNvGrpSpPr>
              <a:grpSpLocks/>
            </p:cNvGrpSpPr>
            <p:nvPr/>
          </p:nvGrpSpPr>
          <p:grpSpPr bwMode="auto">
            <a:xfrm>
              <a:off x="4749" y="668"/>
              <a:ext cx="581" cy="145"/>
              <a:chOff x="614" y="2568"/>
              <a:chExt cx="725" cy="139"/>
            </a:xfrm>
          </p:grpSpPr>
          <p:sp>
            <p:nvSpPr>
              <p:cNvPr id="149" name="AutoShape 154"/>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50"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25"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26" name="Group 157"/>
            <p:cNvGrpSpPr>
              <a:grpSpLocks/>
            </p:cNvGrpSpPr>
            <p:nvPr/>
          </p:nvGrpSpPr>
          <p:grpSpPr bwMode="auto">
            <a:xfrm>
              <a:off x="4747" y="994"/>
              <a:ext cx="581" cy="134"/>
              <a:chOff x="614" y="2568"/>
              <a:chExt cx="725" cy="139"/>
            </a:xfrm>
          </p:grpSpPr>
          <p:sp>
            <p:nvSpPr>
              <p:cNvPr id="147" name="AutoShape 158"/>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8"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27"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28"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29" name="Group 162"/>
            <p:cNvGrpSpPr>
              <a:grpSpLocks/>
            </p:cNvGrpSpPr>
            <p:nvPr/>
          </p:nvGrpSpPr>
          <p:grpSpPr bwMode="auto">
            <a:xfrm>
              <a:off x="4735" y="1627"/>
              <a:ext cx="582" cy="151"/>
              <a:chOff x="614" y="2568"/>
              <a:chExt cx="725" cy="139"/>
            </a:xfrm>
          </p:grpSpPr>
          <p:sp>
            <p:nvSpPr>
              <p:cNvPr id="145" name="AutoShape 163"/>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6"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0"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31" name="Group 166"/>
            <p:cNvGrpSpPr>
              <a:grpSpLocks/>
            </p:cNvGrpSpPr>
            <p:nvPr/>
          </p:nvGrpSpPr>
          <p:grpSpPr bwMode="auto">
            <a:xfrm>
              <a:off x="4739" y="1327"/>
              <a:ext cx="582" cy="139"/>
              <a:chOff x="614" y="2568"/>
              <a:chExt cx="725" cy="139"/>
            </a:xfrm>
          </p:grpSpPr>
          <p:sp>
            <p:nvSpPr>
              <p:cNvPr id="143" name="AutoShape 167"/>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4"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2"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33"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34"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35" name="Oval 172"/>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136"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37"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38"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39" name="Oval 176"/>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140" name="Oval 177"/>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41" name="Oval 178"/>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142"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51" name="Group 180"/>
          <p:cNvGrpSpPr>
            <a:grpSpLocks/>
          </p:cNvGrpSpPr>
          <p:nvPr/>
        </p:nvGrpSpPr>
        <p:grpSpPr bwMode="auto">
          <a:xfrm flipH="1">
            <a:off x="8151813" y="4489450"/>
            <a:ext cx="803275" cy="771525"/>
            <a:chOff x="-44" y="1473"/>
            <a:chExt cx="981" cy="1105"/>
          </a:xfrm>
        </p:grpSpPr>
        <p:pic>
          <p:nvPicPr>
            <p:cNvPr id="152" name="Picture 18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53"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4" name="Group 183"/>
          <p:cNvGrpSpPr>
            <a:grpSpLocks/>
          </p:cNvGrpSpPr>
          <p:nvPr/>
        </p:nvGrpSpPr>
        <p:grpSpPr bwMode="auto">
          <a:xfrm>
            <a:off x="4237038" y="4470400"/>
            <a:ext cx="803275" cy="771525"/>
            <a:chOff x="-44" y="1473"/>
            <a:chExt cx="981" cy="1105"/>
          </a:xfrm>
        </p:grpSpPr>
        <p:pic>
          <p:nvPicPr>
            <p:cNvPr id="155" name="Picture 18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56"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7" name="Group 186"/>
          <p:cNvGrpSpPr>
            <a:grpSpLocks/>
          </p:cNvGrpSpPr>
          <p:nvPr/>
        </p:nvGrpSpPr>
        <p:grpSpPr bwMode="auto">
          <a:xfrm>
            <a:off x="4859338" y="4919663"/>
            <a:ext cx="803275" cy="771525"/>
            <a:chOff x="-44" y="1473"/>
            <a:chExt cx="981" cy="1105"/>
          </a:xfrm>
        </p:grpSpPr>
        <p:pic>
          <p:nvPicPr>
            <p:cNvPr id="158" name="Picture 18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59"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什么是因特网：构成描述</a:t>
            </a:r>
          </a:p>
        </p:txBody>
      </p:sp>
      <p:grpSp>
        <p:nvGrpSpPr>
          <p:cNvPr id="1339" name="Group 842"/>
          <p:cNvGrpSpPr>
            <a:grpSpLocks/>
          </p:cNvGrpSpPr>
          <p:nvPr/>
        </p:nvGrpSpPr>
        <p:grpSpPr bwMode="auto">
          <a:xfrm>
            <a:off x="338138" y="4048844"/>
            <a:ext cx="1650999" cy="901700"/>
            <a:chOff x="98" y="2320"/>
            <a:chExt cx="1040" cy="568"/>
          </a:xfrm>
        </p:grpSpPr>
        <p:sp>
          <p:nvSpPr>
            <p:cNvPr id="1340" name="Text Box 666"/>
            <p:cNvSpPr txBox="1">
              <a:spLocks noChangeArrowheads="1"/>
            </p:cNvSpPr>
            <p:nvPr/>
          </p:nvSpPr>
          <p:spPr bwMode="auto">
            <a:xfrm>
              <a:off x="564" y="2728"/>
              <a:ext cx="569" cy="160"/>
            </a:xfrm>
            <a:prstGeom prst="rect">
              <a:avLst/>
            </a:prstGeom>
            <a:noFill/>
            <a:ln w="9525">
              <a:noFill/>
              <a:miter lim="800000"/>
              <a:headEnd/>
              <a:tailEnd/>
            </a:ln>
          </p:spPr>
          <p:txBody>
            <a:bodyPr wrap="none">
              <a:spAutoFit/>
            </a:bodyPr>
            <a:lstStyle/>
            <a:p>
              <a:pPr>
                <a:lnSpc>
                  <a:spcPct val="75000"/>
                </a:lnSpc>
              </a:pPr>
              <a:r>
                <a:rPr lang="zh-CN" altLang="en-US" sz="1400" dirty="0"/>
                <a:t>有线链路</a:t>
              </a:r>
              <a:endParaRPr lang="en-US" altLang="zh-CN" sz="1400" dirty="0"/>
            </a:p>
          </p:txBody>
        </p:sp>
        <p:sp>
          <p:nvSpPr>
            <p:cNvPr id="1341" name="Text Box 669"/>
            <p:cNvSpPr txBox="1">
              <a:spLocks noChangeArrowheads="1"/>
            </p:cNvSpPr>
            <p:nvPr/>
          </p:nvSpPr>
          <p:spPr bwMode="auto">
            <a:xfrm>
              <a:off x="569" y="2465"/>
              <a:ext cx="569" cy="160"/>
            </a:xfrm>
            <a:prstGeom prst="rect">
              <a:avLst/>
            </a:prstGeom>
            <a:noFill/>
            <a:ln w="9525">
              <a:noFill/>
              <a:miter lim="800000"/>
              <a:headEnd/>
              <a:tailEnd/>
            </a:ln>
          </p:spPr>
          <p:txBody>
            <a:bodyPr wrap="none">
              <a:spAutoFit/>
            </a:bodyPr>
            <a:lstStyle/>
            <a:p>
              <a:pPr>
                <a:lnSpc>
                  <a:spcPct val="75000"/>
                </a:lnSpc>
              </a:pPr>
              <a:r>
                <a:rPr lang="zh-CN" altLang="en-US" sz="1400" dirty="0"/>
                <a:t>无线链路</a:t>
              </a:r>
              <a:endParaRPr lang="en-US" altLang="zh-CN" sz="1400" dirty="0"/>
            </a:p>
          </p:txBody>
        </p:sp>
        <p:grpSp>
          <p:nvGrpSpPr>
            <p:cNvPr id="1342" name="Group 819"/>
            <p:cNvGrpSpPr>
              <a:grpSpLocks/>
            </p:cNvGrpSpPr>
            <p:nvPr/>
          </p:nvGrpSpPr>
          <p:grpSpPr bwMode="auto">
            <a:xfrm>
              <a:off x="385" y="2320"/>
              <a:ext cx="201" cy="282"/>
              <a:chOff x="742" y="2409"/>
              <a:chExt cx="576" cy="881"/>
            </a:xfrm>
          </p:grpSpPr>
          <p:grpSp>
            <p:nvGrpSpPr>
              <p:cNvPr id="1347" name="Group 820"/>
              <p:cNvGrpSpPr>
                <a:grpSpLocks/>
              </p:cNvGrpSpPr>
              <p:nvPr/>
            </p:nvGrpSpPr>
            <p:grpSpPr bwMode="auto">
              <a:xfrm>
                <a:off x="832" y="2643"/>
                <a:ext cx="376" cy="647"/>
                <a:chOff x="3130" y="3288"/>
                <a:chExt cx="410" cy="742"/>
              </a:xfrm>
            </p:grpSpPr>
            <p:sp>
              <p:nvSpPr>
                <p:cNvPr id="1350" name="Line 270"/>
                <p:cNvSpPr>
                  <a:spLocks noChangeShapeType="1"/>
                </p:cNvSpPr>
                <p:nvPr/>
              </p:nvSpPr>
              <p:spPr bwMode="auto">
                <a:xfrm flipH="1">
                  <a:off x="3130" y="3288"/>
                  <a:ext cx="205" cy="672"/>
                </a:xfrm>
                <a:prstGeom prst="line">
                  <a:avLst/>
                </a:prstGeom>
                <a:noFill/>
                <a:ln w="19050">
                  <a:solidFill>
                    <a:schemeClr val="tx1"/>
                  </a:solidFill>
                  <a:round/>
                  <a:headEnd/>
                  <a:tailEnd/>
                </a:ln>
              </p:spPr>
              <p:txBody>
                <a:bodyPr wrap="none"/>
                <a:lstStyle/>
                <a:p>
                  <a:endParaRPr lang="zh-CN" altLang="en-US"/>
                </a:p>
              </p:txBody>
            </p:sp>
            <p:sp>
              <p:nvSpPr>
                <p:cNvPr id="1351" name="Line 271"/>
                <p:cNvSpPr>
                  <a:spLocks noChangeShapeType="1"/>
                </p:cNvSpPr>
                <p:nvPr/>
              </p:nvSpPr>
              <p:spPr bwMode="auto">
                <a:xfrm>
                  <a:off x="3335" y="3288"/>
                  <a:ext cx="205" cy="669"/>
                </a:xfrm>
                <a:prstGeom prst="line">
                  <a:avLst/>
                </a:prstGeom>
                <a:noFill/>
                <a:ln w="19050">
                  <a:solidFill>
                    <a:schemeClr val="tx1"/>
                  </a:solidFill>
                  <a:round/>
                  <a:headEnd/>
                  <a:tailEnd/>
                </a:ln>
              </p:spPr>
              <p:txBody>
                <a:bodyPr wrap="none"/>
                <a:lstStyle/>
                <a:p>
                  <a:endParaRPr lang="zh-CN" altLang="en-US"/>
                </a:p>
              </p:txBody>
            </p:sp>
            <p:sp>
              <p:nvSpPr>
                <p:cNvPr id="1352" name="Line 272"/>
                <p:cNvSpPr>
                  <a:spLocks noChangeShapeType="1"/>
                </p:cNvSpPr>
                <p:nvPr/>
              </p:nvSpPr>
              <p:spPr bwMode="auto">
                <a:xfrm>
                  <a:off x="3130" y="3957"/>
                  <a:ext cx="205" cy="73"/>
                </a:xfrm>
                <a:prstGeom prst="line">
                  <a:avLst/>
                </a:prstGeom>
                <a:noFill/>
                <a:ln w="19050">
                  <a:solidFill>
                    <a:schemeClr val="tx1"/>
                  </a:solidFill>
                  <a:round/>
                  <a:headEnd/>
                  <a:tailEnd/>
                </a:ln>
              </p:spPr>
              <p:txBody>
                <a:bodyPr wrap="none"/>
                <a:lstStyle/>
                <a:p>
                  <a:endParaRPr lang="zh-CN" altLang="en-US"/>
                </a:p>
              </p:txBody>
            </p:sp>
            <p:sp>
              <p:nvSpPr>
                <p:cNvPr id="1353" name="Line 273"/>
                <p:cNvSpPr>
                  <a:spLocks noChangeShapeType="1"/>
                </p:cNvSpPr>
                <p:nvPr/>
              </p:nvSpPr>
              <p:spPr bwMode="auto">
                <a:xfrm flipH="1">
                  <a:off x="3335" y="3957"/>
                  <a:ext cx="205" cy="73"/>
                </a:xfrm>
                <a:prstGeom prst="line">
                  <a:avLst/>
                </a:prstGeom>
                <a:noFill/>
                <a:ln w="19050">
                  <a:solidFill>
                    <a:schemeClr val="tx1"/>
                  </a:solidFill>
                  <a:round/>
                  <a:headEnd/>
                  <a:tailEnd/>
                </a:ln>
              </p:spPr>
              <p:txBody>
                <a:bodyPr wrap="none"/>
                <a:lstStyle/>
                <a:p>
                  <a:endParaRPr lang="zh-CN" altLang="en-US"/>
                </a:p>
              </p:txBody>
            </p:sp>
            <p:sp>
              <p:nvSpPr>
                <p:cNvPr id="1354" name="Line 274"/>
                <p:cNvSpPr>
                  <a:spLocks noChangeShapeType="1"/>
                </p:cNvSpPr>
                <p:nvPr/>
              </p:nvSpPr>
              <p:spPr bwMode="auto">
                <a:xfrm>
                  <a:off x="3335" y="3303"/>
                  <a:ext cx="0" cy="727"/>
                </a:xfrm>
                <a:prstGeom prst="line">
                  <a:avLst/>
                </a:prstGeom>
                <a:noFill/>
                <a:ln w="19050">
                  <a:solidFill>
                    <a:schemeClr val="tx1"/>
                  </a:solidFill>
                  <a:round/>
                  <a:headEnd/>
                  <a:tailEnd/>
                </a:ln>
              </p:spPr>
              <p:txBody>
                <a:bodyPr wrap="none"/>
                <a:lstStyle/>
                <a:p>
                  <a:endParaRPr lang="zh-CN" altLang="en-US"/>
                </a:p>
              </p:txBody>
            </p:sp>
            <p:sp>
              <p:nvSpPr>
                <p:cNvPr id="1355" name="Line 275"/>
                <p:cNvSpPr>
                  <a:spLocks noChangeShapeType="1"/>
                </p:cNvSpPr>
                <p:nvPr/>
              </p:nvSpPr>
              <p:spPr bwMode="auto">
                <a:xfrm flipV="1">
                  <a:off x="3130" y="3888"/>
                  <a:ext cx="205" cy="72"/>
                </a:xfrm>
                <a:prstGeom prst="line">
                  <a:avLst/>
                </a:prstGeom>
                <a:noFill/>
                <a:ln w="19050">
                  <a:solidFill>
                    <a:schemeClr val="tx1"/>
                  </a:solidFill>
                  <a:round/>
                  <a:headEnd/>
                  <a:tailEnd/>
                </a:ln>
              </p:spPr>
              <p:txBody>
                <a:bodyPr wrap="none"/>
                <a:lstStyle/>
                <a:p>
                  <a:endParaRPr lang="zh-CN" altLang="en-US"/>
                </a:p>
              </p:txBody>
            </p:sp>
            <p:sp>
              <p:nvSpPr>
                <p:cNvPr id="1356" name="Line 276"/>
                <p:cNvSpPr>
                  <a:spLocks noChangeShapeType="1"/>
                </p:cNvSpPr>
                <p:nvPr/>
              </p:nvSpPr>
              <p:spPr bwMode="auto">
                <a:xfrm flipH="1" flipV="1">
                  <a:off x="3335" y="3888"/>
                  <a:ext cx="205" cy="69"/>
                </a:xfrm>
                <a:prstGeom prst="line">
                  <a:avLst/>
                </a:prstGeom>
                <a:noFill/>
                <a:ln w="19050">
                  <a:solidFill>
                    <a:schemeClr val="tx1"/>
                  </a:solidFill>
                  <a:round/>
                  <a:headEnd/>
                  <a:tailEnd/>
                </a:ln>
              </p:spPr>
              <p:txBody>
                <a:bodyPr wrap="none"/>
                <a:lstStyle/>
                <a:p>
                  <a:endParaRPr lang="zh-CN" altLang="en-US"/>
                </a:p>
              </p:txBody>
            </p:sp>
            <p:sp>
              <p:nvSpPr>
                <p:cNvPr id="1357" name="Line 277"/>
                <p:cNvSpPr>
                  <a:spLocks noChangeShapeType="1"/>
                </p:cNvSpPr>
                <p:nvPr/>
              </p:nvSpPr>
              <p:spPr bwMode="auto">
                <a:xfrm>
                  <a:off x="3217" y="3668"/>
                  <a:ext cx="118" cy="55"/>
                </a:xfrm>
                <a:prstGeom prst="line">
                  <a:avLst/>
                </a:prstGeom>
                <a:noFill/>
                <a:ln w="19050">
                  <a:solidFill>
                    <a:schemeClr val="tx1"/>
                  </a:solidFill>
                  <a:round/>
                  <a:headEnd/>
                  <a:tailEnd/>
                </a:ln>
              </p:spPr>
              <p:txBody>
                <a:bodyPr wrap="none"/>
                <a:lstStyle/>
                <a:p>
                  <a:endParaRPr lang="zh-CN" altLang="en-US"/>
                </a:p>
              </p:txBody>
            </p:sp>
            <p:sp>
              <p:nvSpPr>
                <p:cNvPr id="1358" name="Line 278"/>
                <p:cNvSpPr>
                  <a:spLocks noChangeShapeType="1"/>
                </p:cNvSpPr>
                <p:nvPr/>
              </p:nvSpPr>
              <p:spPr bwMode="auto">
                <a:xfrm flipV="1">
                  <a:off x="3335" y="3668"/>
                  <a:ext cx="124" cy="55"/>
                </a:xfrm>
                <a:prstGeom prst="line">
                  <a:avLst/>
                </a:prstGeom>
                <a:noFill/>
                <a:ln w="19050">
                  <a:solidFill>
                    <a:schemeClr val="tx1"/>
                  </a:solidFill>
                  <a:round/>
                  <a:headEnd/>
                  <a:tailEnd/>
                </a:ln>
              </p:spPr>
              <p:txBody>
                <a:bodyPr wrap="none"/>
                <a:lstStyle/>
                <a:p>
                  <a:endParaRPr lang="zh-CN" altLang="en-US"/>
                </a:p>
              </p:txBody>
            </p:sp>
            <p:sp>
              <p:nvSpPr>
                <p:cNvPr id="1359" name="Line 279"/>
                <p:cNvSpPr>
                  <a:spLocks noChangeShapeType="1"/>
                </p:cNvSpPr>
                <p:nvPr/>
              </p:nvSpPr>
              <p:spPr bwMode="auto">
                <a:xfrm>
                  <a:off x="3178" y="3766"/>
                  <a:ext cx="152" cy="75"/>
                </a:xfrm>
                <a:prstGeom prst="line">
                  <a:avLst/>
                </a:prstGeom>
                <a:noFill/>
                <a:ln w="19050">
                  <a:solidFill>
                    <a:schemeClr val="tx1"/>
                  </a:solidFill>
                  <a:round/>
                  <a:headEnd/>
                  <a:tailEnd/>
                </a:ln>
              </p:spPr>
              <p:txBody>
                <a:bodyPr wrap="none"/>
                <a:lstStyle/>
                <a:p>
                  <a:endParaRPr lang="zh-CN" altLang="en-US"/>
                </a:p>
              </p:txBody>
            </p:sp>
            <p:sp>
              <p:nvSpPr>
                <p:cNvPr id="1360" name="Line 280"/>
                <p:cNvSpPr>
                  <a:spLocks noChangeShapeType="1"/>
                </p:cNvSpPr>
                <p:nvPr/>
              </p:nvSpPr>
              <p:spPr bwMode="auto">
                <a:xfrm flipV="1">
                  <a:off x="3335" y="3781"/>
                  <a:ext cx="153" cy="66"/>
                </a:xfrm>
                <a:prstGeom prst="line">
                  <a:avLst/>
                </a:prstGeom>
                <a:noFill/>
                <a:ln w="19050">
                  <a:solidFill>
                    <a:schemeClr val="tx1"/>
                  </a:solidFill>
                  <a:round/>
                  <a:headEnd/>
                  <a:tailEnd/>
                </a:ln>
              </p:spPr>
              <p:txBody>
                <a:bodyPr wrap="none"/>
                <a:lstStyle/>
                <a:p>
                  <a:endParaRPr lang="zh-CN" altLang="en-US"/>
                </a:p>
              </p:txBody>
            </p:sp>
            <p:sp>
              <p:nvSpPr>
                <p:cNvPr id="1361" name="Line 281"/>
                <p:cNvSpPr>
                  <a:spLocks noChangeShapeType="1"/>
                </p:cNvSpPr>
                <p:nvPr/>
              </p:nvSpPr>
              <p:spPr bwMode="auto">
                <a:xfrm flipV="1">
                  <a:off x="3335" y="3567"/>
                  <a:ext cx="78" cy="27"/>
                </a:xfrm>
                <a:prstGeom prst="line">
                  <a:avLst/>
                </a:prstGeom>
                <a:noFill/>
                <a:ln w="19050">
                  <a:solidFill>
                    <a:schemeClr val="tx1"/>
                  </a:solidFill>
                  <a:round/>
                  <a:headEnd/>
                  <a:tailEnd/>
                </a:ln>
              </p:spPr>
              <p:txBody>
                <a:bodyPr wrap="none"/>
                <a:lstStyle/>
                <a:p>
                  <a:endParaRPr lang="zh-CN" altLang="en-US"/>
                </a:p>
              </p:txBody>
            </p:sp>
            <p:sp>
              <p:nvSpPr>
                <p:cNvPr id="1362" name="Line 282"/>
                <p:cNvSpPr>
                  <a:spLocks noChangeShapeType="1"/>
                </p:cNvSpPr>
                <p:nvPr/>
              </p:nvSpPr>
              <p:spPr bwMode="auto">
                <a:xfrm flipV="1">
                  <a:off x="3335" y="3428"/>
                  <a:ext cx="49" cy="21"/>
                </a:xfrm>
                <a:prstGeom prst="line">
                  <a:avLst/>
                </a:prstGeom>
                <a:noFill/>
                <a:ln w="19050">
                  <a:solidFill>
                    <a:schemeClr val="tx1"/>
                  </a:solidFill>
                  <a:round/>
                  <a:headEnd/>
                  <a:tailEnd/>
                </a:ln>
              </p:spPr>
              <p:txBody>
                <a:bodyPr wrap="none"/>
                <a:lstStyle/>
                <a:p>
                  <a:endParaRPr lang="zh-CN" altLang="en-US"/>
                </a:p>
              </p:txBody>
            </p:sp>
            <p:sp>
              <p:nvSpPr>
                <p:cNvPr id="1363" name="Line 283"/>
                <p:cNvSpPr>
                  <a:spLocks noChangeShapeType="1"/>
                </p:cNvSpPr>
                <p:nvPr/>
              </p:nvSpPr>
              <p:spPr bwMode="auto">
                <a:xfrm>
                  <a:off x="3247" y="3558"/>
                  <a:ext cx="95" cy="36"/>
                </a:xfrm>
                <a:prstGeom prst="line">
                  <a:avLst/>
                </a:prstGeom>
                <a:noFill/>
                <a:ln w="19050">
                  <a:solidFill>
                    <a:schemeClr val="tx1"/>
                  </a:solidFill>
                  <a:round/>
                  <a:headEnd/>
                  <a:tailEnd/>
                </a:ln>
              </p:spPr>
              <p:txBody>
                <a:bodyPr wrap="none"/>
                <a:lstStyle/>
                <a:p>
                  <a:endParaRPr lang="zh-CN" altLang="en-US"/>
                </a:p>
              </p:txBody>
            </p:sp>
            <p:sp>
              <p:nvSpPr>
                <p:cNvPr id="1364" name="Line 284"/>
                <p:cNvSpPr>
                  <a:spLocks noChangeShapeType="1"/>
                </p:cNvSpPr>
                <p:nvPr/>
              </p:nvSpPr>
              <p:spPr bwMode="auto">
                <a:xfrm>
                  <a:off x="3289" y="3422"/>
                  <a:ext cx="55" cy="36"/>
                </a:xfrm>
                <a:prstGeom prst="line">
                  <a:avLst/>
                </a:prstGeom>
                <a:noFill/>
                <a:ln w="19050">
                  <a:solidFill>
                    <a:schemeClr val="tx1"/>
                  </a:solidFill>
                  <a:round/>
                  <a:headEnd/>
                  <a:tailEnd/>
                </a:ln>
              </p:spPr>
              <p:txBody>
                <a:bodyPr wrap="none"/>
                <a:lstStyle/>
                <a:p>
                  <a:endParaRPr lang="zh-CN" altLang="en-US"/>
                </a:p>
              </p:txBody>
            </p:sp>
          </p:grpSp>
          <p:pic>
            <p:nvPicPr>
              <p:cNvPr id="1348" name="Picture 836" descr="cell_tower_radiation copy"/>
              <p:cNvPicPr>
                <a:picLocks noChangeAspect="1" noChangeArrowheads="1"/>
              </p:cNvPicPr>
              <p:nvPr/>
            </p:nvPicPr>
            <p:blipFill>
              <a:blip r:embed="rId2" cstate="print"/>
              <a:srcRect/>
              <a:stretch>
                <a:fillRect/>
              </a:stretch>
            </p:blipFill>
            <p:spPr bwMode="auto">
              <a:xfrm>
                <a:off x="742" y="2409"/>
                <a:ext cx="576" cy="464"/>
              </a:xfrm>
              <a:prstGeom prst="rect">
                <a:avLst/>
              </a:prstGeom>
              <a:noFill/>
              <a:ln w="9525">
                <a:noFill/>
                <a:miter lim="800000"/>
                <a:headEnd/>
                <a:tailEnd/>
              </a:ln>
            </p:spPr>
          </p:pic>
          <p:sp>
            <p:nvSpPr>
              <p:cNvPr id="1349"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p>
                <a:endParaRPr lang="zh-CN" altLang="zh-CN"/>
              </a:p>
            </p:txBody>
          </p:sp>
        </p:grpSp>
        <p:grpSp>
          <p:nvGrpSpPr>
            <p:cNvPr id="1343" name="Group 838"/>
            <p:cNvGrpSpPr>
              <a:grpSpLocks/>
            </p:cNvGrpSpPr>
            <p:nvPr/>
          </p:nvGrpSpPr>
          <p:grpSpPr bwMode="auto">
            <a:xfrm>
              <a:off x="98" y="2444"/>
              <a:ext cx="355" cy="265"/>
              <a:chOff x="2967" y="478"/>
              <a:chExt cx="788" cy="625"/>
            </a:xfrm>
          </p:grpSpPr>
          <p:pic>
            <p:nvPicPr>
              <p:cNvPr id="1345" name="Picture 839" descr="access_point_stylized_small"/>
              <p:cNvPicPr>
                <a:picLocks noChangeAspect="1" noChangeArrowheads="1"/>
              </p:cNvPicPr>
              <p:nvPr/>
            </p:nvPicPr>
            <p:blipFill>
              <a:blip r:embed="rId3" cstate="print"/>
              <a:srcRect/>
              <a:stretch>
                <a:fillRect/>
              </a:stretch>
            </p:blipFill>
            <p:spPr bwMode="auto">
              <a:xfrm>
                <a:off x="3012" y="559"/>
                <a:ext cx="576" cy="544"/>
              </a:xfrm>
              <a:prstGeom prst="rect">
                <a:avLst/>
              </a:prstGeom>
              <a:noFill/>
              <a:ln w="9525">
                <a:noFill/>
                <a:miter lim="800000"/>
                <a:headEnd/>
                <a:tailEnd/>
              </a:ln>
            </p:spPr>
          </p:pic>
          <p:pic>
            <p:nvPicPr>
              <p:cNvPr id="1346" name="Picture 840" descr="antenna_radiation_stylized"/>
              <p:cNvPicPr>
                <a:picLocks noChangeAspect="1" noChangeArrowheads="1"/>
              </p:cNvPicPr>
              <p:nvPr/>
            </p:nvPicPr>
            <p:blipFill>
              <a:blip r:embed="rId4" cstate="print"/>
              <a:srcRect/>
              <a:stretch>
                <a:fillRect/>
              </a:stretch>
            </p:blipFill>
            <p:spPr bwMode="auto">
              <a:xfrm>
                <a:off x="2967" y="478"/>
                <a:ext cx="788" cy="188"/>
              </a:xfrm>
              <a:prstGeom prst="rect">
                <a:avLst/>
              </a:prstGeom>
              <a:noFill/>
              <a:ln w="9525">
                <a:noFill/>
                <a:miter lim="800000"/>
                <a:headEnd/>
                <a:tailEnd/>
              </a:ln>
            </p:spPr>
          </p:pic>
        </p:grpSp>
        <p:sp>
          <p:nvSpPr>
            <p:cNvPr id="1344" name="Line 841"/>
            <p:cNvSpPr>
              <a:spLocks noChangeShapeType="1"/>
            </p:cNvSpPr>
            <p:nvPr/>
          </p:nvSpPr>
          <p:spPr bwMode="auto">
            <a:xfrm>
              <a:off x="288" y="2830"/>
              <a:ext cx="266" cy="0"/>
            </a:xfrm>
            <a:prstGeom prst="line">
              <a:avLst/>
            </a:prstGeom>
            <a:noFill/>
            <a:ln w="9525">
              <a:solidFill>
                <a:schemeClr val="tx1"/>
              </a:solidFill>
              <a:round/>
              <a:headEnd/>
              <a:tailEnd/>
            </a:ln>
          </p:spPr>
          <p:txBody>
            <a:bodyPr/>
            <a:lstStyle/>
            <a:p>
              <a:endParaRPr lang="zh-CN" altLang="en-US"/>
            </a:p>
          </p:txBody>
        </p:sp>
      </p:grpSp>
      <p:grpSp>
        <p:nvGrpSpPr>
          <p:cNvPr id="1365" name="Group 852"/>
          <p:cNvGrpSpPr>
            <a:grpSpLocks/>
          </p:cNvGrpSpPr>
          <p:nvPr/>
        </p:nvGrpSpPr>
        <p:grpSpPr bwMode="auto">
          <a:xfrm>
            <a:off x="633413" y="5847482"/>
            <a:ext cx="723900" cy="481012"/>
            <a:chOff x="293" y="3440"/>
            <a:chExt cx="456" cy="303"/>
          </a:xfrm>
        </p:grpSpPr>
        <p:sp>
          <p:nvSpPr>
            <p:cNvPr id="1366" name="Text Box 662"/>
            <p:cNvSpPr txBox="1">
              <a:spLocks noChangeArrowheads="1"/>
            </p:cNvSpPr>
            <p:nvPr/>
          </p:nvSpPr>
          <p:spPr bwMode="auto">
            <a:xfrm>
              <a:off x="293" y="3549"/>
              <a:ext cx="456" cy="194"/>
            </a:xfrm>
            <a:prstGeom prst="rect">
              <a:avLst/>
            </a:prstGeom>
            <a:noFill/>
            <a:ln w="9525">
              <a:noFill/>
              <a:miter lim="800000"/>
              <a:headEnd/>
              <a:tailEnd/>
            </a:ln>
          </p:spPr>
          <p:txBody>
            <a:bodyPr wrap="none">
              <a:spAutoFit/>
            </a:bodyPr>
            <a:lstStyle/>
            <a:p>
              <a:r>
                <a:rPr lang="zh-CN" altLang="en-US" sz="1400" dirty="0"/>
                <a:t>路由器</a:t>
              </a:r>
              <a:endParaRPr lang="en-US" altLang="zh-CN" sz="1400" dirty="0"/>
            </a:p>
          </p:txBody>
        </p:sp>
        <p:grpSp>
          <p:nvGrpSpPr>
            <p:cNvPr id="1367" name="Group 843"/>
            <p:cNvGrpSpPr>
              <a:grpSpLocks/>
            </p:cNvGrpSpPr>
            <p:nvPr/>
          </p:nvGrpSpPr>
          <p:grpSpPr bwMode="auto">
            <a:xfrm>
              <a:off x="337" y="3440"/>
              <a:ext cx="306" cy="128"/>
              <a:chOff x="4650" y="1129"/>
              <a:chExt cx="246" cy="95"/>
            </a:xfrm>
          </p:grpSpPr>
          <p:sp>
            <p:nvSpPr>
              <p:cNvPr id="13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3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3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371" name="Group 847"/>
              <p:cNvGrpSpPr>
                <a:grpSpLocks/>
              </p:cNvGrpSpPr>
              <p:nvPr/>
            </p:nvGrpSpPr>
            <p:grpSpPr bwMode="auto">
              <a:xfrm>
                <a:off x="4699" y="1145"/>
                <a:ext cx="138" cy="29"/>
                <a:chOff x="2468" y="1332"/>
                <a:chExt cx="310" cy="60"/>
              </a:xfrm>
            </p:grpSpPr>
            <p:sp>
              <p:nvSpPr>
                <p:cNvPr id="1374"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375"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372" name="Line 85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373" name="Line 85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grpSp>
        <p:nvGrpSpPr>
          <p:cNvPr id="1376" name="Group 1201"/>
          <p:cNvGrpSpPr>
            <a:grpSpLocks/>
          </p:cNvGrpSpPr>
          <p:nvPr/>
        </p:nvGrpSpPr>
        <p:grpSpPr bwMode="auto">
          <a:xfrm>
            <a:off x="333375" y="1916832"/>
            <a:ext cx="1531938" cy="1622425"/>
            <a:chOff x="210" y="833"/>
            <a:chExt cx="965" cy="1022"/>
          </a:xfrm>
        </p:grpSpPr>
        <p:sp>
          <p:nvSpPr>
            <p:cNvPr id="1377" name="Text Box 667"/>
            <p:cNvSpPr txBox="1">
              <a:spLocks noChangeArrowheads="1"/>
            </p:cNvSpPr>
            <p:nvPr/>
          </p:nvSpPr>
          <p:spPr bwMode="auto">
            <a:xfrm>
              <a:off x="479" y="1667"/>
              <a:ext cx="569" cy="160"/>
            </a:xfrm>
            <a:prstGeom prst="rect">
              <a:avLst/>
            </a:prstGeom>
            <a:noFill/>
            <a:ln w="9525">
              <a:noFill/>
              <a:miter lim="800000"/>
              <a:headEnd/>
              <a:tailEnd/>
            </a:ln>
          </p:spPr>
          <p:txBody>
            <a:bodyPr wrap="none">
              <a:spAutoFit/>
            </a:bodyPr>
            <a:lstStyle/>
            <a:p>
              <a:pPr>
                <a:lnSpc>
                  <a:spcPct val="75000"/>
                </a:lnSpc>
              </a:pPr>
              <a:r>
                <a:rPr lang="zh-CN" altLang="en-US" sz="1400" dirty="0"/>
                <a:t>智能手机</a:t>
              </a:r>
              <a:endParaRPr lang="en-US" altLang="zh-CN" sz="1400" dirty="0"/>
            </a:p>
          </p:txBody>
        </p:sp>
        <p:sp>
          <p:nvSpPr>
            <p:cNvPr id="1378" name="Text Box 663"/>
            <p:cNvSpPr txBox="1">
              <a:spLocks noChangeArrowheads="1"/>
            </p:cNvSpPr>
            <p:nvPr/>
          </p:nvSpPr>
          <p:spPr bwMode="auto">
            <a:xfrm>
              <a:off x="487" y="872"/>
              <a:ext cx="343" cy="194"/>
            </a:xfrm>
            <a:prstGeom prst="rect">
              <a:avLst/>
            </a:prstGeom>
            <a:noFill/>
            <a:ln w="9525">
              <a:noFill/>
              <a:miter lim="800000"/>
              <a:headEnd/>
              <a:tailEnd/>
            </a:ln>
          </p:spPr>
          <p:txBody>
            <a:bodyPr wrap="none">
              <a:spAutoFit/>
            </a:bodyPr>
            <a:lstStyle/>
            <a:p>
              <a:r>
                <a:rPr lang="zh-CN" altLang="en-US" sz="1400" dirty="0"/>
                <a:t>主机</a:t>
              </a:r>
              <a:endParaRPr lang="en-US" altLang="zh-CN" sz="1400" dirty="0"/>
            </a:p>
          </p:txBody>
        </p:sp>
        <p:sp>
          <p:nvSpPr>
            <p:cNvPr id="1379" name="Text Box 664"/>
            <p:cNvSpPr txBox="1">
              <a:spLocks noChangeArrowheads="1"/>
            </p:cNvSpPr>
            <p:nvPr/>
          </p:nvSpPr>
          <p:spPr bwMode="auto">
            <a:xfrm>
              <a:off x="488" y="1096"/>
              <a:ext cx="456" cy="194"/>
            </a:xfrm>
            <a:prstGeom prst="rect">
              <a:avLst/>
            </a:prstGeom>
            <a:noFill/>
            <a:ln w="9525">
              <a:noFill/>
              <a:miter lim="800000"/>
              <a:headEnd/>
              <a:tailEnd/>
            </a:ln>
          </p:spPr>
          <p:txBody>
            <a:bodyPr wrap="none">
              <a:spAutoFit/>
            </a:bodyPr>
            <a:lstStyle/>
            <a:p>
              <a:r>
                <a:rPr lang="zh-CN" altLang="en-US" sz="1400" dirty="0"/>
                <a:t>服务器</a:t>
              </a:r>
              <a:endParaRPr lang="en-US" altLang="zh-CN" sz="1400" dirty="0"/>
            </a:p>
          </p:txBody>
        </p:sp>
        <p:sp>
          <p:nvSpPr>
            <p:cNvPr id="1380" name="Text Box 665"/>
            <p:cNvSpPr txBox="1">
              <a:spLocks noChangeArrowheads="1"/>
            </p:cNvSpPr>
            <p:nvPr/>
          </p:nvSpPr>
          <p:spPr bwMode="auto">
            <a:xfrm>
              <a:off x="493" y="1390"/>
              <a:ext cx="682" cy="160"/>
            </a:xfrm>
            <a:prstGeom prst="rect">
              <a:avLst/>
            </a:prstGeom>
            <a:noFill/>
            <a:ln w="9525">
              <a:noFill/>
              <a:miter lim="800000"/>
              <a:headEnd/>
              <a:tailEnd/>
            </a:ln>
          </p:spPr>
          <p:txBody>
            <a:bodyPr wrap="none">
              <a:spAutoFit/>
            </a:bodyPr>
            <a:lstStyle/>
            <a:p>
              <a:pPr>
                <a:lnSpc>
                  <a:spcPct val="75000"/>
                </a:lnSpc>
              </a:pPr>
              <a:r>
                <a:rPr lang="zh-CN" altLang="en-US" sz="1400" dirty="0"/>
                <a:t>笔记本电脑</a:t>
              </a:r>
              <a:endParaRPr lang="en-US" altLang="zh-CN" sz="1400" dirty="0"/>
            </a:p>
          </p:txBody>
        </p:sp>
        <p:grpSp>
          <p:nvGrpSpPr>
            <p:cNvPr id="1381" name="Group 805"/>
            <p:cNvGrpSpPr>
              <a:grpSpLocks/>
            </p:cNvGrpSpPr>
            <p:nvPr/>
          </p:nvGrpSpPr>
          <p:grpSpPr bwMode="auto">
            <a:xfrm flipH="1">
              <a:off x="244" y="833"/>
              <a:ext cx="261" cy="235"/>
              <a:chOff x="2839" y="3501"/>
              <a:chExt cx="755" cy="803"/>
            </a:xfrm>
          </p:grpSpPr>
          <p:pic>
            <p:nvPicPr>
              <p:cNvPr id="1442" name="Picture 80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1443"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382" name="Group 808"/>
            <p:cNvGrpSpPr>
              <a:grpSpLocks/>
            </p:cNvGrpSpPr>
            <p:nvPr/>
          </p:nvGrpSpPr>
          <p:grpSpPr bwMode="auto">
            <a:xfrm>
              <a:off x="298" y="1682"/>
              <a:ext cx="234" cy="173"/>
              <a:chOff x="2751" y="1851"/>
              <a:chExt cx="462" cy="478"/>
            </a:xfrm>
          </p:grpSpPr>
          <p:pic>
            <p:nvPicPr>
              <p:cNvPr id="1440" name="Picture 809" descr="iphone_stylized_small"/>
              <p:cNvPicPr>
                <a:picLocks noChangeAspect="1" noChangeArrowheads="1"/>
              </p:cNvPicPr>
              <p:nvPr/>
            </p:nvPicPr>
            <p:blipFill>
              <a:blip r:embed="rId6" cstate="print"/>
              <a:srcRect/>
              <a:stretch>
                <a:fillRect/>
              </a:stretch>
            </p:blipFill>
            <p:spPr bwMode="auto">
              <a:xfrm>
                <a:off x="2928" y="1922"/>
                <a:ext cx="152" cy="407"/>
              </a:xfrm>
              <a:prstGeom prst="rect">
                <a:avLst/>
              </a:prstGeom>
              <a:noFill/>
              <a:ln w="9525">
                <a:noFill/>
                <a:miter lim="800000"/>
                <a:headEnd/>
                <a:tailEnd/>
              </a:ln>
            </p:spPr>
          </p:pic>
          <p:pic>
            <p:nvPicPr>
              <p:cNvPr id="1441" name="Picture 810" descr="antenna_radiation_stylized"/>
              <p:cNvPicPr>
                <a:picLocks noChangeAspect="1" noChangeArrowheads="1"/>
              </p:cNvPicPr>
              <p:nvPr/>
            </p:nvPicPr>
            <p:blipFill>
              <a:blip r:embed="rId7" cstate="print"/>
              <a:srcRect/>
              <a:stretch>
                <a:fillRect/>
              </a:stretch>
            </p:blipFill>
            <p:spPr bwMode="auto">
              <a:xfrm>
                <a:off x="2751" y="1851"/>
                <a:ext cx="462" cy="110"/>
              </a:xfrm>
              <a:prstGeom prst="rect">
                <a:avLst/>
              </a:prstGeom>
              <a:noFill/>
              <a:ln w="9525">
                <a:noFill/>
                <a:miter lim="800000"/>
                <a:headEnd/>
                <a:tailEnd/>
              </a:ln>
            </p:spPr>
          </p:pic>
        </p:grpSp>
        <p:grpSp>
          <p:nvGrpSpPr>
            <p:cNvPr id="1383" name="Group 1088"/>
            <p:cNvGrpSpPr>
              <a:grpSpLocks/>
            </p:cNvGrpSpPr>
            <p:nvPr/>
          </p:nvGrpSpPr>
          <p:grpSpPr bwMode="auto">
            <a:xfrm>
              <a:off x="210" y="1368"/>
              <a:ext cx="301" cy="236"/>
              <a:chOff x="877" y="1008"/>
              <a:chExt cx="2747" cy="2591"/>
            </a:xfrm>
          </p:grpSpPr>
          <p:pic>
            <p:nvPicPr>
              <p:cNvPr id="1417" name="Picture 1089" descr="antenna_stylized"/>
              <p:cNvPicPr>
                <a:picLocks noChangeAspect="1" noChangeArrowheads="1"/>
              </p:cNvPicPr>
              <p:nvPr/>
            </p:nvPicPr>
            <p:blipFill>
              <a:blip r:embed="rId8" cstate="print"/>
              <a:srcRect/>
              <a:stretch>
                <a:fillRect/>
              </a:stretch>
            </p:blipFill>
            <p:spPr bwMode="auto">
              <a:xfrm>
                <a:off x="877" y="1008"/>
                <a:ext cx="2725" cy="1421"/>
              </a:xfrm>
              <a:prstGeom prst="rect">
                <a:avLst/>
              </a:prstGeom>
              <a:noFill/>
              <a:ln w="9525">
                <a:noFill/>
                <a:miter lim="800000"/>
                <a:headEnd/>
                <a:tailEnd/>
              </a:ln>
            </p:spPr>
          </p:pic>
          <p:pic>
            <p:nvPicPr>
              <p:cNvPr id="1418" name="Picture 1090" descr="laptop_keyboard"/>
              <p:cNvPicPr>
                <a:picLocks noChangeAspect="1" noChangeArrowheads="1"/>
              </p:cNvPicPr>
              <p:nvPr/>
            </p:nvPicPr>
            <p:blipFill>
              <a:blip r:embed="rId9" cstate="print"/>
              <a:srcRect/>
              <a:stretch>
                <a:fillRect/>
              </a:stretch>
            </p:blipFill>
            <p:spPr bwMode="auto">
              <a:xfrm rot="109064" flipH="1">
                <a:off x="1009" y="2586"/>
                <a:ext cx="2245" cy="1013"/>
              </a:xfrm>
              <a:prstGeom prst="rect">
                <a:avLst/>
              </a:prstGeom>
              <a:noFill/>
              <a:ln w="9525">
                <a:noFill/>
                <a:miter lim="800000"/>
                <a:headEnd/>
                <a:tailEnd/>
              </a:ln>
            </p:spPr>
          </p:pic>
          <p:sp>
            <p:nvSpPr>
              <p:cNvPr id="1419"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20" name="Picture 1092" descr="screen"/>
              <p:cNvPicPr>
                <a:picLocks noChangeAspect="1" noChangeArrowheads="1"/>
              </p:cNvPicPr>
              <p:nvPr/>
            </p:nvPicPr>
            <p:blipFill>
              <a:blip r:embed="rId10" cstate="print"/>
              <a:srcRect/>
              <a:stretch>
                <a:fillRect/>
              </a:stretch>
            </p:blipFill>
            <p:spPr bwMode="auto">
              <a:xfrm>
                <a:off x="1842" y="1637"/>
                <a:ext cx="1642" cy="1203"/>
              </a:xfrm>
              <a:prstGeom prst="rect">
                <a:avLst/>
              </a:prstGeom>
              <a:noFill/>
              <a:ln w="9525">
                <a:noFill/>
                <a:miter lim="800000"/>
                <a:headEnd/>
                <a:tailEnd/>
              </a:ln>
            </p:spPr>
          </p:pic>
          <p:sp>
            <p:nvSpPr>
              <p:cNvPr id="1421"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422"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423"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424"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425"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426"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427" name="Group 1099"/>
              <p:cNvGrpSpPr>
                <a:grpSpLocks/>
              </p:cNvGrpSpPr>
              <p:nvPr/>
            </p:nvGrpSpPr>
            <p:grpSpPr bwMode="auto">
              <a:xfrm>
                <a:off x="1709" y="3008"/>
                <a:ext cx="507" cy="234"/>
                <a:chOff x="1740" y="2642"/>
                <a:chExt cx="752" cy="327"/>
              </a:xfrm>
            </p:grpSpPr>
            <p:sp>
              <p:nvSpPr>
                <p:cNvPr id="1434"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435"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436"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437"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438"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439"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428"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429"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430"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431"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432"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433"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1384" name="Group 1168"/>
            <p:cNvGrpSpPr>
              <a:grpSpLocks/>
            </p:cNvGrpSpPr>
            <p:nvPr/>
          </p:nvGrpSpPr>
          <p:grpSpPr bwMode="auto">
            <a:xfrm>
              <a:off x="340" y="1097"/>
              <a:ext cx="157" cy="256"/>
              <a:chOff x="4140" y="429"/>
              <a:chExt cx="1425" cy="2396"/>
            </a:xfrm>
          </p:grpSpPr>
          <p:sp>
            <p:nvSpPr>
              <p:cNvPr id="1385"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386"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387"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388"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389"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90" name="Group 1174"/>
              <p:cNvGrpSpPr>
                <a:grpSpLocks/>
              </p:cNvGrpSpPr>
              <p:nvPr/>
            </p:nvGrpSpPr>
            <p:grpSpPr bwMode="auto">
              <a:xfrm>
                <a:off x="4749" y="668"/>
                <a:ext cx="581" cy="145"/>
                <a:chOff x="614" y="2568"/>
                <a:chExt cx="725" cy="139"/>
              </a:xfrm>
            </p:grpSpPr>
            <p:sp>
              <p:nvSpPr>
                <p:cNvPr id="1415" name="AutoShape 1175"/>
                <p:cNvSpPr>
                  <a:spLocks noChangeArrowheads="1"/>
                </p:cNvSpPr>
                <p:nvPr/>
              </p:nvSpPr>
              <p:spPr bwMode="auto">
                <a:xfrm>
                  <a:off x="613" y="2572"/>
                  <a:ext cx="725" cy="135"/>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6"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1"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92" name="Group 1178"/>
              <p:cNvGrpSpPr>
                <a:grpSpLocks/>
              </p:cNvGrpSpPr>
              <p:nvPr/>
            </p:nvGrpSpPr>
            <p:grpSpPr bwMode="auto">
              <a:xfrm>
                <a:off x="4747" y="994"/>
                <a:ext cx="581" cy="134"/>
                <a:chOff x="614" y="2568"/>
                <a:chExt cx="725" cy="139"/>
              </a:xfrm>
            </p:grpSpPr>
            <p:sp>
              <p:nvSpPr>
                <p:cNvPr id="1413" name="AutoShape 1179"/>
                <p:cNvSpPr>
                  <a:spLocks noChangeArrowheads="1"/>
                </p:cNvSpPr>
                <p:nvPr/>
              </p:nvSpPr>
              <p:spPr bwMode="auto">
                <a:xfrm>
                  <a:off x="615" y="2564"/>
                  <a:ext cx="725" cy="146"/>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4"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3"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394"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95" name="Group 1183"/>
              <p:cNvGrpSpPr>
                <a:grpSpLocks/>
              </p:cNvGrpSpPr>
              <p:nvPr/>
            </p:nvGrpSpPr>
            <p:grpSpPr bwMode="auto">
              <a:xfrm>
                <a:off x="4735" y="1627"/>
                <a:ext cx="582" cy="151"/>
                <a:chOff x="614" y="2568"/>
                <a:chExt cx="725" cy="139"/>
              </a:xfrm>
            </p:grpSpPr>
            <p:sp>
              <p:nvSpPr>
                <p:cNvPr id="1411" name="AutoShape 1184"/>
                <p:cNvSpPr>
                  <a:spLocks noChangeArrowheads="1"/>
                </p:cNvSpPr>
                <p:nvPr/>
              </p:nvSpPr>
              <p:spPr bwMode="auto">
                <a:xfrm>
                  <a:off x="619" y="2568"/>
                  <a:ext cx="724"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2"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6"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397" name="Group 1187"/>
              <p:cNvGrpSpPr>
                <a:grpSpLocks/>
              </p:cNvGrpSpPr>
              <p:nvPr/>
            </p:nvGrpSpPr>
            <p:grpSpPr bwMode="auto">
              <a:xfrm>
                <a:off x="4739" y="1327"/>
                <a:ext cx="582" cy="139"/>
                <a:chOff x="614" y="2568"/>
                <a:chExt cx="725" cy="139"/>
              </a:xfrm>
            </p:grpSpPr>
            <p:sp>
              <p:nvSpPr>
                <p:cNvPr id="1409" name="AutoShape 1188"/>
                <p:cNvSpPr>
                  <a:spLocks noChangeArrowheads="1"/>
                </p:cNvSpPr>
                <p:nvPr/>
              </p:nvSpPr>
              <p:spPr bwMode="auto">
                <a:xfrm>
                  <a:off x="614" y="2569"/>
                  <a:ext cx="724"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0"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8"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399"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400"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401" name="Oval 1193"/>
              <p:cNvSpPr>
                <a:spLocks noChangeArrowheads="1"/>
              </p:cNvSpPr>
              <p:nvPr/>
            </p:nvSpPr>
            <p:spPr bwMode="auto">
              <a:xfrm>
                <a:off x="5520" y="2610"/>
                <a:ext cx="45" cy="94"/>
              </a:xfrm>
              <a:prstGeom prst="ellipse">
                <a:avLst/>
              </a:prstGeom>
              <a:solidFill>
                <a:srgbClr val="333333"/>
              </a:solidFill>
              <a:ln w="9525">
                <a:noFill/>
                <a:round/>
                <a:headEnd/>
                <a:tailEnd/>
              </a:ln>
            </p:spPr>
            <p:txBody>
              <a:bodyPr wrap="none" anchor="ctr"/>
              <a:lstStyle/>
              <a:p>
                <a:endParaRPr lang="zh-CN" altLang="zh-CN"/>
              </a:p>
            </p:txBody>
          </p:sp>
          <p:sp>
            <p:nvSpPr>
              <p:cNvPr id="1402"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403"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404"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405" name="Oval 1197"/>
              <p:cNvSpPr>
                <a:spLocks noChangeArrowheads="1"/>
              </p:cNvSpPr>
              <p:nvPr/>
            </p:nvSpPr>
            <p:spPr bwMode="auto">
              <a:xfrm>
                <a:off x="4312" y="2385"/>
                <a:ext cx="154" cy="140"/>
              </a:xfrm>
              <a:prstGeom prst="ellipse">
                <a:avLst/>
              </a:prstGeom>
              <a:solidFill>
                <a:srgbClr val="33CC33"/>
              </a:solidFill>
              <a:ln w="9525">
                <a:noFill/>
                <a:round/>
                <a:headEnd/>
                <a:tailEnd/>
              </a:ln>
            </p:spPr>
            <p:txBody>
              <a:bodyPr wrap="none" anchor="ctr"/>
              <a:lstStyle/>
              <a:p>
                <a:endParaRPr lang="zh-CN" altLang="zh-CN"/>
              </a:p>
            </p:txBody>
          </p:sp>
          <p:sp>
            <p:nvSpPr>
              <p:cNvPr id="1406" name="Oval 1198"/>
              <p:cNvSpPr>
                <a:spLocks noChangeArrowheads="1"/>
              </p:cNvSpPr>
              <p:nvPr/>
            </p:nvSpPr>
            <p:spPr bwMode="auto">
              <a:xfrm>
                <a:off x="4485" y="2385"/>
                <a:ext cx="163" cy="140"/>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407" name="Oval 1199"/>
              <p:cNvSpPr>
                <a:spLocks noChangeArrowheads="1"/>
              </p:cNvSpPr>
              <p:nvPr/>
            </p:nvSpPr>
            <p:spPr bwMode="auto">
              <a:xfrm>
                <a:off x="4666" y="2385"/>
                <a:ext cx="154" cy="140"/>
              </a:xfrm>
              <a:prstGeom prst="ellipse">
                <a:avLst/>
              </a:prstGeom>
              <a:solidFill>
                <a:srgbClr val="33CC33"/>
              </a:solidFill>
              <a:ln w="9525">
                <a:noFill/>
                <a:round/>
                <a:headEnd/>
                <a:tailEnd/>
              </a:ln>
            </p:spPr>
            <p:txBody>
              <a:bodyPr wrap="none" anchor="ctr"/>
              <a:lstStyle/>
              <a:p>
                <a:endParaRPr lang="zh-CN" altLang="zh-CN"/>
              </a:p>
            </p:txBody>
          </p:sp>
          <p:sp>
            <p:nvSpPr>
              <p:cNvPr id="1408"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grpSp>
        <p:nvGrpSpPr>
          <p:cNvPr id="1444" name="Group 2"/>
          <p:cNvGrpSpPr>
            <a:grpSpLocks/>
          </p:cNvGrpSpPr>
          <p:nvPr/>
        </p:nvGrpSpPr>
        <p:grpSpPr bwMode="auto">
          <a:xfrm>
            <a:off x="5202238" y="1978744"/>
            <a:ext cx="3645729" cy="4612368"/>
            <a:chOff x="5202238" y="1384300"/>
            <a:chExt cx="3645729" cy="4612368"/>
          </a:xfrm>
        </p:grpSpPr>
        <p:sp>
          <p:nvSpPr>
            <p:cNvPr id="144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144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144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1448" name="Group 666"/>
            <p:cNvGrpSpPr>
              <a:grpSpLocks/>
            </p:cNvGrpSpPr>
            <p:nvPr/>
          </p:nvGrpSpPr>
          <p:grpSpPr bwMode="auto">
            <a:xfrm>
              <a:off x="5329977" y="2980450"/>
              <a:ext cx="1458912" cy="933450"/>
              <a:chOff x="2889" y="1631"/>
              <a:chExt cx="980" cy="743"/>
            </a:xfrm>
          </p:grpSpPr>
          <p:sp>
            <p:nvSpPr>
              <p:cNvPr id="2055"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2056"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44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45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45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45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53"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45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45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45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457"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458"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1459"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1460" name="Picture 684" descr="access_point_stylized_small"/>
            <p:cNvPicPr>
              <a:picLocks noChangeAspect="1" noChangeArrowheads="1"/>
            </p:cNvPicPr>
            <p:nvPr/>
          </p:nvPicPr>
          <p:blipFill>
            <a:blip r:embed="rId3" cstate="print"/>
            <a:srcRect/>
            <a:stretch>
              <a:fillRect/>
            </a:stretch>
          </p:blipFill>
          <p:spPr bwMode="auto">
            <a:xfrm>
              <a:off x="5640388" y="3548063"/>
              <a:ext cx="369887" cy="306387"/>
            </a:xfrm>
            <a:prstGeom prst="rect">
              <a:avLst/>
            </a:prstGeom>
            <a:noFill/>
            <a:ln w="9525">
              <a:noFill/>
              <a:miter lim="800000"/>
              <a:headEnd/>
              <a:tailEnd/>
            </a:ln>
          </p:spPr>
        </p:pic>
        <p:sp>
          <p:nvSpPr>
            <p:cNvPr id="146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1462"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1463" name="Picture 708" descr="access_point_stylized_small"/>
            <p:cNvPicPr>
              <a:picLocks noChangeAspect="1" noChangeArrowheads="1"/>
            </p:cNvPicPr>
            <p:nvPr/>
          </p:nvPicPr>
          <p:blipFill>
            <a:blip r:embed="rId3" cstate="print"/>
            <a:srcRect/>
            <a:stretch>
              <a:fillRect/>
            </a:stretch>
          </p:blipFill>
          <p:spPr bwMode="auto">
            <a:xfrm>
              <a:off x="5641975" y="3546475"/>
              <a:ext cx="369888" cy="306388"/>
            </a:xfrm>
            <a:prstGeom prst="rect">
              <a:avLst/>
            </a:prstGeom>
            <a:noFill/>
            <a:ln w="9525">
              <a:noFill/>
              <a:miter lim="800000"/>
              <a:headEnd/>
              <a:tailEnd/>
            </a:ln>
          </p:spPr>
        </p:pic>
        <p:sp>
          <p:nvSpPr>
            <p:cNvPr id="1464"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1465"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146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1467"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1468"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146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1470"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1471"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1472"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147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1474"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1475"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1476"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147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147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147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148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1481"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148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48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48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485" name="Group 732"/>
            <p:cNvGrpSpPr>
              <a:grpSpLocks/>
            </p:cNvGrpSpPr>
            <p:nvPr/>
          </p:nvGrpSpPr>
          <p:grpSpPr bwMode="auto">
            <a:xfrm>
              <a:off x="6430963" y="2519363"/>
              <a:ext cx="219075" cy="52387"/>
              <a:chOff x="2468" y="1332"/>
              <a:chExt cx="310" cy="60"/>
            </a:xfrm>
          </p:grpSpPr>
          <p:sp>
            <p:nvSpPr>
              <p:cNvPr id="205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5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86"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1487"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1488" name="Group 737"/>
            <p:cNvGrpSpPr>
              <a:grpSpLocks/>
            </p:cNvGrpSpPr>
            <p:nvPr/>
          </p:nvGrpSpPr>
          <p:grpSpPr bwMode="auto">
            <a:xfrm>
              <a:off x="7202488" y="2493963"/>
              <a:ext cx="390525" cy="174625"/>
              <a:chOff x="4334" y="1470"/>
              <a:chExt cx="246" cy="107"/>
            </a:xfrm>
          </p:grpSpPr>
          <p:sp>
            <p:nvSpPr>
              <p:cNvPr id="20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48" name="Group 741"/>
              <p:cNvGrpSpPr>
                <a:grpSpLocks/>
              </p:cNvGrpSpPr>
              <p:nvPr/>
            </p:nvGrpSpPr>
            <p:grpSpPr bwMode="auto">
              <a:xfrm>
                <a:off x="4383" y="1488"/>
                <a:ext cx="138" cy="33"/>
                <a:chOff x="2468" y="1332"/>
                <a:chExt cx="310" cy="60"/>
              </a:xfrm>
            </p:grpSpPr>
            <p:sp>
              <p:nvSpPr>
                <p:cNvPr id="205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5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49"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50"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1489" name="Group 746"/>
            <p:cNvGrpSpPr>
              <a:grpSpLocks/>
            </p:cNvGrpSpPr>
            <p:nvPr/>
          </p:nvGrpSpPr>
          <p:grpSpPr bwMode="auto">
            <a:xfrm>
              <a:off x="7213600" y="2757488"/>
              <a:ext cx="390525" cy="174625"/>
              <a:chOff x="4334" y="1470"/>
              <a:chExt cx="246" cy="107"/>
            </a:xfrm>
          </p:grpSpPr>
          <p:sp>
            <p:nvSpPr>
              <p:cNvPr id="20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40" name="Group 750"/>
              <p:cNvGrpSpPr>
                <a:grpSpLocks/>
              </p:cNvGrpSpPr>
              <p:nvPr/>
            </p:nvGrpSpPr>
            <p:grpSpPr bwMode="auto">
              <a:xfrm>
                <a:off x="4383" y="1488"/>
                <a:ext cx="138" cy="33"/>
                <a:chOff x="2468" y="1332"/>
                <a:chExt cx="310" cy="60"/>
              </a:xfrm>
            </p:grpSpPr>
            <p:sp>
              <p:nvSpPr>
                <p:cNvPr id="204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4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41"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42"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1490" name="Group 764"/>
            <p:cNvGrpSpPr>
              <a:grpSpLocks/>
            </p:cNvGrpSpPr>
            <p:nvPr/>
          </p:nvGrpSpPr>
          <p:grpSpPr bwMode="auto">
            <a:xfrm>
              <a:off x="7689850" y="2393950"/>
              <a:ext cx="390525" cy="174625"/>
              <a:chOff x="4334" y="1470"/>
              <a:chExt cx="246" cy="107"/>
            </a:xfrm>
          </p:grpSpPr>
          <p:sp>
            <p:nvSpPr>
              <p:cNvPr id="20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32" name="Group 768"/>
              <p:cNvGrpSpPr>
                <a:grpSpLocks/>
              </p:cNvGrpSpPr>
              <p:nvPr/>
            </p:nvGrpSpPr>
            <p:grpSpPr bwMode="auto">
              <a:xfrm>
                <a:off x="4383" y="1488"/>
                <a:ext cx="138" cy="33"/>
                <a:chOff x="2468" y="1332"/>
                <a:chExt cx="310" cy="60"/>
              </a:xfrm>
            </p:grpSpPr>
            <p:sp>
              <p:nvSpPr>
                <p:cNvPr id="203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3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33"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34"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1491"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1492" name="Group 801"/>
            <p:cNvGrpSpPr>
              <a:grpSpLocks/>
            </p:cNvGrpSpPr>
            <p:nvPr/>
          </p:nvGrpSpPr>
          <p:grpSpPr bwMode="auto">
            <a:xfrm>
              <a:off x="7591425" y="4806950"/>
              <a:ext cx="622300" cy="244475"/>
              <a:chOff x="4334" y="1470"/>
              <a:chExt cx="246" cy="107"/>
            </a:xfrm>
          </p:grpSpPr>
          <p:sp>
            <p:nvSpPr>
              <p:cNvPr id="20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24" name="Group 805"/>
              <p:cNvGrpSpPr>
                <a:grpSpLocks/>
              </p:cNvGrpSpPr>
              <p:nvPr/>
            </p:nvGrpSpPr>
            <p:grpSpPr bwMode="auto">
              <a:xfrm>
                <a:off x="4383" y="1488"/>
                <a:ext cx="138" cy="33"/>
                <a:chOff x="2468" y="1332"/>
                <a:chExt cx="310" cy="60"/>
              </a:xfrm>
            </p:grpSpPr>
            <p:sp>
              <p:nvSpPr>
                <p:cNvPr id="202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2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25"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26"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493" name="Group 810"/>
            <p:cNvGrpSpPr>
              <a:grpSpLocks/>
            </p:cNvGrpSpPr>
            <p:nvPr/>
          </p:nvGrpSpPr>
          <p:grpSpPr bwMode="auto">
            <a:xfrm>
              <a:off x="6965950" y="4508500"/>
              <a:ext cx="622300" cy="244475"/>
              <a:chOff x="4334" y="1470"/>
              <a:chExt cx="246" cy="107"/>
            </a:xfrm>
          </p:grpSpPr>
          <p:sp>
            <p:nvSpPr>
              <p:cNvPr id="20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16" name="Group 814"/>
              <p:cNvGrpSpPr>
                <a:grpSpLocks/>
              </p:cNvGrpSpPr>
              <p:nvPr/>
            </p:nvGrpSpPr>
            <p:grpSpPr bwMode="auto">
              <a:xfrm>
                <a:off x="4383" y="1488"/>
                <a:ext cx="138" cy="33"/>
                <a:chOff x="2468" y="1332"/>
                <a:chExt cx="310" cy="60"/>
              </a:xfrm>
            </p:grpSpPr>
            <p:sp>
              <p:nvSpPr>
                <p:cNvPr id="201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2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17"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18"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494" name="Group 819"/>
            <p:cNvGrpSpPr>
              <a:grpSpLocks/>
            </p:cNvGrpSpPr>
            <p:nvPr/>
          </p:nvGrpSpPr>
          <p:grpSpPr bwMode="auto">
            <a:xfrm>
              <a:off x="6242050" y="4851400"/>
              <a:ext cx="622300" cy="244475"/>
              <a:chOff x="4334" y="1470"/>
              <a:chExt cx="246" cy="107"/>
            </a:xfrm>
          </p:grpSpPr>
          <p:sp>
            <p:nvSpPr>
              <p:cNvPr id="20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08" name="Group 823"/>
              <p:cNvGrpSpPr>
                <a:grpSpLocks/>
              </p:cNvGrpSpPr>
              <p:nvPr/>
            </p:nvGrpSpPr>
            <p:grpSpPr bwMode="auto">
              <a:xfrm>
                <a:off x="4383" y="1488"/>
                <a:ext cx="138" cy="33"/>
                <a:chOff x="2468" y="1332"/>
                <a:chExt cx="310" cy="60"/>
              </a:xfrm>
            </p:grpSpPr>
            <p:sp>
              <p:nvSpPr>
                <p:cNvPr id="201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1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09"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10"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495" name="Group 828"/>
            <p:cNvGrpSpPr>
              <a:grpSpLocks/>
            </p:cNvGrpSpPr>
            <p:nvPr/>
          </p:nvGrpSpPr>
          <p:grpSpPr bwMode="auto">
            <a:xfrm>
              <a:off x="6051550" y="3644900"/>
              <a:ext cx="390525" cy="171450"/>
              <a:chOff x="4334" y="1470"/>
              <a:chExt cx="246" cy="107"/>
            </a:xfrm>
          </p:grpSpPr>
          <p:sp>
            <p:nvSpPr>
              <p:cNvPr id="199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99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99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00" name="Group 832"/>
              <p:cNvGrpSpPr>
                <a:grpSpLocks/>
              </p:cNvGrpSpPr>
              <p:nvPr/>
            </p:nvGrpSpPr>
            <p:grpSpPr bwMode="auto">
              <a:xfrm>
                <a:off x="4383" y="1488"/>
                <a:ext cx="138" cy="33"/>
                <a:chOff x="2468" y="1332"/>
                <a:chExt cx="310" cy="60"/>
              </a:xfrm>
            </p:grpSpPr>
            <p:sp>
              <p:nvSpPr>
                <p:cNvPr id="200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0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01"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2002"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1496" name="Group 846"/>
            <p:cNvGrpSpPr>
              <a:grpSpLocks/>
            </p:cNvGrpSpPr>
            <p:nvPr/>
          </p:nvGrpSpPr>
          <p:grpSpPr bwMode="auto">
            <a:xfrm>
              <a:off x="6138863" y="1989138"/>
              <a:ext cx="282575" cy="477837"/>
              <a:chOff x="3748" y="1253"/>
              <a:chExt cx="178" cy="301"/>
            </a:xfrm>
          </p:grpSpPr>
          <p:sp>
            <p:nvSpPr>
              <p:cNvPr id="1981"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1982"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1983"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1984"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1985"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1986"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1987"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1988"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1989"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1990"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1991"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1992"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1993"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1994"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1995"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199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1497" name="Picture 915" descr="access_point_stylized_small"/>
            <p:cNvPicPr>
              <a:picLocks noChangeAspect="1" noChangeArrowheads="1"/>
            </p:cNvPicPr>
            <p:nvPr/>
          </p:nvPicPr>
          <p:blipFill>
            <a:blip r:embed="rId3" cstate="print"/>
            <a:srcRect/>
            <a:stretch>
              <a:fillRect/>
            </a:stretch>
          </p:blipFill>
          <p:spPr bwMode="auto">
            <a:xfrm>
              <a:off x="7159625" y="5056188"/>
              <a:ext cx="433388" cy="363537"/>
            </a:xfrm>
            <a:prstGeom prst="rect">
              <a:avLst/>
            </a:prstGeom>
            <a:noFill/>
            <a:ln w="9525">
              <a:noFill/>
              <a:miter lim="800000"/>
              <a:headEnd/>
              <a:tailEnd/>
            </a:ln>
          </p:spPr>
        </p:pic>
        <p:sp>
          <p:nvSpPr>
            <p:cNvPr id="149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1499" name="Group 919"/>
            <p:cNvGrpSpPr>
              <a:grpSpLocks/>
            </p:cNvGrpSpPr>
            <p:nvPr/>
          </p:nvGrpSpPr>
          <p:grpSpPr bwMode="auto">
            <a:xfrm flipH="1">
              <a:off x="5775325" y="4533900"/>
              <a:ext cx="414338" cy="373063"/>
              <a:chOff x="2839" y="3501"/>
              <a:chExt cx="755" cy="803"/>
            </a:xfrm>
          </p:grpSpPr>
          <p:pic>
            <p:nvPicPr>
              <p:cNvPr id="1979" name="Picture 920" descr="desktop_computer_stylized_medium"/>
              <p:cNvPicPr>
                <a:picLocks noChangeAspect="1" noChangeArrowheads="1"/>
              </p:cNvPicPr>
              <p:nvPr/>
            </p:nvPicPr>
            <p:blipFill>
              <a:blip r:embed="rId11" cstate="print"/>
              <a:srcRect/>
              <a:stretch>
                <a:fillRect/>
              </a:stretch>
            </p:blipFill>
            <p:spPr bwMode="auto">
              <a:xfrm>
                <a:off x="2839" y="3501"/>
                <a:ext cx="755" cy="803"/>
              </a:xfrm>
              <a:prstGeom prst="rect">
                <a:avLst/>
              </a:prstGeom>
              <a:noFill/>
              <a:ln w="9525">
                <a:noFill/>
                <a:miter lim="800000"/>
                <a:headEnd/>
                <a:tailEnd/>
              </a:ln>
            </p:spPr>
          </p:pic>
          <p:sp>
            <p:nvSpPr>
              <p:cNvPr id="198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00" name="Group 922"/>
            <p:cNvGrpSpPr>
              <a:grpSpLocks/>
            </p:cNvGrpSpPr>
            <p:nvPr/>
          </p:nvGrpSpPr>
          <p:grpSpPr bwMode="auto">
            <a:xfrm flipH="1">
              <a:off x="5457825" y="4954588"/>
              <a:ext cx="482600" cy="406400"/>
              <a:chOff x="2839" y="3501"/>
              <a:chExt cx="755" cy="803"/>
            </a:xfrm>
          </p:grpSpPr>
          <p:pic>
            <p:nvPicPr>
              <p:cNvPr id="1977" name="Picture 923" descr="desktop_computer_stylized_medium"/>
              <p:cNvPicPr>
                <a:picLocks noChangeAspect="1" noChangeArrowheads="1"/>
              </p:cNvPicPr>
              <p:nvPr/>
            </p:nvPicPr>
            <p:blipFill>
              <a:blip r:embed="rId12" cstate="print"/>
              <a:srcRect/>
              <a:stretch>
                <a:fillRect/>
              </a:stretch>
            </p:blipFill>
            <p:spPr bwMode="auto">
              <a:xfrm>
                <a:off x="2839" y="3501"/>
                <a:ext cx="755" cy="803"/>
              </a:xfrm>
              <a:prstGeom prst="rect">
                <a:avLst/>
              </a:prstGeom>
              <a:noFill/>
              <a:ln w="9525">
                <a:noFill/>
                <a:miter lim="800000"/>
                <a:headEnd/>
                <a:tailEnd/>
              </a:ln>
            </p:spPr>
          </p:pic>
          <p:sp>
            <p:nvSpPr>
              <p:cNvPr id="197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01" name="Group 925"/>
            <p:cNvGrpSpPr>
              <a:grpSpLocks/>
            </p:cNvGrpSpPr>
            <p:nvPr/>
          </p:nvGrpSpPr>
          <p:grpSpPr bwMode="auto">
            <a:xfrm flipH="1">
              <a:off x="5935663" y="5256213"/>
              <a:ext cx="427037" cy="349250"/>
              <a:chOff x="2839" y="3501"/>
              <a:chExt cx="755" cy="803"/>
            </a:xfrm>
          </p:grpSpPr>
          <p:pic>
            <p:nvPicPr>
              <p:cNvPr id="1975" name="Picture 926" descr="desktop_computer_stylized_medium"/>
              <p:cNvPicPr>
                <a:picLocks noChangeAspect="1" noChangeArrowheads="1"/>
              </p:cNvPicPr>
              <p:nvPr/>
            </p:nvPicPr>
            <p:blipFill>
              <a:blip r:embed="rId13" cstate="print"/>
              <a:srcRect/>
              <a:stretch>
                <a:fillRect/>
              </a:stretch>
            </p:blipFill>
            <p:spPr bwMode="auto">
              <a:xfrm>
                <a:off x="2839" y="3501"/>
                <a:ext cx="755" cy="803"/>
              </a:xfrm>
              <a:prstGeom prst="rect">
                <a:avLst/>
              </a:prstGeom>
              <a:noFill/>
              <a:ln w="9525">
                <a:noFill/>
                <a:miter lim="800000"/>
                <a:headEnd/>
                <a:tailEnd/>
              </a:ln>
            </p:spPr>
          </p:pic>
          <p:sp>
            <p:nvSpPr>
              <p:cNvPr id="197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02" name="Group 928"/>
            <p:cNvGrpSpPr>
              <a:grpSpLocks/>
            </p:cNvGrpSpPr>
            <p:nvPr/>
          </p:nvGrpSpPr>
          <p:grpSpPr bwMode="auto">
            <a:xfrm>
              <a:off x="6550025" y="5238750"/>
              <a:ext cx="427038" cy="350838"/>
              <a:chOff x="2839" y="3501"/>
              <a:chExt cx="755" cy="803"/>
            </a:xfrm>
          </p:grpSpPr>
          <p:pic>
            <p:nvPicPr>
              <p:cNvPr id="1973" name="Picture 929" descr="desktop_computer_stylized_medium"/>
              <p:cNvPicPr>
                <a:picLocks noChangeAspect="1" noChangeArrowheads="1"/>
              </p:cNvPicPr>
              <p:nvPr/>
            </p:nvPicPr>
            <p:blipFill>
              <a:blip r:embed="rId13" cstate="print"/>
              <a:srcRect/>
              <a:stretch>
                <a:fillRect/>
              </a:stretch>
            </p:blipFill>
            <p:spPr bwMode="auto">
              <a:xfrm>
                <a:off x="2839" y="3501"/>
                <a:ext cx="755" cy="803"/>
              </a:xfrm>
              <a:prstGeom prst="rect">
                <a:avLst/>
              </a:prstGeom>
              <a:noFill/>
              <a:ln w="9525">
                <a:noFill/>
                <a:miter lim="800000"/>
                <a:headEnd/>
                <a:tailEnd/>
              </a:ln>
            </p:spPr>
          </p:pic>
          <p:sp>
            <p:nvSpPr>
              <p:cNvPr id="197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1503" name="Picture 933" descr="iphone_stylized_small"/>
            <p:cNvPicPr>
              <a:picLocks noChangeAspect="1" noChangeArrowheads="1"/>
            </p:cNvPicPr>
            <p:nvPr/>
          </p:nvPicPr>
          <p:blipFill>
            <a:blip r:embed="rId14" cstate="print"/>
            <a:srcRect/>
            <a:stretch>
              <a:fillRect/>
            </a:stretch>
          </p:blipFill>
          <p:spPr bwMode="auto">
            <a:xfrm>
              <a:off x="5773010" y="1604047"/>
              <a:ext cx="136841" cy="327941"/>
            </a:xfrm>
            <a:prstGeom prst="rect">
              <a:avLst/>
            </a:prstGeom>
            <a:noFill/>
            <a:ln w="9525">
              <a:noFill/>
              <a:miter lim="800000"/>
              <a:headEnd/>
              <a:tailEnd/>
            </a:ln>
          </p:spPr>
        </p:pic>
        <p:pic>
          <p:nvPicPr>
            <p:cNvPr id="1504" name="Picture 934" descr="antenna_radiation_stylized"/>
            <p:cNvPicPr>
              <a:picLocks noChangeAspect="1" noChangeArrowheads="1"/>
            </p:cNvPicPr>
            <p:nvPr/>
          </p:nvPicPr>
          <p:blipFill>
            <a:blip r:embed="rId15" cstate="print"/>
            <a:srcRect/>
            <a:stretch>
              <a:fillRect/>
            </a:stretch>
          </p:blipFill>
          <p:spPr bwMode="auto">
            <a:xfrm>
              <a:off x="5618163" y="1558925"/>
              <a:ext cx="415925" cy="88633"/>
            </a:xfrm>
            <a:prstGeom prst="rect">
              <a:avLst/>
            </a:prstGeom>
            <a:noFill/>
            <a:ln w="9525">
              <a:noFill/>
              <a:miter lim="800000"/>
              <a:headEnd/>
              <a:tailEnd/>
            </a:ln>
          </p:spPr>
        </p:pic>
        <p:pic>
          <p:nvPicPr>
            <p:cNvPr id="1505" name="Picture 936" descr="access_point_stylized_small"/>
            <p:cNvPicPr>
              <a:picLocks noChangeAspect="1" noChangeArrowheads="1"/>
            </p:cNvPicPr>
            <p:nvPr/>
          </p:nvPicPr>
          <p:blipFill>
            <a:blip r:embed="rId3" cstate="print"/>
            <a:srcRect/>
            <a:stretch>
              <a:fillRect/>
            </a:stretch>
          </p:blipFill>
          <p:spPr bwMode="auto">
            <a:xfrm>
              <a:off x="7164388" y="5057775"/>
              <a:ext cx="412750" cy="366713"/>
            </a:xfrm>
            <a:prstGeom prst="rect">
              <a:avLst/>
            </a:prstGeom>
            <a:noFill/>
            <a:ln w="9525">
              <a:noFill/>
              <a:miter lim="800000"/>
              <a:headEnd/>
              <a:tailEnd/>
            </a:ln>
          </p:spPr>
        </p:pic>
        <p:grpSp>
          <p:nvGrpSpPr>
            <p:cNvPr id="1506" name="Group 938"/>
            <p:cNvGrpSpPr>
              <a:grpSpLocks/>
            </p:cNvGrpSpPr>
            <p:nvPr/>
          </p:nvGrpSpPr>
          <p:grpSpPr bwMode="auto">
            <a:xfrm>
              <a:off x="8240713" y="5002213"/>
              <a:ext cx="227012" cy="481012"/>
              <a:chOff x="4140" y="429"/>
              <a:chExt cx="1425" cy="2396"/>
            </a:xfrm>
          </p:grpSpPr>
          <p:sp>
            <p:nvSpPr>
              <p:cNvPr id="194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94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94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94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4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46" name="Group 944"/>
              <p:cNvGrpSpPr>
                <a:grpSpLocks/>
              </p:cNvGrpSpPr>
              <p:nvPr/>
            </p:nvGrpSpPr>
            <p:grpSpPr bwMode="auto">
              <a:xfrm>
                <a:off x="4749" y="668"/>
                <a:ext cx="581" cy="145"/>
                <a:chOff x="614" y="2568"/>
                <a:chExt cx="725" cy="139"/>
              </a:xfrm>
            </p:grpSpPr>
            <p:sp>
              <p:nvSpPr>
                <p:cNvPr id="1971"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7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4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48" name="Group 948"/>
              <p:cNvGrpSpPr>
                <a:grpSpLocks/>
              </p:cNvGrpSpPr>
              <p:nvPr/>
            </p:nvGrpSpPr>
            <p:grpSpPr bwMode="auto">
              <a:xfrm>
                <a:off x="4747" y="994"/>
                <a:ext cx="581" cy="134"/>
                <a:chOff x="614" y="2568"/>
                <a:chExt cx="725" cy="139"/>
              </a:xfrm>
            </p:grpSpPr>
            <p:sp>
              <p:nvSpPr>
                <p:cNvPr id="1969"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7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4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95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51" name="Group 953"/>
              <p:cNvGrpSpPr>
                <a:grpSpLocks/>
              </p:cNvGrpSpPr>
              <p:nvPr/>
            </p:nvGrpSpPr>
            <p:grpSpPr bwMode="auto">
              <a:xfrm>
                <a:off x="4735" y="1627"/>
                <a:ext cx="582" cy="151"/>
                <a:chOff x="614" y="2568"/>
                <a:chExt cx="725" cy="139"/>
              </a:xfrm>
            </p:grpSpPr>
            <p:sp>
              <p:nvSpPr>
                <p:cNvPr id="1967"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6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5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953" name="Group 957"/>
              <p:cNvGrpSpPr>
                <a:grpSpLocks/>
              </p:cNvGrpSpPr>
              <p:nvPr/>
            </p:nvGrpSpPr>
            <p:grpSpPr bwMode="auto">
              <a:xfrm>
                <a:off x="4739" y="1327"/>
                <a:ext cx="582" cy="139"/>
                <a:chOff x="614" y="2568"/>
                <a:chExt cx="725" cy="139"/>
              </a:xfrm>
            </p:grpSpPr>
            <p:sp>
              <p:nvSpPr>
                <p:cNvPr id="1965"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6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5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95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5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57"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95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95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96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961"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62"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963"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6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507" name="Group 971"/>
            <p:cNvGrpSpPr>
              <a:grpSpLocks/>
            </p:cNvGrpSpPr>
            <p:nvPr/>
          </p:nvGrpSpPr>
          <p:grpSpPr bwMode="auto">
            <a:xfrm>
              <a:off x="7924800" y="5303838"/>
              <a:ext cx="227013" cy="481012"/>
              <a:chOff x="4140" y="429"/>
              <a:chExt cx="1425" cy="2396"/>
            </a:xfrm>
          </p:grpSpPr>
          <p:sp>
            <p:nvSpPr>
              <p:cNvPr id="190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91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91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91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1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14" name="Group 977"/>
              <p:cNvGrpSpPr>
                <a:grpSpLocks/>
              </p:cNvGrpSpPr>
              <p:nvPr/>
            </p:nvGrpSpPr>
            <p:grpSpPr bwMode="auto">
              <a:xfrm>
                <a:off x="4749" y="668"/>
                <a:ext cx="581" cy="145"/>
                <a:chOff x="614" y="2568"/>
                <a:chExt cx="725" cy="139"/>
              </a:xfrm>
            </p:grpSpPr>
            <p:sp>
              <p:nvSpPr>
                <p:cNvPr id="1939"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4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1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16" name="Group 981"/>
              <p:cNvGrpSpPr>
                <a:grpSpLocks/>
              </p:cNvGrpSpPr>
              <p:nvPr/>
            </p:nvGrpSpPr>
            <p:grpSpPr bwMode="auto">
              <a:xfrm>
                <a:off x="4747" y="994"/>
                <a:ext cx="581" cy="134"/>
                <a:chOff x="614" y="2568"/>
                <a:chExt cx="725" cy="139"/>
              </a:xfrm>
            </p:grpSpPr>
            <p:sp>
              <p:nvSpPr>
                <p:cNvPr id="1937"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3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1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91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19" name="Group 986"/>
              <p:cNvGrpSpPr>
                <a:grpSpLocks/>
              </p:cNvGrpSpPr>
              <p:nvPr/>
            </p:nvGrpSpPr>
            <p:grpSpPr bwMode="auto">
              <a:xfrm>
                <a:off x="4735" y="1627"/>
                <a:ext cx="582" cy="151"/>
                <a:chOff x="614" y="2568"/>
                <a:chExt cx="725" cy="139"/>
              </a:xfrm>
            </p:grpSpPr>
            <p:sp>
              <p:nvSpPr>
                <p:cNvPr id="1935"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3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2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921" name="Group 990"/>
              <p:cNvGrpSpPr>
                <a:grpSpLocks/>
              </p:cNvGrpSpPr>
              <p:nvPr/>
            </p:nvGrpSpPr>
            <p:grpSpPr bwMode="auto">
              <a:xfrm>
                <a:off x="4739" y="1327"/>
                <a:ext cx="582" cy="139"/>
                <a:chOff x="614" y="2568"/>
                <a:chExt cx="725" cy="139"/>
              </a:xfrm>
            </p:grpSpPr>
            <p:sp>
              <p:nvSpPr>
                <p:cNvPr id="1933"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3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2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92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2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25"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92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92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92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929"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30"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931"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3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1508" name="Picture 1005" descr="antenna_stylized"/>
            <p:cNvPicPr>
              <a:picLocks noChangeAspect="1" noChangeArrowheads="1"/>
            </p:cNvPicPr>
            <p:nvPr/>
          </p:nvPicPr>
          <p:blipFill>
            <a:blip r:embed="rId16" cstate="print"/>
            <a:srcRect/>
            <a:stretch>
              <a:fillRect/>
            </a:stretch>
          </p:blipFill>
          <p:spPr bwMode="auto">
            <a:xfrm>
              <a:off x="5302250" y="2043113"/>
              <a:ext cx="530703" cy="223755"/>
            </a:xfrm>
            <a:prstGeom prst="rect">
              <a:avLst/>
            </a:prstGeom>
            <a:noFill/>
            <a:ln w="9525">
              <a:noFill/>
              <a:miter lim="800000"/>
              <a:headEnd/>
              <a:tailEnd/>
            </a:ln>
          </p:spPr>
        </p:pic>
        <p:pic>
          <p:nvPicPr>
            <p:cNvPr id="1509" name="Picture 1006" descr="laptop_keyboard"/>
            <p:cNvPicPr>
              <a:picLocks noChangeAspect="1" noChangeArrowheads="1"/>
            </p:cNvPicPr>
            <p:nvPr/>
          </p:nvPicPr>
          <p:blipFill>
            <a:blip r:embed="rId17"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151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11" name="Picture 1008" descr="screen"/>
            <p:cNvPicPr>
              <a:picLocks noChangeAspect="1" noChangeArrowheads="1"/>
            </p:cNvPicPr>
            <p:nvPr/>
          </p:nvPicPr>
          <p:blipFill>
            <a:blip r:embed="rId18" cstate="print"/>
            <a:srcRect/>
            <a:stretch>
              <a:fillRect/>
            </a:stretch>
          </p:blipFill>
          <p:spPr bwMode="auto">
            <a:xfrm>
              <a:off x="5490187" y="2142157"/>
              <a:ext cx="319785" cy="189428"/>
            </a:xfrm>
            <a:prstGeom prst="rect">
              <a:avLst/>
            </a:prstGeom>
            <a:noFill/>
            <a:ln w="9525">
              <a:noFill/>
              <a:miter lim="800000"/>
              <a:headEnd/>
              <a:tailEnd/>
            </a:ln>
          </p:spPr>
        </p:pic>
        <p:sp>
          <p:nvSpPr>
            <p:cNvPr id="151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1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1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1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1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1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18" name="Group 1015"/>
            <p:cNvGrpSpPr>
              <a:grpSpLocks/>
            </p:cNvGrpSpPr>
            <p:nvPr/>
          </p:nvGrpSpPr>
          <p:grpSpPr bwMode="auto">
            <a:xfrm>
              <a:off x="5464285" y="2358039"/>
              <a:ext cx="98740" cy="36846"/>
              <a:chOff x="1740" y="2642"/>
              <a:chExt cx="752" cy="327"/>
            </a:xfrm>
          </p:grpSpPr>
          <p:sp>
            <p:nvSpPr>
              <p:cNvPr id="190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90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90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90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90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90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1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2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2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2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2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2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1525" name="Picture 1030" descr="laptop_keyboard"/>
            <p:cNvPicPr>
              <a:picLocks noChangeAspect="1" noChangeArrowheads="1"/>
            </p:cNvPicPr>
            <p:nvPr/>
          </p:nvPicPr>
          <p:blipFill>
            <a:blip r:embed="rId19"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152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27" name="Picture 1032" descr="screen"/>
            <p:cNvPicPr>
              <a:picLocks noChangeAspect="1" noChangeArrowheads="1"/>
            </p:cNvPicPr>
            <p:nvPr/>
          </p:nvPicPr>
          <p:blipFill>
            <a:blip r:embed="rId20" cstate="print"/>
            <a:srcRect/>
            <a:stretch>
              <a:fillRect/>
            </a:stretch>
          </p:blipFill>
          <p:spPr bwMode="auto">
            <a:xfrm>
              <a:off x="7042150" y="5584825"/>
              <a:ext cx="284163" cy="190500"/>
            </a:xfrm>
            <a:prstGeom prst="rect">
              <a:avLst/>
            </a:prstGeom>
            <a:noFill/>
            <a:ln w="9525">
              <a:noFill/>
              <a:miter lim="800000"/>
              <a:headEnd/>
              <a:tailEnd/>
            </a:ln>
          </p:spPr>
        </p:pic>
        <p:sp>
          <p:nvSpPr>
            <p:cNvPr id="152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2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3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3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3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3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34" name="Group 1039"/>
            <p:cNvGrpSpPr>
              <a:grpSpLocks/>
            </p:cNvGrpSpPr>
            <p:nvPr/>
          </p:nvGrpSpPr>
          <p:grpSpPr bwMode="auto">
            <a:xfrm>
              <a:off x="7019925" y="5800725"/>
              <a:ext cx="87313" cy="38100"/>
              <a:chOff x="1740" y="2642"/>
              <a:chExt cx="752" cy="327"/>
            </a:xfrm>
          </p:grpSpPr>
          <p:sp>
            <p:nvSpPr>
              <p:cNvPr id="189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89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9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90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90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90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3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3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3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3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3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4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541" name="Group 2"/>
            <p:cNvGrpSpPr>
              <a:grpSpLocks/>
            </p:cNvGrpSpPr>
            <p:nvPr/>
          </p:nvGrpSpPr>
          <p:grpSpPr bwMode="auto">
            <a:xfrm>
              <a:off x="5607050" y="3182938"/>
              <a:ext cx="317500" cy="246062"/>
              <a:chOff x="5581650" y="3128963"/>
              <a:chExt cx="423863" cy="320675"/>
            </a:xfrm>
          </p:grpSpPr>
          <p:pic>
            <p:nvPicPr>
              <p:cNvPr id="1875" name="Picture 1054" descr="laptop_keyboard"/>
              <p:cNvPicPr>
                <a:picLocks noChangeAspect="1" noChangeArrowheads="1"/>
              </p:cNvPicPr>
              <p:nvPr/>
            </p:nvPicPr>
            <p:blipFill>
              <a:blip r:embed="rId21"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187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877" name="Picture 1056" descr="screen"/>
              <p:cNvPicPr>
                <a:picLocks noChangeAspect="1" noChangeArrowheads="1"/>
              </p:cNvPicPr>
              <p:nvPr/>
            </p:nvPicPr>
            <p:blipFill>
              <a:blip r:embed="rId22" cstate="print"/>
              <a:srcRect/>
              <a:stretch>
                <a:fillRect/>
              </a:stretch>
            </p:blipFill>
            <p:spPr bwMode="auto">
              <a:xfrm>
                <a:off x="5716588" y="3140075"/>
                <a:ext cx="266700" cy="190500"/>
              </a:xfrm>
              <a:prstGeom prst="rect">
                <a:avLst/>
              </a:prstGeom>
              <a:noFill/>
              <a:ln w="9525">
                <a:noFill/>
                <a:miter lim="800000"/>
                <a:headEnd/>
                <a:tailEnd/>
              </a:ln>
            </p:spPr>
          </p:pic>
          <p:sp>
            <p:nvSpPr>
              <p:cNvPr id="187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87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88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88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88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88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884" name="Group 1063"/>
              <p:cNvGrpSpPr>
                <a:grpSpLocks/>
              </p:cNvGrpSpPr>
              <p:nvPr/>
            </p:nvGrpSpPr>
            <p:grpSpPr bwMode="auto">
              <a:xfrm>
                <a:off x="5695950" y="3355975"/>
                <a:ext cx="80963" cy="38100"/>
                <a:chOff x="1740" y="2642"/>
                <a:chExt cx="752" cy="327"/>
              </a:xfrm>
            </p:grpSpPr>
            <p:sp>
              <p:nvSpPr>
                <p:cNvPr id="189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89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9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89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89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89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88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88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88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88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88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89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542" name="Picture 1077" descr="desktop_computer_stylized_medium"/>
            <p:cNvPicPr>
              <a:picLocks noChangeAspect="1" noChangeArrowheads="1"/>
            </p:cNvPicPr>
            <p:nvPr/>
          </p:nvPicPr>
          <p:blipFill>
            <a:blip r:embed="rId23" cstate="print"/>
            <a:srcRect/>
            <a:stretch>
              <a:fillRect/>
            </a:stretch>
          </p:blipFill>
          <p:spPr bwMode="auto">
            <a:xfrm flipH="1">
              <a:off x="6156325" y="3300413"/>
              <a:ext cx="342900" cy="334962"/>
            </a:xfrm>
            <a:prstGeom prst="rect">
              <a:avLst/>
            </a:prstGeom>
            <a:noFill/>
            <a:ln w="9525">
              <a:noFill/>
              <a:miter lim="800000"/>
              <a:headEnd/>
              <a:tailEnd/>
            </a:ln>
          </p:spPr>
        </p:pic>
        <p:sp>
          <p:nvSpPr>
            <p:cNvPr id="154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544" name="Picture 1081" descr="laptop_keyboard"/>
            <p:cNvPicPr>
              <a:picLocks noChangeAspect="1" noChangeArrowheads="1"/>
            </p:cNvPicPr>
            <p:nvPr/>
          </p:nvPicPr>
          <p:blipFill>
            <a:blip r:embed="rId19"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54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46" name="Picture 1083" descr="screen"/>
            <p:cNvPicPr>
              <a:picLocks noChangeAspect="1" noChangeArrowheads="1"/>
            </p:cNvPicPr>
            <p:nvPr/>
          </p:nvPicPr>
          <p:blipFill>
            <a:blip r:embed="rId20" cstate="print"/>
            <a:srcRect/>
            <a:stretch>
              <a:fillRect/>
            </a:stretch>
          </p:blipFill>
          <p:spPr bwMode="auto">
            <a:xfrm>
              <a:off x="7473950" y="5521325"/>
              <a:ext cx="284163" cy="190500"/>
            </a:xfrm>
            <a:prstGeom prst="rect">
              <a:avLst/>
            </a:prstGeom>
            <a:noFill/>
            <a:ln w="9525">
              <a:noFill/>
              <a:miter lim="800000"/>
              <a:headEnd/>
              <a:tailEnd/>
            </a:ln>
          </p:spPr>
        </p:pic>
        <p:sp>
          <p:nvSpPr>
            <p:cNvPr id="154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4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4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5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5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5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53" name="Group 1090"/>
            <p:cNvGrpSpPr>
              <a:grpSpLocks/>
            </p:cNvGrpSpPr>
            <p:nvPr/>
          </p:nvGrpSpPr>
          <p:grpSpPr bwMode="auto">
            <a:xfrm>
              <a:off x="7451725" y="5737225"/>
              <a:ext cx="87313" cy="38100"/>
              <a:chOff x="1740" y="2642"/>
              <a:chExt cx="752" cy="327"/>
            </a:xfrm>
          </p:grpSpPr>
          <p:sp>
            <p:nvSpPr>
              <p:cNvPr id="186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87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7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87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87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87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5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5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5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5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5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5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560" name="Group 1103"/>
            <p:cNvGrpSpPr>
              <a:grpSpLocks/>
            </p:cNvGrpSpPr>
            <p:nvPr/>
          </p:nvGrpSpPr>
          <p:grpSpPr bwMode="auto">
            <a:xfrm>
              <a:off x="6351588" y="2493963"/>
              <a:ext cx="390525" cy="169862"/>
              <a:chOff x="4650" y="1129"/>
              <a:chExt cx="246" cy="95"/>
            </a:xfrm>
          </p:grpSpPr>
          <p:sp>
            <p:nvSpPr>
              <p:cNvPr id="18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64" name="Group 1107"/>
              <p:cNvGrpSpPr>
                <a:grpSpLocks/>
              </p:cNvGrpSpPr>
              <p:nvPr/>
            </p:nvGrpSpPr>
            <p:grpSpPr bwMode="auto">
              <a:xfrm>
                <a:off x="4699" y="1145"/>
                <a:ext cx="138" cy="29"/>
                <a:chOff x="2468" y="1332"/>
                <a:chExt cx="310" cy="60"/>
              </a:xfrm>
            </p:grpSpPr>
            <p:sp>
              <p:nvSpPr>
                <p:cNvPr id="186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86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865"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66"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1" name="Group 1112"/>
            <p:cNvGrpSpPr>
              <a:grpSpLocks/>
            </p:cNvGrpSpPr>
            <p:nvPr/>
          </p:nvGrpSpPr>
          <p:grpSpPr bwMode="auto">
            <a:xfrm>
              <a:off x="6051550" y="3641725"/>
              <a:ext cx="390525" cy="169863"/>
              <a:chOff x="4650" y="1129"/>
              <a:chExt cx="246" cy="95"/>
            </a:xfrm>
          </p:grpSpPr>
          <p:sp>
            <p:nvSpPr>
              <p:cNvPr id="18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5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56" name="Group 1116"/>
              <p:cNvGrpSpPr>
                <a:grpSpLocks/>
              </p:cNvGrpSpPr>
              <p:nvPr/>
            </p:nvGrpSpPr>
            <p:grpSpPr bwMode="auto">
              <a:xfrm>
                <a:off x="4699" y="1145"/>
                <a:ext cx="138" cy="29"/>
                <a:chOff x="2468" y="1332"/>
                <a:chExt cx="310" cy="60"/>
              </a:xfrm>
            </p:grpSpPr>
            <p:sp>
              <p:nvSpPr>
                <p:cNvPr id="185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86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857"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58"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2" name="Group 1121"/>
            <p:cNvGrpSpPr>
              <a:grpSpLocks/>
            </p:cNvGrpSpPr>
            <p:nvPr/>
          </p:nvGrpSpPr>
          <p:grpSpPr bwMode="auto">
            <a:xfrm>
              <a:off x="6248400" y="4852988"/>
              <a:ext cx="617538" cy="247650"/>
              <a:chOff x="2356" y="1300"/>
              <a:chExt cx="555" cy="194"/>
            </a:xfrm>
          </p:grpSpPr>
          <p:sp>
            <p:nvSpPr>
              <p:cNvPr id="18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48" name="Group 1125"/>
              <p:cNvGrpSpPr>
                <a:grpSpLocks/>
              </p:cNvGrpSpPr>
              <p:nvPr/>
            </p:nvGrpSpPr>
            <p:grpSpPr bwMode="auto">
              <a:xfrm>
                <a:off x="2468" y="1332"/>
                <a:ext cx="310" cy="60"/>
                <a:chOff x="2468" y="1332"/>
                <a:chExt cx="310" cy="60"/>
              </a:xfrm>
            </p:grpSpPr>
            <p:sp>
              <p:nvSpPr>
                <p:cNvPr id="185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85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849"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850"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563" name="Group 1130"/>
            <p:cNvGrpSpPr>
              <a:grpSpLocks/>
            </p:cNvGrpSpPr>
            <p:nvPr/>
          </p:nvGrpSpPr>
          <p:grpSpPr bwMode="auto">
            <a:xfrm>
              <a:off x="6969125" y="4510088"/>
              <a:ext cx="617538" cy="247650"/>
              <a:chOff x="2356" y="1300"/>
              <a:chExt cx="555" cy="194"/>
            </a:xfrm>
          </p:grpSpPr>
          <p:sp>
            <p:nvSpPr>
              <p:cNvPr id="18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40" name="Group 1134"/>
              <p:cNvGrpSpPr>
                <a:grpSpLocks/>
              </p:cNvGrpSpPr>
              <p:nvPr/>
            </p:nvGrpSpPr>
            <p:grpSpPr bwMode="auto">
              <a:xfrm>
                <a:off x="2468" y="1332"/>
                <a:ext cx="310" cy="60"/>
                <a:chOff x="2468" y="1332"/>
                <a:chExt cx="310" cy="60"/>
              </a:xfrm>
            </p:grpSpPr>
            <p:sp>
              <p:nvSpPr>
                <p:cNvPr id="184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84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841"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842"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564" name="Group 1139"/>
            <p:cNvGrpSpPr>
              <a:grpSpLocks/>
            </p:cNvGrpSpPr>
            <p:nvPr/>
          </p:nvGrpSpPr>
          <p:grpSpPr bwMode="auto">
            <a:xfrm>
              <a:off x="7585075" y="4811713"/>
              <a:ext cx="617538" cy="247650"/>
              <a:chOff x="2356" y="1300"/>
              <a:chExt cx="555" cy="194"/>
            </a:xfrm>
          </p:grpSpPr>
          <p:sp>
            <p:nvSpPr>
              <p:cNvPr id="18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32" name="Group 1143"/>
              <p:cNvGrpSpPr>
                <a:grpSpLocks/>
              </p:cNvGrpSpPr>
              <p:nvPr/>
            </p:nvGrpSpPr>
            <p:grpSpPr bwMode="auto">
              <a:xfrm>
                <a:off x="2468" y="1332"/>
                <a:ext cx="310" cy="60"/>
                <a:chOff x="2468" y="1332"/>
                <a:chExt cx="310" cy="60"/>
              </a:xfrm>
            </p:grpSpPr>
            <p:sp>
              <p:nvSpPr>
                <p:cNvPr id="183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83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833"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834"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565" name="Group 3"/>
            <p:cNvGrpSpPr>
              <a:grpSpLocks/>
            </p:cNvGrpSpPr>
            <p:nvPr/>
          </p:nvGrpSpPr>
          <p:grpSpPr bwMode="auto">
            <a:xfrm>
              <a:off x="5964238" y="3135313"/>
              <a:ext cx="314325" cy="334962"/>
              <a:chOff x="5974579" y="3105349"/>
              <a:chExt cx="347997" cy="396620"/>
            </a:xfrm>
          </p:grpSpPr>
          <p:pic>
            <p:nvPicPr>
              <p:cNvPr id="1827" name="Picture 555" descr="fridge2.png"/>
              <p:cNvPicPr>
                <a:picLocks noChangeAspect="1"/>
              </p:cNvPicPr>
              <p:nvPr/>
            </p:nvPicPr>
            <p:blipFill>
              <a:blip r:embed="rId24" cstate="print"/>
              <a:srcRect/>
              <a:stretch>
                <a:fillRect/>
              </a:stretch>
            </p:blipFill>
            <p:spPr bwMode="auto">
              <a:xfrm>
                <a:off x="6074343" y="3164942"/>
                <a:ext cx="189578" cy="337027"/>
              </a:xfrm>
              <a:prstGeom prst="rect">
                <a:avLst/>
              </a:prstGeom>
              <a:noFill/>
              <a:ln w="9525">
                <a:noFill/>
                <a:miter lim="800000"/>
                <a:headEnd/>
                <a:tailEnd/>
              </a:ln>
            </p:spPr>
          </p:pic>
          <p:pic>
            <p:nvPicPr>
              <p:cNvPr id="1828" name="Picture 1115" descr="antenna_stylized"/>
              <p:cNvPicPr>
                <a:picLocks noChangeAspect="1" noChangeArrowheads="1"/>
              </p:cNvPicPr>
              <p:nvPr/>
            </p:nvPicPr>
            <p:blipFill>
              <a:blip r:embed="rId25" cstate="print"/>
              <a:srcRect/>
              <a:stretch>
                <a:fillRect/>
              </a:stretch>
            </p:blipFill>
            <p:spPr bwMode="auto">
              <a:xfrm>
                <a:off x="5974579" y="3105349"/>
                <a:ext cx="347997" cy="167557"/>
              </a:xfrm>
              <a:prstGeom prst="rect">
                <a:avLst/>
              </a:prstGeom>
              <a:noFill/>
              <a:ln w="9525">
                <a:noFill/>
                <a:miter lim="800000"/>
                <a:headEnd/>
                <a:tailEnd/>
              </a:ln>
            </p:spPr>
          </p:pic>
        </p:grpSp>
        <p:pic>
          <p:nvPicPr>
            <p:cNvPr id="1566" name="Picture 603" descr="car_icon_small"/>
            <p:cNvPicPr>
              <a:picLocks noChangeAspect="1" noChangeArrowheads="1"/>
            </p:cNvPicPr>
            <p:nvPr/>
          </p:nvPicPr>
          <p:blipFill>
            <a:blip r:embed="rId26" cstate="print"/>
            <a:srcRect/>
            <a:stretch>
              <a:fillRect/>
            </a:stretch>
          </p:blipFill>
          <p:spPr bwMode="auto">
            <a:xfrm>
              <a:off x="6373813" y="1744663"/>
              <a:ext cx="849312" cy="168275"/>
            </a:xfrm>
            <a:prstGeom prst="rect">
              <a:avLst/>
            </a:prstGeom>
            <a:noFill/>
            <a:ln w="9525">
              <a:noFill/>
              <a:miter lim="800000"/>
              <a:headEnd/>
              <a:tailEnd/>
            </a:ln>
          </p:spPr>
        </p:pic>
        <p:pic>
          <p:nvPicPr>
            <p:cNvPr id="1567" name="Picture 814" descr="light2.png"/>
            <p:cNvPicPr>
              <a:picLocks noChangeAspect="1"/>
            </p:cNvPicPr>
            <p:nvPr/>
          </p:nvPicPr>
          <p:blipFill>
            <a:blip r:embed="rId27" cstate="print"/>
            <a:srcRect/>
            <a:stretch>
              <a:fillRect/>
            </a:stretch>
          </p:blipFill>
          <p:spPr bwMode="auto">
            <a:xfrm flipH="1">
              <a:off x="6707188" y="2019300"/>
              <a:ext cx="92075" cy="406400"/>
            </a:xfrm>
            <a:prstGeom prst="rect">
              <a:avLst/>
            </a:prstGeom>
            <a:noFill/>
            <a:ln w="9525">
              <a:noFill/>
              <a:miter lim="800000"/>
              <a:headEnd/>
              <a:tailEnd/>
            </a:ln>
          </p:spPr>
        </p:pic>
        <p:pic>
          <p:nvPicPr>
            <p:cNvPr id="1568" name="Picture 1017" descr="antenna_stylized"/>
            <p:cNvPicPr>
              <a:picLocks noChangeAspect="1" noChangeArrowheads="1"/>
            </p:cNvPicPr>
            <p:nvPr/>
          </p:nvPicPr>
          <p:blipFill>
            <a:blip r:embed="rId16" cstate="print"/>
            <a:srcRect/>
            <a:stretch>
              <a:fillRect/>
            </a:stretch>
          </p:blipFill>
          <p:spPr bwMode="auto">
            <a:xfrm>
              <a:off x="6511925" y="1946275"/>
              <a:ext cx="531813" cy="223838"/>
            </a:xfrm>
            <a:prstGeom prst="rect">
              <a:avLst/>
            </a:prstGeom>
            <a:noFill/>
            <a:ln w="9525">
              <a:noFill/>
              <a:miter lim="800000"/>
              <a:headEnd/>
              <a:tailEnd/>
            </a:ln>
          </p:spPr>
        </p:pic>
        <p:pic>
          <p:nvPicPr>
            <p:cNvPr id="1569" name="Picture 1017" descr="antenna_stylized"/>
            <p:cNvPicPr>
              <a:picLocks noChangeAspect="1" noChangeArrowheads="1"/>
            </p:cNvPicPr>
            <p:nvPr/>
          </p:nvPicPr>
          <p:blipFill>
            <a:blip r:embed="rId16" cstate="print"/>
            <a:srcRect/>
            <a:stretch>
              <a:fillRect/>
            </a:stretch>
          </p:blipFill>
          <p:spPr bwMode="auto">
            <a:xfrm>
              <a:off x="6586538" y="1685925"/>
              <a:ext cx="530225" cy="223838"/>
            </a:xfrm>
            <a:prstGeom prst="rect">
              <a:avLst/>
            </a:prstGeom>
            <a:noFill/>
            <a:ln w="9525">
              <a:noFill/>
              <a:miter lim="800000"/>
              <a:headEnd/>
              <a:tailEnd/>
            </a:ln>
          </p:spPr>
        </p:pic>
        <p:grpSp>
          <p:nvGrpSpPr>
            <p:cNvPr id="1570" name="Group 347"/>
            <p:cNvGrpSpPr>
              <a:grpSpLocks/>
            </p:cNvGrpSpPr>
            <p:nvPr/>
          </p:nvGrpSpPr>
          <p:grpSpPr bwMode="auto">
            <a:xfrm>
              <a:off x="6220922" y="4838544"/>
              <a:ext cx="660165" cy="269566"/>
              <a:chOff x="1871277" y="1576300"/>
              <a:chExt cx="1128371" cy="437861"/>
            </a:xfrm>
          </p:grpSpPr>
          <p:sp>
            <p:nvSpPr>
              <p:cNvPr id="1818"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9"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20"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21"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2"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23"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24"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25" name="Straight Connector 835"/>
              <p:cNvCxnSpPr>
                <a:cxnSpLocks noChangeShapeType="1"/>
                <a:endCxn id="182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26"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1" name="Group 347"/>
            <p:cNvGrpSpPr>
              <a:grpSpLocks/>
            </p:cNvGrpSpPr>
            <p:nvPr/>
          </p:nvGrpSpPr>
          <p:grpSpPr bwMode="auto">
            <a:xfrm>
              <a:off x="6933466" y="4503243"/>
              <a:ext cx="660165" cy="269566"/>
              <a:chOff x="1871277" y="1576300"/>
              <a:chExt cx="1128371" cy="437861"/>
            </a:xfrm>
          </p:grpSpPr>
          <p:sp>
            <p:nvSpPr>
              <p:cNvPr id="1809"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0"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11"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2"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13"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14"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15"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16" name="Straight Connector 826"/>
              <p:cNvCxnSpPr>
                <a:cxnSpLocks noChangeShapeType="1"/>
                <a:endCxn id="181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17"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2" name="Group 347"/>
            <p:cNvGrpSpPr>
              <a:grpSpLocks/>
            </p:cNvGrpSpPr>
            <p:nvPr/>
          </p:nvGrpSpPr>
          <p:grpSpPr bwMode="auto">
            <a:xfrm>
              <a:off x="7563920" y="4800505"/>
              <a:ext cx="660165" cy="269566"/>
              <a:chOff x="1871277" y="1576300"/>
              <a:chExt cx="1128371" cy="437861"/>
            </a:xfrm>
          </p:grpSpPr>
          <p:sp>
            <p:nvSpPr>
              <p:cNvPr id="1800"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01"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2"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03"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04"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05"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06"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07" name="Straight Connector 817"/>
              <p:cNvCxnSpPr>
                <a:cxnSpLocks noChangeShapeType="1"/>
                <a:endCxn id="180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08"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3" name="Group 347"/>
            <p:cNvGrpSpPr>
              <a:grpSpLocks/>
            </p:cNvGrpSpPr>
            <p:nvPr/>
          </p:nvGrpSpPr>
          <p:grpSpPr bwMode="auto">
            <a:xfrm>
              <a:off x="6050373" y="3620176"/>
              <a:ext cx="425094" cy="228319"/>
              <a:chOff x="1871277" y="1576300"/>
              <a:chExt cx="1128371" cy="437861"/>
            </a:xfrm>
          </p:grpSpPr>
          <p:sp>
            <p:nvSpPr>
              <p:cNvPr id="1791"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2"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93"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4"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5"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96"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97"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98" name="Straight Connector 808"/>
              <p:cNvCxnSpPr>
                <a:cxnSpLocks noChangeShapeType="1"/>
                <a:endCxn id="179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99"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4" name="Group 347"/>
            <p:cNvGrpSpPr>
              <a:grpSpLocks/>
            </p:cNvGrpSpPr>
            <p:nvPr/>
          </p:nvGrpSpPr>
          <p:grpSpPr bwMode="auto">
            <a:xfrm>
              <a:off x="6347637" y="2481965"/>
              <a:ext cx="403071" cy="202807"/>
              <a:chOff x="1871277" y="1576300"/>
              <a:chExt cx="1128371" cy="437861"/>
            </a:xfrm>
          </p:grpSpPr>
          <p:sp>
            <p:nvSpPr>
              <p:cNvPr id="1782"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83"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84"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85"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86"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87"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88"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89" name="Straight Connector 799"/>
              <p:cNvCxnSpPr>
                <a:cxnSpLocks noChangeShapeType="1"/>
                <a:endCxn id="17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90"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5" name="Group 589"/>
            <p:cNvGrpSpPr>
              <a:grpSpLocks/>
            </p:cNvGrpSpPr>
            <p:nvPr/>
          </p:nvGrpSpPr>
          <p:grpSpPr bwMode="auto">
            <a:xfrm>
              <a:off x="7678804" y="2388750"/>
              <a:ext cx="418211" cy="189727"/>
              <a:chOff x="7913987" y="1515773"/>
              <a:chExt cx="625138" cy="276534"/>
            </a:xfrm>
          </p:grpSpPr>
          <p:sp>
            <p:nvSpPr>
              <p:cNvPr id="1773"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74"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75"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76"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7"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8"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9"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80" name="Straight Connector 790"/>
              <p:cNvCxnSpPr>
                <a:cxnSpLocks noChangeShapeType="1"/>
                <a:endCxn id="1775"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81"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6" name="Group 590"/>
            <p:cNvGrpSpPr>
              <a:grpSpLocks/>
            </p:cNvGrpSpPr>
            <p:nvPr/>
          </p:nvGrpSpPr>
          <p:grpSpPr bwMode="auto">
            <a:xfrm>
              <a:off x="7187343" y="2485248"/>
              <a:ext cx="418211" cy="189727"/>
              <a:chOff x="7913987" y="1515773"/>
              <a:chExt cx="625138" cy="276534"/>
            </a:xfrm>
          </p:grpSpPr>
          <p:sp>
            <p:nvSpPr>
              <p:cNvPr id="1764"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65"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66"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67"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8"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9"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0"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71" name="Straight Connector 781"/>
              <p:cNvCxnSpPr>
                <a:cxnSpLocks noChangeShapeType="1"/>
                <a:endCxn id="176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72"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7" name="Group 591"/>
            <p:cNvGrpSpPr>
              <a:grpSpLocks/>
            </p:cNvGrpSpPr>
            <p:nvPr/>
          </p:nvGrpSpPr>
          <p:grpSpPr bwMode="auto">
            <a:xfrm>
              <a:off x="7195275" y="2751878"/>
              <a:ext cx="418211" cy="189727"/>
              <a:chOff x="7913987" y="1515773"/>
              <a:chExt cx="625138" cy="276534"/>
            </a:xfrm>
          </p:grpSpPr>
          <p:sp>
            <p:nvSpPr>
              <p:cNvPr id="1755"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56"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57"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58"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9"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0"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1"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2" name="Straight Connector 772"/>
              <p:cNvCxnSpPr>
                <a:cxnSpLocks noChangeShapeType="1"/>
                <a:endCxn id="175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63"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8" name="Group 592"/>
            <p:cNvGrpSpPr>
              <a:grpSpLocks/>
            </p:cNvGrpSpPr>
            <p:nvPr/>
          </p:nvGrpSpPr>
          <p:grpSpPr bwMode="auto">
            <a:xfrm>
              <a:off x="7088975" y="3633334"/>
              <a:ext cx="418211" cy="189727"/>
              <a:chOff x="7913987" y="1515773"/>
              <a:chExt cx="625138" cy="276534"/>
            </a:xfrm>
          </p:grpSpPr>
          <p:sp>
            <p:nvSpPr>
              <p:cNvPr id="1746"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47"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48"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49"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0"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1"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2"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53" name="Straight Connector 763"/>
              <p:cNvCxnSpPr>
                <a:cxnSpLocks noChangeShapeType="1"/>
                <a:endCxn id="174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54"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9" name="Group 593"/>
            <p:cNvGrpSpPr>
              <a:grpSpLocks/>
            </p:cNvGrpSpPr>
            <p:nvPr/>
          </p:nvGrpSpPr>
          <p:grpSpPr bwMode="auto">
            <a:xfrm>
              <a:off x="7748699" y="3641266"/>
              <a:ext cx="418211" cy="189727"/>
              <a:chOff x="7913987" y="1515773"/>
              <a:chExt cx="625138" cy="276534"/>
            </a:xfrm>
          </p:grpSpPr>
          <p:sp>
            <p:nvSpPr>
              <p:cNvPr id="1737"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8"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39"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40"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41"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2"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3"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44" name="Straight Connector 754"/>
              <p:cNvCxnSpPr>
                <a:cxnSpLocks noChangeShapeType="1"/>
                <a:endCxn id="173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45"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80" name="Group 594"/>
            <p:cNvGrpSpPr>
              <a:grpSpLocks/>
            </p:cNvGrpSpPr>
            <p:nvPr/>
          </p:nvGrpSpPr>
          <p:grpSpPr bwMode="auto">
            <a:xfrm>
              <a:off x="7440813" y="3924693"/>
              <a:ext cx="418211" cy="189727"/>
              <a:chOff x="7913987" y="1515773"/>
              <a:chExt cx="625138" cy="276534"/>
            </a:xfrm>
          </p:grpSpPr>
          <p:sp>
            <p:nvSpPr>
              <p:cNvPr id="1728"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9"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30"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1"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2"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33"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34"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35" name="Straight Connector 745"/>
              <p:cNvCxnSpPr>
                <a:cxnSpLocks noChangeShapeType="1"/>
                <a:endCxn id="173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36"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581"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582"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58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584"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585"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58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587"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588"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89"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90"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9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9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93" name="Group 665"/>
            <p:cNvGrpSpPr>
              <a:grpSpLocks/>
            </p:cNvGrpSpPr>
            <p:nvPr/>
          </p:nvGrpSpPr>
          <p:grpSpPr bwMode="auto">
            <a:xfrm>
              <a:off x="7689850" y="2395538"/>
              <a:ext cx="390525" cy="169862"/>
              <a:chOff x="4650" y="1129"/>
              <a:chExt cx="246" cy="95"/>
            </a:xfrm>
          </p:grpSpPr>
          <p:sp>
            <p:nvSpPr>
              <p:cNvPr id="17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7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7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723" name="Group 659"/>
              <p:cNvGrpSpPr>
                <a:grpSpLocks/>
              </p:cNvGrpSpPr>
              <p:nvPr/>
            </p:nvGrpSpPr>
            <p:grpSpPr bwMode="auto">
              <a:xfrm>
                <a:off x="4699" y="1145"/>
                <a:ext cx="138" cy="29"/>
                <a:chOff x="2468" y="1332"/>
                <a:chExt cx="310" cy="60"/>
              </a:xfrm>
            </p:grpSpPr>
            <p:sp>
              <p:nvSpPr>
                <p:cNvPr id="172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2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24"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25"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4" name="Group 675"/>
            <p:cNvGrpSpPr>
              <a:grpSpLocks/>
            </p:cNvGrpSpPr>
            <p:nvPr/>
          </p:nvGrpSpPr>
          <p:grpSpPr bwMode="auto">
            <a:xfrm>
              <a:off x="7204075" y="2493963"/>
              <a:ext cx="390525" cy="169862"/>
              <a:chOff x="4650" y="1129"/>
              <a:chExt cx="246" cy="95"/>
            </a:xfrm>
          </p:grpSpPr>
          <p:sp>
            <p:nvSpPr>
              <p:cNvPr id="17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7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7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715" name="Group 679"/>
              <p:cNvGrpSpPr>
                <a:grpSpLocks/>
              </p:cNvGrpSpPr>
              <p:nvPr/>
            </p:nvGrpSpPr>
            <p:grpSpPr bwMode="auto">
              <a:xfrm>
                <a:off x="4699" y="1145"/>
                <a:ext cx="138" cy="29"/>
                <a:chOff x="2468" y="1332"/>
                <a:chExt cx="310" cy="60"/>
              </a:xfrm>
            </p:grpSpPr>
            <p:sp>
              <p:nvSpPr>
                <p:cNvPr id="171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1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16"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17"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5" name="Group 684"/>
            <p:cNvGrpSpPr>
              <a:grpSpLocks/>
            </p:cNvGrpSpPr>
            <p:nvPr/>
          </p:nvGrpSpPr>
          <p:grpSpPr bwMode="auto">
            <a:xfrm>
              <a:off x="7215188" y="2757488"/>
              <a:ext cx="390525" cy="169862"/>
              <a:chOff x="4650" y="1129"/>
              <a:chExt cx="246" cy="95"/>
            </a:xfrm>
          </p:grpSpPr>
          <p:sp>
            <p:nvSpPr>
              <p:cNvPr id="17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7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7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707" name="Group 688"/>
              <p:cNvGrpSpPr>
                <a:grpSpLocks/>
              </p:cNvGrpSpPr>
              <p:nvPr/>
            </p:nvGrpSpPr>
            <p:grpSpPr bwMode="auto">
              <a:xfrm>
                <a:off x="4699" y="1145"/>
                <a:ext cx="138" cy="29"/>
                <a:chOff x="2468" y="1332"/>
                <a:chExt cx="310" cy="60"/>
              </a:xfrm>
            </p:grpSpPr>
            <p:sp>
              <p:nvSpPr>
                <p:cNvPr id="171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1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08"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09"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9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97" name="Group 694"/>
            <p:cNvGrpSpPr>
              <a:grpSpLocks/>
            </p:cNvGrpSpPr>
            <p:nvPr/>
          </p:nvGrpSpPr>
          <p:grpSpPr bwMode="auto">
            <a:xfrm>
              <a:off x="7400925" y="3911600"/>
              <a:ext cx="485775" cy="203200"/>
              <a:chOff x="4650" y="1129"/>
              <a:chExt cx="246" cy="95"/>
            </a:xfrm>
          </p:grpSpPr>
          <p:sp>
            <p:nvSpPr>
              <p:cNvPr id="16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699" name="Group 698"/>
              <p:cNvGrpSpPr>
                <a:grpSpLocks/>
              </p:cNvGrpSpPr>
              <p:nvPr/>
            </p:nvGrpSpPr>
            <p:grpSpPr bwMode="auto">
              <a:xfrm>
                <a:off x="4699" y="1145"/>
                <a:ext cx="138" cy="29"/>
                <a:chOff x="2468" y="1332"/>
                <a:chExt cx="310" cy="60"/>
              </a:xfrm>
            </p:grpSpPr>
            <p:sp>
              <p:nvSpPr>
                <p:cNvPr id="170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0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00"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01"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8" name="Group 712"/>
            <p:cNvGrpSpPr>
              <a:grpSpLocks/>
            </p:cNvGrpSpPr>
            <p:nvPr/>
          </p:nvGrpSpPr>
          <p:grpSpPr bwMode="auto">
            <a:xfrm>
              <a:off x="7081838" y="3630613"/>
              <a:ext cx="485775" cy="203200"/>
              <a:chOff x="4650" y="1129"/>
              <a:chExt cx="246" cy="95"/>
            </a:xfrm>
          </p:grpSpPr>
          <p:sp>
            <p:nvSpPr>
              <p:cNvPr id="16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691" name="Group 716"/>
              <p:cNvGrpSpPr>
                <a:grpSpLocks/>
              </p:cNvGrpSpPr>
              <p:nvPr/>
            </p:nvGrpSpPr>
            <p:grpSpPr bwMode="auto">
              <a:xfrm>
                <a:off x="4699" y="1145"/>
                <a:ext cx="138" cy="29"/>
                <a:chOff x="2468" y="1332"/>
                <a:chExt cx="310" cy="60"/>
              </a:xfrm>
            </p:grpSpPr>
            <p:sp>
              <p:nvSpPr>
                <p:cNvPr id="169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69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692"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693"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9" name="Group 721"/>
            <p:cNvGrpSpPr>
              <a:grpSpLocks/>
            </p:cNvGrpSpPr>
            <p:nvPr/>
          </p:nvGrpSpPr>
          <p:grpSpPr bwMode="auto">
            <a:xfrm>
              <a:off x="7743825" y="3643313"/>
              <a:ext cx="485775" cy="203200"/>
              <a:chOff x="4650" y="1129"/>
              <a:chExt cx="246" cy="95"/>
            </a:xfrm>
          </p:grpSpPr>
          <p:sp>
            <p:nvSpPr>
              <p:cNvPr id="16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683" name="Group 725"/>
              <p:cNvGrpSpPr>
                <a:grpSpLocks/>
              </p:cNvGrpSpPr>
              <p:nvPr/>
            </p:nvGrpSpPr>
            <p:grpSpPr bwMode="auto">
              <a:xfrm>
                <a:off x="4699" y="1145"/>
                <a:ext cx="138" cy="29"/>
                <a:chOff x="2468" y="1332"/>
                <a:chExt cx="310" cy="60"/>
              </a:xfrm>
            </p:grpSpPr>
            <p:sp>
              <p:nvSpPr>
                <p:cNvPr id="168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68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684"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685"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00"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01"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02"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03"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04"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05" name="Picture 269" descr="cell_tower_radiation copy"/>
            <p:cNvPicPr>
              <a:picLocks noChangeAspect="1" noChangeArrowheads="1"/>
            </p:cNvPicPr>
            <p:nvPr/>
          </p:nvPicPr>
          <p:blipFill>
            <a:blip r:embed="rId2" cstate="print"/>
            <a:srcRect/>
            <a:stretch>
              <a:fillRect/>
            </a:stretch>
          </p:blipFill>
          <p:spPr bwMode="auto">
            <a:xfrm>
              <a:off x="6026149" y="1803400"/>
              <a:ext cx="518463" cy="412256"/>
            </a:xfrm>
            <a:prstGeom prst="rect">
              <a:avLst/>
            </a:prstGeom>
            <a:noFill/>
            <a:ln w="9525">
              <a:noFill/>
              <a:miter lim="800000"/>
              <a:headEnd/>
              <a:tailEnd/>
            </a:ln>
          </p:spPr>
        </p:pic>
        <p:grpSp>
          <p:nvGrpSpPr>
            <p:cNvPr id="1606" name="Group 347"/>
            <p:cNvGrpSpPr>
              <a:grpSpLocks/>
            </p:cNvGrpSpPr>
            <p:nvPr/>
          </p:nvGrpSpPr>
          <p:grpSpPr bwMode="auto">
            <a:xfrm>
              <a:off x="7077272" y="3621727"/>
              <a:ext cx="493804" cy="228319"/>
              <a:chOff x="1871277" y="1576300"/>
              <a:chExt cx="1128371" cy="437861"/>
            </a:xfrm>
          </p:grpSpPr>
          <p:sp>
            <p:nvSpPr>
              <p:cNvPr id="1671"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72"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73"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74"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75"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76"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77"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78" name="Straight Connector 688"/>
              <p:cNvCxnSpPr>
                <a:cxnSpLocks noChangeShapeType="1"/>
                <a:endCxn id="167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9"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07" name="Group 347"/>
            <p:cNvGrpSpPr>
              <a:grpSpLocks/>
            </p:cNvGrpSpPr>
            <p:nvPr/>
          </p:nvGrpSpPr>
          <p:grpSpPr bwMode="auto">
            <a:xfrm>
              <a:off x="7733157" y="3638864"/>
              <a:ext cx="493804" cy="228319"/>
              <a:chOff x="1871277" y="1576300"/>
              <a:chExt cx="1128371" cy="437861"/>
            </a:xfrm>
          </p:grpSpPr>
          <p:sp>
            <p:nvSpPr>
              <p:cNvPr id="1662"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63"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64"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65"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66"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67"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68"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9" name="Straight Connector 679"/>
              <p:cNvCxnSpPr>
                <a:cxnSpLocks noChangeShapeType="1"/>
                <a:endCxn id="166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0"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08" name="Group 347"/>
            <p:cNvGrpSpPr>
              <a:grpSpLocks/>
            </p:cNvGrpSpPr>
            <p:nvPr/>
          </p:nvGrpSpPr>
          <p:grpSpPr bwMode="auto">
            <a:xfrm>
              <a:off x="7397100" y="3903983"/>
              <a:ext cx="493804" cy="228319"/>
              <a:chOff x="1871277" y="1576300"/>
              <a:chExt cx="1128371" cy="437861"/>
            </a:xfrm>
          </p:grpSpPr>
          <p:sp>
            <p:nvSpPr>
              <p:cNvPr id="1653"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54"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55"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56"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7"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8"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9"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0" name="Straight Connector 670"/>
              <p:cNvCxnSpPr>
                <a:cxnSpLocks noChangeShapeType="1"/>
                <a:endCxn id="165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61"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09" name="Group 347"/>
            <p:cNvGrpSpPr>
              <a:grpSpLocks/>
            </p:cNvGrpSpPr>
            <p:nvPr/>
          </p:nvGrpSpPr>
          <p:grpSpPr bwMode="auto">
            <a:xfrm>
              <a:off x="7195340" y="2756360"/>
              <a:ext cx="413310" cy="196874"/>
              <a:chOff x="1871277" y="1576300"/>
              <a:chExt cx="1128371" cy="437861"/>
            </a:xfrm>
          </p:grpSpPr>
          <p:sp>
            <p:nvSpPr>
              <p:cNvPr id="1644"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45"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46"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47"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8"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9"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0"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51" name="Straight Connector 661"/>
              <p:cNvCxnSpPr>
                <a:cxnSpLocks noChangeShapeType="1"/>
                <a:endCxn id="164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52"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10" name="Group 347"/>
            <p:cNvGrpSpPr>
              <a:grpSpLocks/>
            </p:cNvGrpSpPr>
            <p:nvPr/>
          </p:nvGrpSpPr>
          <p:grpSpPr bwMode="auto">
            <a:xfrm>
              <a:off x="7677419" y="2378982"/>
              <a:ext cx="413310" cy="196874"/>
              <a:chOff x="1871277" y="1576300"/>
              <a:chExt cx="1128371" cy="437861"/>
            </a:xfrm>
          </p:grpSpPr>
          <p:sp>
            <p:nvSpPr>
              <p:cNvPr id="1635"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36"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37"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38"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9"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0"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1"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42" name="Straight Connector 652"/>
              <p:cNvCxnSpPr>
                <a:cxnSpLocks noChangeShapeType="1"/>
                <a:endCxn id="163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43"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11" name="Group 347"/>
            <p:cNvGrpSpPr>
              <a:grpSpLocks/>
            </p:cNvGrpSpPr>
            <p:nvPr/>
          </p:nvGrpSpPr>
          <p:grpSpPr bwMode="auto">
            <a:xfrm>
              <a:off x="7186342" y="2486295"/>
              <a:ext cx="413310" cy="196874"/>
              <a:chOff x="1871277" y="1576300"/>
              <a:chExt cx="1128371" cy="437861"/>
            </a:xfrm>
          </p:grpSpPr>
          <p:sp>
            <p:nvSpPr>
              <p:cNvPr id="1626"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7"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28"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9"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0"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1"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2"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33" name="Straight Connector 643"/>
              <p:cNvCxnSpPr>
                <a:cxnSpLocks noChangeShapeType="1"/>
                <a:endCxn id="162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34"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12" name="Group 347"/>
            <p:cNvGrpSpPr>
              <a:grpSpLocks/>
            </p:cNvGrpSpPr>
            <p:nvPr/>
          </p:nvGrpSpPr>
          <p:grpSpPr bwMode="auto">
            <a:xfrm>
              <a:off x="7750914" y="2756819"/>
              <a:ext cx="413310" cy="196874"/>
              <a:chOff x="1871277" y="1576300"/>
              <a:chExt cx="1128371" cy="437861"/>
            </a:xfrm>
          </p:grpSpPr>
          <p:sp>
            <p:nvSpPr>
              <p:cNvPr id="1617"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18"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9"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0"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21"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22"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23"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24" name="Straight Connector 634"/>
              <p:cNvCxnSpPr>
                <a:cxnSpLocks noChangeShapeType="1"/>
                <a:endCxn id="16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25"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613" name="Picture 1005" descr="antenna_stylized"/>
            <p:cNvPicPr>
              <a:picLocks noChangeAspect="1" noChangeArrowheads="1"/>
            </p:cNvPicPr>
            <p:nvPr/>
          </p:nvPicPr>
          <p:blipFill>
            <a:blip r:embed="rId16" cstate="print"/>
            <a:srcRect/>
            <a:stretch>
              <a:fillRect/>
            </a:stretch>
          </p:blipFill>
          <p:spPr bwMode="auto">
            <a:xfrm>
              <a:off x="5516100" y="3095151"/>
              <a:ext cx="530703" cy="223755"/>
            </a:xfrm>
            <a:prstGeom prst="rect">
              <a:avLst/>
            </a:prstGeom>
            <a:noFill/>
            <a:ln w="9525">
              <a:noFill/>
              <a:miter lim="800000"/>
              <a:headEnd/>
              <a:tailEnd/>
            </a:ln>
          </p:spPr>
        </p:pic>
        <p:pic>
          <p:nvPicPr>
            <p:cNvPr id="1614" name="Picture 1005" descr="antenna_stylized"/>
            <p:cNvPicPr>
              <a:picLocks noChangeAspect="1" noChangeArrowheads="1"/>
            </p:cNvPicPr>
            <p:nvPr/>
          </p:nvPicPr>
          <p:blipFill>
            <a:blip r:embed="rId16" cstate="print"/>
            <a:srcRect/>
            <a:stretch>
              <a:fillRect/>
            </a:stretch>
          </p:blipFill>
          <p:spPr bwMode="auto">
            <a:xfrm>
              <a:off x="6893951" y="5490536"/>
              <a:ext cx="530703" cy="223755"/>
            </a:xfrm>
            <a:prstGeom prst="rect">
              <a:avLst/>
            </a:prstGeom>
            <a:noFill/>
            <a:ln w="9525">
              <a:noFill/>
              <a:miter lim="800000"/>
              <a:headEnd/>
              <a:tailEnd/>
            </a:ln>
          </p:spPr>
        </p:pic>
        <p:pic>
          <p:nvPicPr>
            <p:cNvPr id="1615" name="Picture 1005" descr="antenna_stylized"/>
            <p:cNvPicPr>
              <a:picLocks noChangeAspect="1" noChangeArrowheads="1"/>
            </p:cNvPicPr>
            <p:nvPr/>
          </p:nvPicPr>
          <p:blipFill>
            <a:blip r:embed="rId16" cstate="print"/>
            <a:srcRect/>
            <a:stretch>
              <a:fillRect/>
            </a:stretch>
          </p:blipFill>
          <p:spPr bwMode="auto">
            <a:xfrm>
              <a:off x="7365711" y="5438691"/>
              <a:ext cx="530703" cy="223755"/>
            </a:xfrm>
            <a:prstGeom prst="rect">
              <a:avLst/>
            </a:prstGeom>
            <a:noFill/>
            <a:ln w="9525">
              <a:noFill/>
              <a:miter lim="800000"/>
              <a:headEnd/>
              <a:tailEnd/>
            </a:ln>
          </p:spPr>
        </p:pic>
        <p:pic>
          <p:nvPicPr>
            <p:cNvPr id="1616" name="Picture 934" descr="antenna_radiation_stylized"/>
            <p:cNvPicPr>
              <a:picLocks noChangeAspect="1" noChangeArrowheads="1"/>
            </p:cNvPicPr>
            <p:nvPr/>
          </p:nvPicPr>
          <p:blipFill>
            <a:blip r:embed="rId15" cstate="print"/>
            <a:srcRect/>
            <a:stretch>
              <a:fillRect/>
            </a:stretch>
          </p:blipFill>
          <p:spPr bwMode="auto">
            <a:xfrm>
              <a:off x="7096052" y="5017186"/>
              <a:ext cx="415925" cy="88633"/>
            </a:xfrm>
            <a:prstGeom prst="rect">
              <a:avLst/>
            </a:prstGeom>
            <a:noFill/>
            <a:ln w="9525">
              <a:noFill/>
              <a:miter lim="800000"/>
              <a:headEnd/>
              <a:tailEnd/>
            </a:ln>
          </p:spPr>
        </p:pic>
      </p:grpSp>
      <p:sp>
        <p:nvSpPr>
          <p:cNvPr id="2057" name="灯片编号占位符 2056"/>
          <p:cNvSpPr>
            <a:spLocks noGrp="1"/>
          </p:cNvSpPr>
          <p:nvPr>
            <p:ph type="sldNum" sz="quarter" idx="12"/>
          </p:nvPr>
        </p:nvSpPr>
        <p:spPr/>
        <p:txBody>
          <a:bodyPr/>
          <a:lstStyle/>
          <a:p>
            <a:fld id="{E3FA5FAF-8A25-4B6E-94B7-5CA30A873E9A}" type="slidenum">
              <a:rPr lang="zh-CN" altLang="en-US" smtClean="0"/>
              <a:pPr/>
              <a:t>6</a:t>
            </a:fld>
            <a:endParaRPr lang="zh-CN" altLang="en-US"/>
          </a:p>
        </p:txBody>
      </p:sp>
      <p:sp>
        <p:nvSpPr>
          <p:cNvPr id="2058" name="Rectangle 3"/>
          <p:cNvSpPr txBox="1">
            <a:spLocks noChangeArrowheads="1"/>
          </p:cNvSpPr>
          <p:nvPr/>
        </p:nvSpPr>
        <p:spPr bwMode="auto">
          <a:xfrm>
            <a:off x="1869107" y="1725365"/>
            <a:ext cx="3779838" cy="127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lvl="0" indent="-287338" fontAlgn="base">
              <a:spcBef>
                <a:spcPct val="15000"/>
              </a:spcBef>
              <a:spcAft>
                <a:spcPct val="0"/>
              </a:spcAft>
              <a:buClr>
                <a:schemeClr val="folHlink"/>
              </a:buClr>
              <a:buSzPct val="60000"/>
              <a:buFont typeface="Wingdings" pitchFamily="2" charset="2"/>
              <a:buChar char="n"/>
            </a:pPr>
            <a:r>
              <a:rPr kumimoji="0" lang="zh-CN" altLang="en-US" sz="2000" b="0" u="none" strike="noStrike" kern="0" cap="none" spc="0" normalizeH="0" baseline="0" noProof="0" dirty="0">
                <a:ln>
                  <a:noFill/>
                </a:ln>
                <a:solidFill>
                  <a:schemeClr val="tx1"/>
                </a:solidFill>
                <a:effectLst/>
                <a:uLnTx/>
                <a:uFillTx/>
                <a:latin typeface="+mn-ea"/>
                <a:cs typeface="+mn-cs"/>
              </a:rPr>
              <a:t>连接数以亿</a:t>
            </a:r>
            <a:r>
              <a:rPr lang="zh-CN" altLang="en-US" sz="2000" kern="0" dirty="0">
                <a:latin typeface="+mn-ea"/>
              </a:rPr>
              <a:t>计</a:t>
            </a:r>
            <a:r>
              <a:rPr kumimoji="0" lang="zh-CN" altLang="en-US" sz="2000" b="0" u="none" strike="noStrike" kern="0" cap="none" spc="0" normalizeH="0" baseline="0" noProof="0" dirty="0">
                <a:ln>
                  <a:noFill/>
                </a:ln>
                <a:solidFill>
                  <a:schemeClr val="tx1"/>
                </a:solidFill>
                <a:effectLst/>
                <a:uLnTx/>
                <a:uFillTx/>
                <a:latin typeface="+mn-ea"/>
                <a:cs typeface="+mn-cs"/>
              </a:rPr>
              <a:t>的计算设备</a:t>
            </a:r>
            <a:r>
              <a:rPr kumimoji="0" lang="en-US" altLang="zh-CN" sz="2000" b="0" u="none" strike="noStrike" kern="0" cap="none" spc="0" normalizeH="0" baseline="0" noProof="0" dirty="0">
                <a:ln>
                  <a:noFill/>
                </a:ln>
                <a:solidFill>
                  <a:schemeClr val="tx1"/>
                </a:solidFill>
                <a:effectLst/>
                <a:uLnTx/>
                <a:uFillTx/>
                <a:latin typeface="+mn-ea"/>
                <a:cs typeface="+mn-cs"/>
              </a:rPr>
              <a:t>: </a:t>
            </a:r>
          </a:p>
          <a:p>
            <a:pPr marL="631825" marR="0" lvl="1" indent="-231775" algn="l" defTabSz="914400" rtl="0" eaLnBrk="1" fontAlgn="base" latinLnBrk="0" hangingPunct="1">
              <a:spcBef>
                <a:spcPct val="15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rgbClr val="CC0000"/>
                </a:solidFill>
                <a:effectLst/>
                <a:uLnTx/>
                <a:uFillTx/>
                <a:latin typeface="+mn-ea"/>
              </a:rPr>
              <a:t>主机 </a:t>
            </a:r>
            <a:r>
              <a:rPr kumimoji="0" lang="en-US" altLang="zh-CN" sz="2000" b="0" u="none" strike="noStrike" kern="0" cap="none" spc="0" normalizeH="0" baseline="0" noProof="0" dirty="0">
                <a:ln>
                  <a:noFill/>
                </a:ln>
                <a:solidFill>
                  <a:schemeClr val="tx1"/>
                </a:solidFill>
                <a:effectLst/>
                <a:uLnTx/>
                <a:uFillTx/>
                <a:latin typeface="+mn-ea"/>
              </a:rPr>
              <a:t>=</a:t>
            </a:r>
            <a:r>
              <a:rPr kumimoji="0" lang="en-US" altLang="zh-CN" sz="2000" b="0" u="none" strike="noStrike" kern="0" cap="none" spc="0" normalizeH="0" baseline="0" noProof="0" dirty="0">
                <a:ln>
                  <a:noFill/>
                </a:ln>
                <a:solidFill>
                  <a:srgbClr val="CC0000"/>
                </a:solidFill>
                <a:effectLst/>
                <a:uLnTx/>
                <a:uFillTx/>
                <a:latin typeface="+mn-ea"/>
              </a:rPr>
              <a:t> </a:t>
            </a:r>
            <a:r>
              <a:rPr kumimoji="0" lang="zh-CN" altLang="en-US" sz="2000" b="0" u="none" strike="noStrike" kern="0" cap="none" spc="0" normalizeH="0" baseline="0" noProof="0" dirty="0">
                <a:ln>
                  <a:noFill/>
                </a:ln>
                <a:solidFill>
                  <a:srgbClr val="CC0000"/>
                </a:solidFill>
                <a:effectLst/>
                <a:uLnTx/>
                <a:uFillTx/>
                <a:latin typeface="+mn-ea"/>
              </a:rPr>
              <a:t>终端系统</a:t>
            </a:r>
            <a:r>
              <a:rPr kumimoji="0" lang="en-US" altLang="zh-CN" sz="2000" b="0" u="none" strike="noStrike" kern="0" cap="none" spc="0" normalizeH="0" baseline="0" noProof="0" dirty="0">
                <a:ln>
                  <a:noFill/>
                </a:ln>
                <a:solidFill>
                  <a:srgbClr val="FF0000"/>
                </a:solidFill>
                <a:effectLst/>
                <a:uLnTx/>
                <a:uFillTx/>
                <a:latin typeface="+mn-ea"/>
              </a:rPr>
              <a:t> </a:t>
            </a:r>
          </a:p>
          <a:p>
            <a:pPr marL="631825" marR="0" lvl="1" indent="-23177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运行</a:t>
            </a:r>
            <a:r>
              <a:rPr kumimoji="0" lang="zh-CN" altLang="en-US" sz="2000" b="0" u="none" strike="noStrike" kern="0" cap="none" spc="0" normalizeH="0" baseline="0" noProof="0" dirty="0">
                <a:ln>
                  <a:noFill/>
                </a:ln>
                <a:solidFill>
                  <a:srgbClr val="C00000"/>
                </a:solidFill>
                <a:effectLst/>
                <a:uLnTx/>
                <a:uFillTx/>
                <a:latin typeface="+mn-ea"/>
              </a:rPr>
              <a:t>网络应用</a:t>
            </a:r>
            <a:endParaRPr kumimoji="0" lang="en-US" altLang="zh-CN" sz="2000" b="0" u="none" strike="noStrike" kern="0" cap="none" spc="0" normalizeH="0" baseline="0" noProof="0" dirty="0">
              <a:ln>
                <a:noFill/>
              </a:ln>
              <a:solidFill>
                <a:srgbClr val="CC0000"/>
              </a:solidFill>
              <a:effectLst/>
              <a:uLnTx/>
              <a:uFillTx/>
              <a:latin typeface="+mn-ea"/>
            </a:endParaRPr>
          </a:p>
        </p:txBody>
      </p:sp>
      <p:sp>
        <p:nvSpPr>
          <p:cNvPr id="2059" name="Rectangle 670"/>
          <p:cNvSpPr>
            <a:spLocks noChangeArrowheads="1"/>
          </p:cNvSpPr>
          <p:nvPr/>
        </p:nvSpPr>
        <p:spPr bwMode="auto">
          <a:xfrm>
            <a:off x="1880220" y="3429000"/>
            <a:ext cx="3368675" cy="1392114"/>
          </a:xfrm>
          <a:prstGeom prst="rect">
            <a:avLst/>
          </a:prstGeom>
          <a:noFill/>
          <a:ln w="9525">
            <a:noFill/>
            <a:miter lim="800000"/>
            <a:headEnd/>
            <a:tailEnd/>
          </a:ln>
        </p:spPr>
        <p:txBody>
          <a:bodyPr/>
          <a:lstStyle/>
          <a:p>
            <a:pPr marL="287338" indent="-287338">
              <a:spcBef>
                <a:spcPct val="20000"/>
              </a:spcBef>
              <a:buClr>
                <a:srgbClr val="000099"/>
              </a:buClr>
              <a:buSzPct val="100000"/>
              <a:buFont typeface="Wingdings" pitchFamily="2" charset="2"/>
              <a:buChar char="§"/>
            </a:pPr>
            <a:r>
              <a:rPr lang="zh-CN" altLang="en-US" sz="2000" dirty="0">
                <a:solidFill>
                  <a:srgbClr val="CC0000"/>
                </a:solidFill>
                <a:latin typeface="+mn-ea"/>
              </a:rPr>
              <a:t>通信链路</a:t>
            </a:r>
            <a:endParaRPr lang="en-US" altLang="zh-CN" sz="2000" dirty="0">
              <a:solidFill>
                <a:srgbClr val="CC0000"/>
              </a:solidFill>
              <a:latin typeface="+mn-ea"/>
            </a:endParaRPr>
          </a:p>
          <a:p>
            <a:pPr marL="628650" lvl="1" indent="-233363">
              <a:spcBef>
                <a:spcPct val="10000"/>
              </a:spcBef>
              <a:buClr>
                <a:srgbClr val="000099"/>
              </a:buClr>
              <a:buFont typeface="Arial" pitchFamily="34" charset="0"/>
              <a:buChar char="•"/>
            </a:pPr>
            <a:r>
              <a:rPr lang="zh-CN" altLang="en-US" sz="2000" dirty="0">
                <a:latin typeface="+mn-ea"/>
              </a:rPr>
              <a:t>光纤、电缆、无线、卫星等等</a:t>
            </a:r>
            <a:endParaRPr lang="en-US" altLang="zh-CN" sz="2000" dirty="0">
              <a:latin typeface="+mn-ea"/>
            </a:endParaRPr>
          </a:p>
          <a:p>
            <a:pPr marL="628650" lvl="1" indent="-233363">
              <a:spcBef>
                <a:spcPct val="10000"/>
              </a:spcBef>
              <a:buClr>
                <a:srgbClr val="000099"/>
              </a:buClr>
              <a:buFont typeface="Arial" pitchFamily="34" charset="0"/>
              <a:buChar char="•"/>
            </a:pPr>
            <a:r>
              <a:rPr lang="zh-CN" altLang="en-US" sz="2000" dirty="0">
                <a:latin typeface="+mn-ea"/>
              </a:rPr>
              <a:t>传输速率</a:t>
            </a:r>
            <a:r>
              <a:rPr lang="en-US" altLang="zh-CN" sz="2000" dirty="0">
                <a:latin typeface="+mn-ea"/>
              </a:rPr>
              <a:t>: </a:t>
            </a:r>
            <a:r>
              <a:rPr lang="zh-CN" altLang="en-US" sz="2000" dirty="0">
                <a:solidFill>
                  <a:srgbClr val="CC0000"/>
                </a:solidFill>
                <a:latin typeface="+mn-ea"/>
              </a:rPr>
              <a:t>带宽</a:t>
            </a:r>
            <a:endParaRPr lang="en-US" altLang="zh-CN" sz="2000" dirty="0">
              <a:solidFill>
                <a:srgbClr val="CC0000"/>
              </a:solidFill>
              <a:latin typeface="+mn-ea"/>
            </a:endParaRPr>
          </a:p>
        </p:txBody>
      </p:sp>
      <p:sp>
        <p:nvSpPr>
          <p:cNvPr id="2060" name="Rectangle 671"/>
          <p:cNvSpPr>
            <a:spLocks noChangeArrowheads="1"/>
          </p:cNvSpPr>
          <p:nvPr/>
        </p:nvSpPr>
        <p:spPr bwMode="auto">
          <a:xfrm>
            <a:off x="1872282" y="5143500"/>
            <a:ext cx="3347790"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a:spcBef>
                <a:spcPct val="20000"/>
              </a:spcBef>
              <a:buClr>
                <a:srgbClr val="000099"/>
              </a:buClr>
              <a:buSzPct val="100000"/>
              <a:buFont typeface="Wingdings" pitchFamily="2" charset="2"/>
              <a:buChar char="§"/>
            </a:pPr>
            <a:r>
              <a:rPr lang="zh-CN" altLang="en-US" sz="2000" dirty="0">
                <a:solidFill>
                  <a:srgbClr val="CC0000"/>
                </a:solidFill>
                <a:latin typeface="+mn-ea"/>
              </a:rPr>
              <a:t>报文交换设备</a:t>
            </a:r>
            <a:r>
              <a:rPr lang="en-US" altLang="zh-CN" sz="2000" dirty="0">
                <a:solidFill>
                  <a:srgbClr val="CC0000"/>
                </a:solidFill>
                <a:latin typeface="+mn-ea"/>
              </a:rPr>
              <a:t>:</a:t>
            </a:r>
            <a:r>
              <a:rPr lang="en-US" altLang="zh-CN" sz="2000" dirty="0">
                <a:latin typeface="+mn-ea"/>
              </a:rPr>
              <a:t> </a:t>
            </a:r>
            <a:r>
              <a:rPr lang="zh-CN" altLang="en-US" sz="2000" dirty="0">
                <a:latin typeface="+mn-ea"/>
              </a:rPr>
              <a:t>转发报文</a:t>
            </a:r>
            <a:r>
              <a:rPr lang="en-US" altLang="zh-CN" sz="2000" dirty="0">
                <a:latin typeface="+mn-ea"/>
              </a:rPr>
              <a:t> (</a:t>
            </a:r>
            <a:r>
              <a:rPr lang="zh-CN" altLang="en-US" sz="2000" dirty="0">
                <a:latin typeface="+mn-ea"/>
              </a:rPr>
              <a:t>数据块</a:t>
            </a:r>
            <a:r>
              <a:rPr lang="en-US" altLang="zh-CN" sz="2000" dirty="0">
                <a:latin typeface="+mn-ea"/>
              </a:rPr>
              <a:t>)</a:t>
            </a:r>
          </a:p>
          <a:p>
            <a:pPr marL="628650" lvl="1" indent="-233363">
              <a:spcBef>
                <a:spcPct val="20000"/>
              </a:spcBef>
              <a:buClr>
                <a:srgbClr val="000099"/>
              </a:buClr>
              <a:buSzPct val="100000"/>
              <a:buFont typeface="Arial" pitchFamily="34" charset="0"/>
              <a:buChar char="•"/>
            </a:pPr>
            <a:r>
              <a:rPr lang="zh-CN" altLang="en-US" sz="2000" dirty="0">
                <a:solidFill>
                  <a:srgbClr val="C00000"/>
                </a:solidFill>
                <a:latin typeface="+mn-ea"/>
              </a:rPr>
              <a:t>路由器</a:t>
            </a:r>
            <a:r>
              <a:rPr lang="zh-CN" altLang="en-US" sz="2000" dirty="0">
                <a:latin typeface="+mn-ea"/>
              </a:rPr>
              <a:t>和</a:t>
            </a:r>
            <a:r>
              <a:rPr lang="zh-CN" altLang="en-US" sz="2000" dirty="0">
                <a:solidFill>
                  <a:srgbClr val="C00000"/>
                </a:solidFill>
                <a:latin typeface="+mn-ea"/>
              </a:rPr>
              <a:t>交换机</a:t>
            </a:r>
            <a:endParaRPr lang="en-US" altLang="zh-CN" sz="2000" dirty="0">
              <a:solidFill>
                <a:srgbClr val="C00000"/>
              </a:solidFill>
              <a:latin typeface="+mn-ea"/>
            </a:endParaRPr>
          </a:p>
          <a:p>
            <a:pPr marL="287338" indent="-287338">
              <a:spcBef>
                <a:spcPct val="20000"/>
              </a:spcBef>
              <a:buClr>
                <a:srgbClr val="000099"/>
              </a:buClr>
              <a:buSzPct val="75000"/>
            </a:pPr>
            <a:endParaRPr lang="en-US" altLang="zh-CN" sz="2000" dirty="0">
              <a:latin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dissolve">
                                      <p:cBhvr>
                                        <p:cTn id="7" dur="500"/>
                                        <p:tgtEl>
                                          <p:spTgt spid="1376"/>
                                        </p:tgtEl>
                                      </p:cBhvr>
                                    </p:animEffect>
                                  </p:childTnLst>
                                </p:cTn>
                              </p:par>
                              <p:par>
                                <p:cTn id="8" presetID="9" presetClass="entr" presetSubtype="0" fill="hold" nodeType="withEffect">
                                  <p:stCondLst>
                                    <p:cond delay="0"/>
                                  </p:stCondLst>
                                  <p:childTnLst>
                                    <p:set>
                                      <p:cBhvr>
                                        <p:cTn id="9" dur="1" fill="hold">
                                          <p:stCondLst>
                                            <p:cond delay="0"/>
                                          </p:stCondLst>
                                        </p:cTn>
                                        <p:tgtEl>
                                          <p:spTgt spid="1339"/>
                                        </p:tgtEl>
                                        <p:attrNameLst>
                                          <p:attrName>style.visibility</p:attrName>
                                        </p:attrNameLst>
                                      </p:cBhvr>
                                      <p:to>
                                        <p:strVal val="visible"/>
                                      </p:to>
                                    </p:set>
                                    <p:animEffect transition="in" filter="dissolve">
                                      <p:cBhvr>
                                        <p:cTn id="10" dur="500"/>
                                        <p:tgtEl>
                                          <p:spTgt spid="1339"/>
                                        </p:tgtEl>
                                      </p:cBhvr>
                                    </p:animEffect>
                                  </p:childTnLst>
                                </p:cTn>
                              </p:par>
                              <p:par>
                                <p:cTn id="11" presetID="9" presetClass="entr" presetSubtype="0" fill="hold" nodeType="withEffect">
                                  <p:stCondLst>
                                    <p:cond delay="0"/>
                                  </p:stCondLst>
                                  <p:childTnLst>
                                    <p:set>
                                      <p:cBhvr>
                                        <p:cTn id="12" dur="1" fill="hold">
                                          <p:stCondLst>
                                            <p:cond delay="0"/>
                                          </p:stCondLst>
                                        </p:cTn>
                                        <p:tgtEl>
                                          <p:spTgt spid="1365"/>
                                        </p:tgtEl>
                                        <p:attrNameLst>
                                          <p:attrName>style.visibility</p:attrName>
                                        </p:attrNameLst>
                                      </p:cBhvr>
                                      <p:to>
                                        <p:strVal val="visible"/>
                                      </p:to>
                                    </p:set>
                                    <p:animEffect transition="in" filter="dissolve">
                                      <p:cBhvr>
                                        <p:cTn id="13" dur="500"/>
                                        <p:tgtEl>
                                          <p:spTgt spid="136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5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5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p:bldP spid="2059" grpId="0"/>
      <p:bldP spid="20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solidFill>
                  <a:srgbClr val="C00000"/>
                </a:solidFill>
              </a:rPr>
              <a:t>1.5 </a:t>
            </a:r>
            <a:r>
              <a:rPr lang="zh-CN" altLang="en-US" sz="2800" dirty="0">
                <a:solidFill>
                  <a:srgbClr val="C00000"/>
                </a:solidFill>
              </a:rPr>
              <a:t>协议层次和服务模型</a:t>
            </a:r>
            <a:endParaRPr lang="en-US" altLang="zh-CN" sz="2800" dirty="0">
              <a:solidFill>
                <a:srgbClr val="C00000"/>
              </a:solidFill>
            </a:endParaRPr>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60</a:t>
            </a:fld>
            <a:endParaRPr lang="zh-CN" alt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协议的层次</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61</a:t>
            </a:fld>
            <a:endParaRPr lang="zh-CN" altLang="en-US"/>
          </a:p>
        </p:txBody>
      </p:sp>
      <p:sp>
        <p:nvSpPr>
          <p:cNvPr id="5" name="Rectangle 3"/>
          <p:cNvSpPr txBox="1">
            <a:spLocks noChangeArrowheads="1"/>
          </p:cNvSpPr>
          <p:nvPr/>
        </p:nvSpPr>
        <p:spPr bwMode="auto">
          <a:xfrm>
            <a:off x="533400" y="1805136"/>
            <a:ext cx="4110608"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75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网络包含多个</a:t>
            </a:r>
            <a:r>
              <a:rPr kumimoji="0" lang="en-US" altLang="zh-CN" sz="2800" b="0" u="none" strike="noStrike" kern="0" cap="none" spc="0" normalizeH="0" baseline="0" noProof="0" dirty="0">
                <a:ln>
                  <a:noFill/>
                </a:ln>
                <a:solidFill>
                  <a:srgbClr val="CC0000"/>
                </a:solidFill>
                <a:effectLst/>
                <a:uLnTx/>
                <a:uFillTx/>
                <a:latin typeface="+mn-ea"/>
                <a:cs typeface="+mn-cs"/>
              </a:rPr>
              <a:t>“</a:t>
            </a:r>
            <a:r>
              <a:rPr kumimoji="0" lang="zh-CN" altLang="en-US" sz="2800" b="0" u="none" strike="noStrike" kern="0" cap="none" spc="0" normalizeH="0" baseline="0" noProof="0" dirty="0">
                <a:ln>
                  <a:noFill/>
                </a:ln>
                <a:solidFill>
                  <a:srgbClr val="CC0000"/>
                </a:solidFill>
                <a:effectLst/>
                <a:uLnTx/>
                <a:uFillTx/>
                <a:latin typeface="+mn-ea"/>
                <a:cs typeface="+mn-cs"/>
              </a:rPr>
              <a:t>零件</a:t>
            </a:r>
            <a:r>
              <a:rPr kumimoji="0" lang="en-US" altLang="zh-CN" sz="2800" b="0" u="none" strike="noStrike" kern="0" cap="none" spc="0" normalizeH="0" baseline="0" noProof="0" dirty="0">
                <a:ln>
                  <a:noFill/>
                </a:ln>
                <a:solidFill>
                  <a:srgbClr val="CC0000"/>
                </a:solidFill>
                <a:effectLst/>
                <a:uLnTx/>
                <a:uFillTx/>
                <a:latin typeface="+mn-ea"/>
                <a:cs typeface="+mn-cs"/>
              </a:rPr>
              <a:t>”</a:t>
            </a:r>
            <a:r>
              <a:rPr kumimoji="0" lang="en-US" altLang="ja-JP" sz="2800" b="0" u="none" strike="noStrike" kern="0" cap="none" spc="0" normalizeH="0" baseline="0" noProof="0" dirty="0">
                <a:ln>
                  <a:noFill/>
                </a:ln>
                <a:solidFill>
                  <a:srgbClr val="CC0000"/>
                </a:solidFill>
                <a:effectLst/>
                <a:uLnTx/>
                <a:uFillTx/>
                <a:latin typeface="+mn-ea"/>
                <a:cs typeface="+mn-cs"/>
              </a:rPr>
              <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主机</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路由器</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各种介质的链路</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应用程序</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协议</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lang="zh-CN" altLang="en-US" sz="2800" kern="0" dirty="0">
                <a:latin typeface="+mn-ea"/>
              </a:rPr>
              <a:t>软硬件</a:t>
            </a:r>
            <a:endParaRPr kumimoji="0" lang="en-US" altLang="zh-CN" sz="2800" b="0" u="none" strike="noStrike" kern="0" cap="none" spc="0" normalizeH="0" baseline="0" noProof="0" dirty="0">
              <a:ln>
                <a:noFill/>
              </a:ln>
              <a:solidFill>
                <a:schemeClr val="tx1"/>
              </a:solidFill>
              <a:effectLst/>
              <a:uLnTx/>
              <a:uFillTx/>
              <a:latin typeface="+mn-ea"/>
            </a:endParaRPr>
          </a:p>
        </p:txBody>
      </p:sp>
      <p:sp>
        <p:nvSpPr>
          <p:cNvPr id="6" name="Rectangle 4"/>
          <p:cNvSpPr txBox="1">
            <a:spLocks noChangeArrowheads="1"/>
          </p:cNvSpPr>
          <p:nvPr/>
        </p:nvSpPr>
        <p:spPr bwMode="auto">
          <a:xfrm>
            <a:off x="4572000" y="1916832"/>
            <a:ext cx="3600400" cy="2619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问</a:t>
            </a:r>
            <a:r>
              <a:rPr kumimoji="0" lang="en-US" altLang="zh-CN" sz="2800" b="0" i="1" u="none" strike="noStrike" kern="0" cap="none" spc="0" normalizeH="0" baseline="0" noProof="0" dirty="0">
                <a:ln>
                  <a:noFill/>
                </a:ln>
                <a:solidFill>
                  <a:srgbClr val="CC0000"/>
                </a:solidFill>
                <a:effectLst/>
                <a:uLnTx/>
                <a:uFillTx/>
                <a:latin typeface="+mn-ea"/>
                <a:cs typeface="+mn-cs"/>
              </a:rPr>
              <a:t>:</a:t>
            </a:r>
            <a:r>
              <a:rPr kumimoji="0" lang="en-US" altLang="zh-CN" sz="2800" b="0" i="0" u="sng" strike="noStrike" kern="0" cap="none" spc="0" normalizeH="0" baseline="0" noProof="0" dirty="0">
                <a:ln>
                  <a:noFill/>
                </a:ln>
                <a:solidFill>
                  <a:srgbClr val="FF0000"/>
                </a:solidFill>
                <a:effectLst/>
                <a:uLnTx/>
                <a:uFillTx/>
                <a:latin typeface="+mn-ea"/>
                <a:cs typeface="+mn-cs"/>
              </a:rPr>
              <a:t> </a:t>
            </a: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i="0" u="none" strike="noStrike" kern="0" cap="none" spc="0" normalizeH="0" baseline="0" noProof="0" dirty="0">
                <a:ln>
                  <a:noFill/>
                </a:ln>
                <a:solidFill>
                  <a:schemeClr val="tx1"/>
                </a:solidFill>
                <a:effectLst/>
                <a:uLnTx/>
                <a:uFillTx/>
                <a:latin typeface="+mn-ea"/>
                <a:cs typeface="+mn-cs"/>
              </a:rPr>
              <a:t>如何将这些零件组织起来</a:t>
            </a:r>
            <a:r>
              <a:rPr kumimoji="0" lang="en-US" altLang="zh-CN" sz="2800" b="0" i="0" u="none" strike="noStrike" kern="0" cap="none" spc="0" normalizeH="0" baseline="0" noProof="0" dirty="0">
                <a:ln>
                  <a:noFill/>
                </a:ln>
                <a:solidFill>
                  <a:schemeClr val="tx1"/>
                </a:solidFill>
                <a:effectLst/>
                <a:uLnTx/>
                <a:uFillTx/>
                <a:latin typeface="+mn-ea"/>
                <a:cs typeface="+mn-cs"/>
              </a:rPr>
              <a:t>?</a:t>
            </a: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800" b="0" i="0" u="none" strike="noStrike" kern="0" cap="none" spc="0" normalizeH="0" baseline="0" noProof="0" dirty="0">
              <a:ln>
                <a:noFill/>
              </a:ln>
              <a:solidFill>
                <a:schemeClr val="tx1"/>
              </a:solidFill>
              <a:effectLst/>
              <a:uLnTx/>
              <a:uFillTx/>
              <a:latin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dirty="0">
                <a:ln>
                  <a:noFill/>
                </a:ln>
                <a:solidFill>
                  <a:schemeClr val="tx1"/>
                </a:solidFill>
                <a:effectLst/>
                <a:uLnTx/>
                <a:uFillTx/>
                <a:latin typeface="+mn-ea"/>
                <a:cs typeface="+mn-cs"/>
              </a:rPr>
              <a:t>…</a:t>
            </a:r>
            <a:r>
              <a:rPr kumimoji="0" lang="zh-CN" altLang="en-US" sz="2800" b="0" i="0" u="none" strike="noStrike" kern="0" cap="none" spc="0" normalizeH="0" baseline="0" noProof="0" dirty="0">
                <a:ln>
                  <a:noFill/>
                </a:ln>
                <a:solidFill>
                  <a:schemeClr val="tx1"/>
                </a:solidFill>
                <a:effectLst/>
                <a:uLnTx/>
                <a:uFillTx/>
                <a:latin typeface="+mn-ea"/>
                <a:cs typeface="+mn-cs"/>
              </a:rPr>
              <a:t>如何组织复杂事务</a:t>
            </a:r>
            <a:endParaRPr kumimoji="0" lang="en-US" altLang="zh-CN" sz="2800" b="0" i="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乘飞机旅行的组织方式</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62</a:t>
            </a:fld>
            <a:endParaRPr lang="zh-CN" altLang="en-US"/>
          </a:p>
        </p:txBody>
      </p:sp>
      <p:sp>
        <p:nvSpPr>
          <p:cNvPr id="5" name="Rectangle 3"/>
          <p:cNvSpPr txBox="1">
            <a:spLocks noChangeArrowheads="1"/>
          </p:cNvSpPr>
          <p:nvPr/>
        </p:nvSpPr>
        <p:spPr bwMode="auto">
          <a:xfrm>
            <a:off x="838200" y="5910411"/>
            <a:ext cx="777240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3200" b="0" i="0" u="none" strike="noStrike" kern="0" cap="none" spc="0" normalizeH="0" baseline="0" noProof="0" dirty="0">
                <a:ln>
                  <a:noFill/>
                </a:ln>
                <a:solidFill>
                  <a:schemeClr val="tx1"/>
                </a:solidFill>
                <a:effectLst/>
                <a:uLnTx/>
                <a:uFillTx/>
                <a:latin typeface="+mn-ea"/>
                <a:cs typeface="+mn-cs"/>
              </a:rPr>
              <a:t>一系列步骤</a:t>
            </a:r>
            <a:endParaRPr kumimoji="0" lang="en-US" altLang="zh-CN" sz="3200" b="0" i="0" u="none" strike="noStrike" kern="0" cap="none" spc="0" normalizeH="0" baseline="0" noProof="0" dirty="0">
              <a:ln>
                <a:noFill/>
              </a:ln>
              <a:solidFill>
                <a:schemeClr val="tx1"/>
              </a:solidFill>
              <a:effectLst/>
              <a:uLnTx/>
              <a:uFillTx/>
              <a:latin typeface="+mn-ea"/>
              <a:cs typeface="+mn-cs"/>
            </a:endParaRPr>
          </a:p>
        </p:txBody>
      </p:sp>
      <p:grpSp>
        <p:nvGrpSpPr>
          <p:cNvPr id="6" name="Group 4"/>
          <p:cNvGrpSpPr>
            <a:grpSpLocks/>
          </p:cNvGrpSpPr>
          <p:nvPr/>
        </p:nvGrpSpPr>
        <p:grpSpPr bwMode="auto">
          <a:xfrm>
            <a:off x="1111250" y="2008336"/>
            <a:ext cx="6508751" cy="3297238"/>
            <a:chOff x="700" y="1000"/>
            <a:chExt cx="4100" cy="2077"/>
          </a:xfrm>
        </p:grpSpPr>
        <p:sp>
          <p:nvSpPr>
            <p:cNvPr id="7" name="Text Box 5"/>
            <p:cNvSpPr txBox="1">
              <a:spLocks noChangeArrowheads="1"/>
            </p:cNvSpPr>
            <p:nvPr/>
          </p:nvSpPr>
          <p:spPr bwMode="auto">
            <a:xfrm>
              <a:off x="846" y="1007"/>
              <a:ext cx="870" cy="1803"/>
            </a:xfrm>
            <a:prstGeom prst="rect">
              <a:avLst/>
            </a:prstGeom>
            <a:noFill/>
            <a:ln w="9525">
              <a:noFill/>
              <a:miter lim="800000"/>
              <a:headEnd/>
              <a:tailEnd/>
            </a:ln>
          </p:spPr>
          <p:txBody>
            <a:bodyPr wrap="none">
              <a:spAutoFit/>
            </a:bodyPr>
            <a:lstStyle/>
            <a:p>
              <a:r>
                <a:rPr lang="zh-CN" altLang="en-US" sz="2000" dirty="0">
                  <a:solidFill>
                    <a:srgbClr val="000099"/>
                  </a:solidFill>
                </a:rPr>
                <a:t>票务</a:t>
              </a:r>
              <a:r>
                <a:rPr lang="en-US" altLang="zh-CN" sz="2000" dirty="0">
                  <a:solidFill>
                    <a:srgbClr val="000099"/>
                  </a:solidFill>
                </a:rPr>
                <a:t>(</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a:t>
              </a:r>
              <a:r>
                <a:rPr lang="en-US" altLang="zh-CN" sz="2000" dirty="0">
                  <a:solidFill>
                    <a:srgbClr val="000099"/>
                  </a:solidFill>
                </a:rPr>
                <a:t>(</a:t>
              </a:r>
              <a:r>
                <a:rPr lang="zh-CN" altLang="en-US" sz="2000" dirty="0">
                  <a:solidFill>
                    <a:srgbClr val="000099"/>
                  </a:solidFill>
                </a:rPr>
                <a:t>托运</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闸口</a:t>
              </a:r>
              <a:r>
                <a:rPr lang="en-US" altLang="zh-CN" sz="2000" dirty="0">
                  <a:solidFill>
                    <a:srgbClr val="000099"/>
                  </a:solidFill>
                </a:rPr>
                <a:t>(</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塔台</a:t>
              </a:r>
              <a:r>
                <a:rPr lang="en-US" altLang="zh-CN" sz="2000" dirty="0">
                  <a:solidFill>
                    <a:srgbClr val="000099"/>
                  </a:solidFill>
                </a:rPr>
                <a:t>(</a:t>
              </a:r>
              <a:r>
                <a:rPr lang="zh-CN" altLang="en-US" sz="2000" dirty="0">
                  <a:solidFill>
                    <a:srgbClr val="000099"/>
                  </a:solidFill>
                </a:rPr>
                <a:t>起飞</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航班导航</a:t>
              </a:r>
              <a:endParaRPr lang="en-US" altLang="zh-CN" sz="2000" dirty="0">
                <a:solidFill>
                  <a:srgbClr val="000099"/>
                </a:solidFill>
              </a:endParaRPr>
            </a:p>
          </p:txBody>
        </p:sp>
        <p:sp>
          <p:nvSpPr>
            <p:cNvPr id="8" name="Text Box 6"/>
            <p:cNvSpPr txBox="1">
              <a:spLocks noChangeArrowheads="1"/>
            </p:cNvSpPr>
            <p:nvPr/>
          </p:nvSpPr>
          <p:spPr bwMode="auto">
            <a:xfrm>
              <a:off x="3242" y="1001"/>
              <a:ext cx="1193" cy="1803"/>
            </a:xfrm>
            <a:prstGeom prst="rect">
              <a:avLst/>
            </a:prstGeom>
            <a:noFill/>
            <a:ln w="9525">
              <a:noFill/>
              <a:miter lim="800000"/>
              <a:headEnd/>
              <a:tailEnd/>
            </a:ln>
          </p:spPr>
          <p:txBody>
            <a:bodyPr wrap="none">
              <a:spAutoFit/>
            </a:bodyPr>
            <a:lstStyle/>
            <a:p>
              <a:r>
                <a:rPr lang="zh-CN" altLang="en-US" sz="2000" dirty="0">
                  <a:solidFill>
                    <a:srgbClr val="000099"/>
                  </a:solidFill>
                </a:rPr>
                <a:t>票务</a:t>
              </a:r>
              <a:r>
                <a:rPr lang="en-US" altLang="zh-CN" sz="2000" dirty="0">
                  <a:solidFill>
                    <a:srgbClr val="000099"/>
                  </a:solidFill>
                </a:rPr>
                <a:t>(</a:t>
              </a:r>
              <a:r>
                <a:rPr lang="zh-CN" altLang="en-US" sz="2000" dirty="0">
                  <a:solidFill>
                    <a:srgbClr val="000099"/>
                  </a:solidFill>
                </a:rPr>
                <a:t>里程积分</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a:t>
              </a:r>
              <a:r>
                <a:rPr lang="en-US" altLang="zh-CN" sz="2000" dirty="0">
                  <a:solidFill>
                    <a:srgbClr val="000099"/>
                  </a:solidFill>
                </a:rPr>
                <a:t>(</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闸口</a:t>
              </a:r>
              <a:r>
                <a:rPr lang="en-US" altLang="zh-CN" sz="2000" dirty="0">
                  <a:solidFill>
                    <a:srgbClr val="000099"/>
                  </a:solidFill>
                </a:rPr>
                <a:t>(</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塔台</a:t>
              </a:r>
              <a:r>
                <a:rPr lang="en-US" altLang="zh-CN" sz="2000" dirty="0">
                  <a:solidFill>
                    <a:srgbClr val="000099"/>
                  </a:solidFill>
                </a:rPr>
                <a:t>(</a:t>
              </a:r>
              <a:r>
                <a:rPr lang="zh-CN" altLang="en-US" sz="2000" dirty="0">
                  <a:solidFill>
                    <a:srgbClr val="000099"/>
                  </a:solidFill>
                </a:rPr>
                <a:t>降落</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航班导航</a:t>
              </a:r>
              <a:endParaRPr lang="en-US" altLang="zh-CN" sz="2000" dirty="0">
                <a:solidFill>
                  <a:srgbClr val="000099"/>
                </a:solidFill>
              </a:endParaRPr>
            </a:p>
          </p:txBody>
        </p:sp>
        <p:sp>
          <p:nvSpPr>
            <p:cNvPr id="9" name="Text Box 7"/>
            <p:cNvSpPr txBox="1">
              <a:spLocks noChangeArrowheads="1"/>
            </p:cNvSpPr>
            <p:nvPr/>
          </p:nvSpPr>
          <p:spPr bwMode="auto">
            <a:xfrm>
              <a:off x="2074" y="2825"/>
              <a:ext cx="763" cy="252"/>
            </a:xfrm>
            <a:prstGeom prst="rect">
              <a:avLst/>
            </a:prstGeom>
            <a:noFill/>
            <a:ln w="9525">
              <a:noFill/>
              <a:miter lim="800000"/>
              <a:headEnd/>
              <a:tailEnd/>
            </a:ln>
          </p:spPr>
          <p:txBody>
            <a:bodyPr wrap="none">
              <a:spAutoFit/>
            </a:bodyPr>
            <a:lstStyle/>
            <a:p>
              <a:r>
                <a:rPr lang="zh-CN" altLang="en-US" sz="2000" dirty="0">
                  <a:solidFill>
                    <a:srgbClr val="000099"/>
                  </a:solidFill>
                </a:rPr>
                <a:t>航班导航</a:t>
              </a:r>
              <a:endParaRPr lang="en-US" altLang="zh-CN" sz="2000" dirty="0">
                <a:solidFill>
                  <a:srgbClr val="000099"/>
                </a:solidFill>
              </a:endParaRPr>
            </a:p>
          </p:txBody>
        </p:sp>
        <p:sp>
          <p:nvSpPr>
            <p:cNvPr id="10"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p:spPr>
          <p:txBody>
            <a:bodyPr wrap="none" anchor="ctr"/>
            <a:lstStyle/>
            <a:p>
              <a:endParaRPr lang="zh-CN" altLang="en-US"/>
            </a:p>
          </p:txBody>
        </p:sp>
      </p:gr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分层的功能</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63</a:t>
            </a:fld>
            <a:endParaRPr lang="zh-CN" altLang="en-US"/>
          </a:p>
        </p:txBody>
      </p:sp>
      <p:grpSp>
        <p:nvGrpSpPr>
          <p:cNvPr id="5" name="Group 38"/>
          <p:cNvGrpSpPr>
            <a:grpSpLocks/>
          </p:cNvGrpSpPr>
          <p:nvPr/>
        </p:nvGrpSpPr>
        <p:grpSpPr bwMode="auto">
          <a:xfrm>
            <a:off x="434975" y="1634256"/>
            <a:ext cx="8418513" cy="2716215"/>
            <a:chOff x="258" y="1214"/>
            <a:chExt cx="5303" cy="1711"/>
          </a:xfrm>
        </p:grpSpPr>
        <p:sp>
          <p:nvSpPr>
            <p:cNvPr id="6"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p>
              <a:endParaRPr lang="zh-CN" altLang="zh-CN">
                <a:latin typeface="+mn-ea"/>
              </a:endParaRPr>
            </a:p>
          </p:txBody>
        </p:sp>
        <p:sp>
          <p:nvSpPr>
            <p:cNvPr id="7" name="Text Box 3"/>
            <p:cNvSpPr txBox="1">
              <a:spLocks noChangeArrowheads="1"/>
            </p:cNvSpPr>
            <p:nvPr/>
          </p:nvSpPr>
          <p:spPr bwMode="auto">
            <a:xfrm>
              <a:off x="258" y="1597"/>
              <a:ext cx="1071" cy="1035"/>
            </a:xfrm>
            <a:prstGeom prst="rect">
              <a:avLst/>
            </a:prstGeom>
            <a:noFill/>
            <a:ln w="9525">
              <a:noFill/>
              <a:miter lim="800000"/>
              <a:headEnd/>
              <a:tailEnd/>
            </a:ln>
          </p:spPr>
          <p:txBody>
            <a:bodyPr>
              <a:spAutoFit/>
            </a:bodyPr>
            <a:lstStyle/>
            <a:p>
              <a:pPr algn="ctr">
                <a:lnSpc>
                  <a:spcPct val="80000"/>
                </a:lnSpc>
              </a:pPr>
              <a:r>
                <a:rPr lang="en-US" altLang="zh-CN" sz="1400">
                  <a:latin typeface="+mn-ea"/>
                </a:rPr>
                <a:t>ticket (purchase)</a:t>
              </a:r>
            </a:p>
            <a:p>
              <a:pPr algn="ctr">
                <a:lnSpc>
                  <a:spcPct val="80000"/>
                </a:lnSpc>
              </a:pPr>
              <a:endParaRPr lang="en-US" altLang="zh-CN" sz="1400">
                <a:latin typeface="+mn-ea"/>
              </a:endParaRPr>
            </a:p>
            <a:p>
              <a:pPr algn="ctr">
                <a:lnSpc>
                  <a:spcPct val="80000"/>
                </a:lnSpc>
              </a:pPr>
              <a:r>
                <a:rPr lang="en-US" altLang="zh-CN" sz="1400">
                  <a:latin typeface="+mn-ea"/>
                </a:rPr>
                <a:t>baggage (check)</a:t>
              </a:r>
            </a:p>
            <a:p>
              <a:pPr algn="ctr">
                <a:lnSpc>
                  <a:spcPct val="80000"/>
                </a:lnSpc>
              </a:pPr>
              <a:endParaRPr lang="en-US" altLang="zh-CN" sz="1400">
                <a:latin typeface="+mn-ea"/>
              </a:endParaRPr>
            </a:p>
            <a:p>
              <a:pPr algn="ctr">
                <a:lnSpc>
                  <a:spcPct val="80000"/>
                </a:lnSpc>
              </a:pPr>
              <a:r>
                <a:rPr lang="en-US" altLang="zh-CN" sz="1400">
                  <a:latin typeface="+mn-ea"/>
                </a:rPr>
                <a:t>gates (load)</a:t>
              </a:r>
            </a:p>
            <a:p>
              <a:pPr algn="ctr">
                <a:lnSpc>
                  <a:spcPct val="80000"/>
                </a:lnSpc>
              </a:pPr>
              <a:endParaRPr lang="en-US" altLang="zh-CN" sz="1400">
                <a:latin typeface="+mn-ea"/>
              </a:endParaRPr>
            </a:p>
            <a:p>
              <a:pPr algn="ctr">
                <a:lnSpc>
                  <a:spcPct val="80000"/>
                </a:lnSpc>
              </a:pPr>
              <a:r>
                <a:rPr lang="en-US" altLang="zh-CN" sz="1400">
                  <a:latin typeface="+mn-ea"/>
                </a:rPr>
                <a:t>runway (takeoff)</a:t>
              </a:r>
            </a:p>
            <a:p>
              <a:pPr algn="ctr">
                <a:lnSpc>
                  <a:spcPct val="80000"/>
                </a:lnSpc>
              </a:pPr>
              <a:endParaRPr lang="en-US" altLang="zh-CN" sz="1400">
                <a:latin typeface="+mn-ea"/>
              </a:endParaRPr>
            </a:p>
            <a:p>
              <a:pPr algn="ctr">
                <a:lnSpc>
                  <a:spcPct val="80000"/>
                </a:lnSpc>
              </a:pPr>
              <a:r>
                <a:rPr lang="en-US" altLang="zh-CN" sz="1400">
                  <a:latin typeface="+mn-ea"/>
                </a:rPr>
                <a:t>airplane routing</a:t>
              </a:r>
            </a:p>
          </p:txBody>
        </p:sp>
        <p:sp>
          <p:nvSpPr>
            <p:cNvPr id="8" name="Line 4"/>
            <p:cNvSpPr>
              <a:spLocks noChangeShapeType="1"/>
            </p:cNvSpPr>
            <p:nvPr/>
          </p:nvSpPr>
          <p:spPr bwMode="auto">
            <a:xfrm>
              <a:off x="271" y="1770"/>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9" name="Line 5"/>
            <p:cNvSpPr>
              <a:spLocks noChangeShapeType="1"/>
            </p:cNvSpPr>
            <p:nvPr/>
          </p:nvSpPr>
          <p:spPr bwMode="auto">
            <a:xfrm>
              <a:off x="275" y="1989"/>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10" name="Line 6"/>
            <p:cNvSpPr>
              <a:spLocks noChangeShapeType="1"/>
            </p:cNvSpPr>
            <p:nvPr/>
          </p:nvSpPr>
          <p:spPr bwMode="auto">
            <a:xfrm>
              <a:off x="271" y="2207"/>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11" name="Line 7"/>
            <p:cNvSpPr>
              <a:spLocks noChangeShapeType="1"/>
            </p:cNvSpPr>
            <p:nvPr/>
          </p:nvSpPr>
          <p:spPr bwMode="auto">
            <a:xfrm>
              <a:off x="279" y="2426"/>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12" name="Text Box 8"/>
            <p:cNvSpPr txBox="1">
              <a:spLocks noChangeArrowheads="1"/>
            </p:cNvSpPr>
            <p:nvPr/>
          </p:nvSpPr>
          <p:spPr bwMode="auto">
            <a:xfrm>
              <a:off x="439" y="2706"/>
              <a:ext cx="633"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出发机场</a:t>
              </a:r>
              <a:endParaRPr lang="en-US" altLang="zh-CN" sz="1600" dirty="0">
                <a:latin typeface="+mn-ea"/>
              </a:endParaRPr>
            </a:p>
          </p:txBody>
        </p:sp>
        <p:sp>
          <p:nvSpPr>
            <p:cNvPr id="13" name="Text Box 9"/>
            <p:cNvSpPr txBox="1">
              <a:spLocks noChangeArrowheads="1"/>
            </p:cNvSpPr>
            <p:nvPr/>
          </p:nvSpPr>
          <p:spPr bwMode="auto">
            <a:xfrm>
              <a:off x="3633" y="2712"/>
              <a:ext cx="633"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到达机场</a:t>
              </a:r>
              <a:endParaRPr lang="en-US" altLang="zh-CN" sz="1600" dirty="0">
                <a:latin typeface="+mn-ea"/>
              </a:endParaRPr>
            </a:p>
          </p:txBody>
        </p:sp>
        <p:sp>
          <p:nvSpPr>
            <p:cNvPr id="14" name="Text Box 10"/>
            <p:cNvSpPr txBox="1">
              <a:spLocks noChangeArrowheads="1"/>
            </p:cNvSpPr>
            <p:nvPr/>
          </p:nvSpPr>
          <p:spPr bwMode="auto">
            <a:xfrm>
              <a:off x="1740" y="2709"/>
              <a:ext cx="1280"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沿途的民航控制中心</a:t>
              </a:r>
              <a:endParaRPr lang="en-US" altLang="zh-CN" sz="1600" dirty="0">
                <a:latin typeface="+mn-ea"/>
              </a:endParaRPr>
            </a:p>
          </p:txBody>
        </p:sp>
        <p:pic>
          <p:nvPicPr>
            <p:cNvPr id="15" name="Picture 11" descr="yylgaifm[1]"/>
            <p:cNvPicPr>
              <a:picLocks noChangeAspect="1" noChangeArrowheads="1"/>
            </p:cNvPicPr>
            <p:nvPr/>
          </p:nvPicPr>
          <p:blipFill>
            <a:blip r:embed="rId2" cstate="print"/>
            <a:srcRect/>
            <a:stretch>
              <a:fillRect/>
            </a:stretch>
          </p:blipFill>
          <p:spPr bwMode="auto">
            <a:xfrm flipH="1">
              <a:off x="1830" y="1315"/>
              <a:ext cx="963" cy="290"/>
            </a:xfrm>
            <a:prstGeom prst="rect">
              <a:avLst/>
            </a:prstGeom>
            <a:noFill/>
            <a:ln w="9525">
              <a:noFill/>
              <a:miter lim="800000"/>
              <a:headEnd/>
              <a:tailEnd/>
            </a:ln>
          </p:spPr>
        </p:pic>
        <p:sp>
          <p:nvSpPr>
            <p:cNvPr id="16" name="Line 12"/>
            <p:cNvSpPr>
              <a:spLocks noChangeShapeType="1"/>
            </p:cNvSpPr>
            <p:nvPr/>
          </p:nvSpPr>
          <p:spPr bwMode="auto">
            <a:xfrm>
              <a:off x="2133" y="1214"/>
              <a:ext cx="284" cy="1"/>
            </a:xfrm>
            <a:prstGeom prst="line">
              <a:avLst/>
            </a:prstGeom>
            <a:noFill/>
            <a:ln w="9525">
              <a:solidFill>
                <a:schemeClr val="tx1"/>
              </a:solidFill>
              <a:round/>
              <a:headEnd/>
              <a:tailEnd/>
            </a:ln>
          </p:spPr>
          <p:txBody>
            <a:bodyPr/>
            <a:lstStyle/>
            <a:p>
              <a:endParaRPr lang="zh-CN" altLang="en-US">
                <a:latin typeface="+mn-ea"/>
              </a:endParaRPr>
            </a:p>
          </p:txBody>
        </p:sp>
        <p:sp>
          <p:nvSpPr>
            <p:cNvPr id="17" name="Line 13"/>
            <p:cNvSpPr>
              <a:spLocks noChangeShapeType="1"/>
            </p:cNvSpPr>
            <p:nvPr/>
          </p:nvSpPr>
          <p:spPr bwMode="auto">
            <a:xfrm>
              <a:off x="2229" y="1310"/>
              <a:ext cx="284" cy="1"/>
            </a:xfrm>
            <a:prstGeom prst="line">
              <a:avLst/>
            </a:prstGeom>
            <a:noFill/>
            <a:ln w="9525">
              <a:solidFill>
                <a:schemeClr val="tx1"/>
              </a:solidFill>
              <a:round/>
              <a:headEnd/>
              <a:tailEnd/>
            </a:ln>
          </p:spPr>
          <p:txBody>
            <a:bodyPr/>
            <a:lstStyle/>
            <a:p>
              <a:endParaRPr lang="zh-CN" altLang="en-US">
                <a:latin typeface="+mn-ea"/>
              </a:endParaRPr>
            </a:p>
          </p:txBody>
        </p:sp>
        <p:sp>
          <p:nvSpPr>
            <p:cNvPr id="18" name="Line 14"/>
            <p:cNvSpPr>
              <a:spLocks noChangeShapeType="1"/>
            </p:cNvSpPr>
            <p:nvPr/>
          </p:nvSpPr>
          <p:spPr bwMode="auto">
            <a:xfrm>
              <a:off x="2325" y="1406"/>
              <a:ext cx="284" cy="1"/>
            </a:xfrm>
            <a:prstGeom prst="line">
              <a:avLst/>
            </a:prstGeom>
            <a:noFill/>
            <a:ln w="9525">
              <a:solidFill>
                <a:schemeClr val="tx1"/>
              </a:solidFill>
              <a:round/>
              <a:headEnd/>
              <a:tailEnd/>
            </a:ln>
          </p:spPr>
          <p:txBody>
            <a:bodyPr/>
            <a:lstStyle/>
            <a:p>
              <a:endParaRPr lang="zh-CN" altLang="en-US">
                <a:latin typeface="+mn-ea"/>
              </a:endParaRPr>
            </a:p>
          </p:txBody>
        </p:sp>
        <p:grpSp>
          <p:nvGrpSpPr>
            <p:cNvPr id="19" name="Group 15"/>
            <p:cNvGrpSpPr>
              <a:grpSpLocks/>
            </p:cNvGrpSpPr>
            <p:nvPr/>
          </p:nvGrpSpPr>
          <p:grpSpPr bwMode="auto">
            <a:xfrm>
              <a:off x="1436" y="2441"/>
              <a:ext cx="1071" cy="186"/>
              <a:chOff x="1813" y="2187"/>
              <a:chExt cx="1071" cy="186"/>
            </a:xfrm>
          </p:grpSpPr>
          <p:sp>
            <p:nvSpPr>
              <p:cNvPr id="39"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zh-CN" altLang="zh-CN">
                  <a:latin typeface="+mn-ea"/>
                </a:endParaRPr>
              </a:p>
            </p:txBody>
          </p:sp>
          <p:sp>
            <p:nvSpPr>
              <p:cNvPr id="40" name="Text Box 17"/>
              <p:cNvSpPr txBox="1">
                <a:spLocks noChangeArrowheads="1"/>
              </p:cNvSpPr>
              <p:nvPr/>
            </p:nvSpPr>
            <p:spPr bwMode="auto">
              <a:xfrm>
                <a:off x="1813" y="2200"/>
                <a:ext cx="1071" cy="167"/>
              </a:xfrm>
              <a:prstGeom prst="rect">
                <a:avLst/>
              </a:prstGeom>
              <a:noFill/>
              <a:ln w="9525">
                <a:noFill/>
                <a:miter lim="800000"/>
                <a:headEnd/>
                <a:tailEnd/>
              </a:ln>
            </p:spPr>
            <p:txBody>
              <a:bodyPr>
                <a:spAutoFit/>
              </a:bodyPr>
              <a:lstStyle/>
              <a:p>
                <a:pPr>
                  <a:lnSpc>
                    <a:spcPct val="80000"/>
                  </a:lnSpc>
                </a:pPr>
                <a:r>
                  <a:rPr lang="en-US" altLang="zh-CN" sz="1400">
                    <a:latin typeface="+mn-ea"/>
                  </a:rPr>
                  <a:t>airplane routing</a:t>
                </a:r>
              </a:p>
            </p:txBody>
          </p:sp>
        </p:grpSp>
        <p:grpSp>
          <p:nvGrpSpPr>
            <p:cNvPr id="20" name="Group 18"/>
            <p:cNvGrpSpPr>
              <a:grpSpLocks/>
            </p:cNvGrpSpPr>
            <p:nvPr/>
          </p:nvGrpSpPr>
          <p:grpSpPr bwMode="auto">
            <a:xfrm>
              <a:off x="2417" y="2441"/>
              <a:ext cx="1071" cy="186"/>
              <a:chOff x="1813" y="2187"/>
              <a:chExt cx="1071" cy="186"/>
            </a:xfrm>
          </p:grpSpPr>
          <p:sp>
            <p:nvSpPr>
              <p:cNvPr id="37"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zh-CN" altLang="zh-CN">
                  <a:latin typeface="+mn-ea"/>
                </a:endParaRPr>
              </a:p>
            </p:txBody>
          </p:sp>
          <p:sp>
            <p:nvSpPr>
              <p:cNvPr id="38" name="Text Box 20"/>
              <p:cNvSpPr txBox="1">
                <a:spLocks noChangeArrowheads="1"/>
              </p:cNvSpPr>
              <p:nvPr/>
            </p:nvSpPr>
            <p:spPr bwMode="auto">
              <a:xfrm>
                <a:off x="1813" y="2200"/>
                <a:ext cx="1071" cy="167"/>
              </a:xfrm>
              <a:prstGeom prst="rect">
                <a:avLst/>
              </a:prstGeom>
              <a:noFill/>
              <a:ln w="9525">
                <a:noFill/>
                <a:miter lim="800000"/>
                <a:headEnd/>
                <a:tailEnd/>
              </a:ln>
            </p:spPr>
            <p:txBody>
              <a:bodyPr>
                <a:spAutoFit/>
              </a:bodyPr>
              <a:lstStyle/>
              <a:p>
                <a:pPr>
                  <a:lnSpc>
                    <a:spcPct val="80000"/>
                  </a:lnSpc>
                </a:pPr>
                <a:r>
                  <a:rPr lang="en-US" altLang="zh-CN" sz="1400">
                    <a:latin typeface="+mn-ea"/>
                  </a:rPr>
                  <a:t>airplane routing</a:t>
                </a:r>
              </a:p>
            </p:txBody>
          </p:sp>
        </p:grpSp>
        <p:sp>
          <p:nvSpPr>
            <p:cNvPr id="21"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p>
              <a:endParaRPr lang="zh-CN" altLang="zh-CN">
                <a:latin typeface="+mn-ea"/>
              </a:endParaRPr>
            </a:p>
          </p:txBody>
        </p:sp>
        <p:sp>
          <p:nvSpPr>
            <p:cNvPr id="22" name="Text Box 22"/>
            <p:cNvSpPr txBox="1">
              <a:spLocks noChangeArrowheads="1"/>
            </p:cNvSpPr>
            <p:nvPr/>
          </p:nvSpPr>
          <p:spPr bwMode="auto">
            <a:xfrm>
              <a:off x="3412" y="1598"/>
              <a:ext cx="1071" cy="1035"/>
            </a:xfrm>
            <a:prstGeom prst="rect">
              <a:avLst/>
            </a:prstGeom>
            <a:noFill/>
            <a:ln w="9525">
              <a:noFill/>
              <a:miter lim="800000"/>
              <a:headEnd/>
              <a:tailEnd/>
            </a:ln>
          </p:spPr>
          <p:txBody>
            <a:bodyPr>
              <a:spAutoFit/>
            </a:bodyPr>
            <a:lstStyle/>
            <a:p>
              <a:pPr algn="ctr">
                <a:lnSpc>
                  <a:spcPct val="80000"/>
                </a:lnSpc>
              </a:pPr>
              <a:r>
                <a:rPr lang="en-US" altLang="zh-CN" sz="1400">
                  <a:latin typeface="+mn-ea"/>
                </a:rPr>
                <a:t>ticket (complain)</a:t>
              </a:r>
            </a:p>
            <a:p>
              <a:pPr algn="ctr">
                <a:lnSpc>
                  <a:spcPct val="80000"/>
                </a:lnSpc>
              </a:pPr>
              <a:endParaRPr lang="en-US" altLang="zh-CN" sz="1400">
                <a:latin typeface="+mn-ea"/>
              </a:endParaRPr>
            </a:p>
            <a:p>
              <a:pPr algn="ctr">
                <a:lnSpc>
                  <a:spcPct val="80000"/>
                </a:lnSpc>
              </a:pPr>
              <a:r>
                <a:rPr lang="en-US" altLang="zh-CN" sz="1400">
                  <a:latin typeface="+mn-ea"/>
                </a:rPr>
                <a:t>baggage (claim</a:t>
              </a:r>
            </a:p>
            <a:p>
              <a:pPr algn="ctr">
                <a:lnSpc>
                  <a:spcPct val="80000"/>
                </a:lnSpc>
              </a:pPr>
              <a:endParaRPr lang="en-US" altLang="zh-CN" sz="1400">
                <a:latin typeface="+mn-ea"/>
              </a:endParaRPr>
            </a:p>
            <a:p>
              <a:pPr algn="ctr">
                <a:lnSpc>
                  <a:spcPct val="80000"/>
                </a:lnSpc>
              </a:pPr>
              <a:r>
                <a:rPr lang="en-US" altLang="zh-CN" sz="1400">
                  <a:latin typeface="+mn-ea"/>
                </a:rPr>
                <a:t>gates (unload)</a:t>
              </a:r>
            </a:p>
            <a:p>
              <a:pPr algn="ctr">
                <a:lnSpc>
                  <a:spcPct val="80000"/>
                </a:lnSpc>
              </a:pPr>
              <a:endParaRPr lang="en-US" altLang="zh-CN" sz="1400">
                <a:latin typeface="+mn-ea"/>
              </a:endParaRPr>
            </a:p>
            <a:p>
              <a:pPr algn="ctr">
                <a:lnSpc>
                  <a:spcPct val="80000"/>
                </a:lnSpc>
              </a:pPr>
              <a:r>
                <a:rPr lang="en-US" altLang="zh-CN" sz="1400">
                  <a:latin typeface="+mn-ea"/>
                </a:rPr>
                <a:t>runway (land)</a:t>
              </a:r>
            </a:p>
            <a:p>
              <a:pPr algn="ctr">
                <a:lnSpc>
                  <a:spcPct val="80000"/>
                </a:lnSpc>
              </a:pPr>
              <a:endParaRPr lang="en-US" altLang="zh-CN" sz="1400">
                <a:latin typeface="+mn-ea"/>
              </a:endParaRPr>
            </a:p>
            <a:p>
              <a:pPr algn="ctr">
                <a:lnSpc>
                  <a:spcPct val="80000"/>
                </a:lnSpc>
              </a:pPr>
              <a:r>
                <a:rPr lang="en-US" altLang="zh-CN" sz="1400">
                  <a:latin typeface="+mn-ea"/>
                </a:rPr>
                <a:t>airplane routing</a:t>
              </a:r>
            </a:p>
          </p:txBody>
        </p:sp>
        <p:sp>
          <p:nvSpPr>
            <p:cNvPr id="23" name="Line 23"/>
            <p:cNvSpPr>
              <a:spLocks noChangeShapeType="1"/>
            </p:cNvSpPr>
            <p:nvPr/>
          </p:nvSpPr>
          <p:spPr bwMode="auto">
            <a:xfrm>
              <a:off x="3453" y="1777"/>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4" name="Line 24"/>
            <p:cNvSpPr>
              <a:spLocks noChangeShapeType="1"/>
            </p:cNvSpPr>
            <p:nvPr/>
          </p:nvSpPr>
          <p:spPr bwMode="auto">
            <a:xfrm>
              <a:off x="3457" y="1996"/>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5" name="Line 25"/>
            <p:cNvSpPr>
              <a:spLocks noChangeShapeType="1"/>
            </p:cNvSpPr>
            <p:nvPr/>
          </p:nvSpPr>
          <p:spPr bwMode="auto">
            <a:xfrm>
              <a:off x="3453" y="2214"/>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6"/>
            <p:cNvSpPr>
              <a:spLocks noChangeShapeType="1"/>
            </p:cNvSpPr>
            <p:nvPr/>
          </p:nvSpPr>
          <p:spPr bwMode="auto">
            <a:xfrm>
              <a:off x="3461" y="2433"/>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7"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28"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29"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30"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31"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32" name="Text Box 32"/>
            <p:cNvSpPr txBox="1">
              <a:spLocks noChangeArrowheads="1"/>
            </p:cNvSpPr>
            <p:nvPr/>
          </p:nvSpPr>
          <p:spPr bwMode="auto">
            <a:xfrm>
              <a:off x="4759" y="1548"/>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票务</a:t>
              </a:r>
              <a:endParaRPr lang="en-US" altLang="zh-CN" sz="1600" dirty="0">
                <a:latin typeface="+mn-ea"/>
              </a:endParaRPr>
            </a:p>
          </p:txBody>
        </p:sp>
        <p:sp>
          <p:nvSpPr>
            <p:cNvPr id="33" name="Text Box 33"/>
            <p:cNvSpPr txBox="1">
              <a:spLocks noChangeArrowheads="1"/>
            </p:cNvSpPr>
            <p:nvPr/>
          </p:nvSpPr>
          <p:spPr bwMode="auto">
            <a:xfrm>
              <a:off x="4830" y="1761"/>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行李</a:t>
              </a:r>
              <a:endParaRPr lang="en-US" altLang="zh-CN" sz="1600" dirty="0">
                <a:latin typeface="+mn-ea"/>
              </a:endParaRPr>
            </a:p>
          </p:txBody>
        </p:sp>
        <p:sp>
          <p:nvSpPr>
            <p:cNvPr id="34" name="Text Box 34"/>
            <p:cNvSpPr txBox="1">
              <a:spLocks noChangeArrowheads="1"/>
            </p:cNvSpPr>
            <p:nvPr/>
          </p:nvSpPr>
          <p:spPr bwMode="auto">
            <a:xfrm>
              <a:off x="4828" y="1973"/>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闸口</a:t>
              </a:r>
              <a:endParaRPr lang="en-US" altLang="zh-CN" sz="1600" dirty="0">
                <a:latin typeface="+mn-ea"/>
              </a:endParaRPr>
            </a:p>
          </p:txBody>
        </p:sp>
        <p:sp>
          <p:nvSpPr>
            <p:cNvPr id="35" name="Text Box 35"/>
            <p:cNvSpPr txBox="1">
              <a:spLocks noChangeArrowheads="1"/>
            </p:cNvSpPr>
            <p:nvPr/>
          </p:nvSpPr>
          <p:spPr bwMode="auto">
            <a:xfrm>
              <a:off x="4755" y="2185"/>
              <a:ext cx="763"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起飞、降落</a:t>
              </a:r>
              <a:endParaRPr lang="en-US" altLang="zh-CN" sz="1600" dirty="0">
                <a:latin typeface="+mn-ea"/>
              </a:endParaRPr>
            </a:p>
          </p:txBody>
        </p:sp>
        <p:sp>
          <p:nvSpPr>
            <p:cNvPr id="36" name="Text Box 36"/>
            <p:cNvSpPr txBox="1">
              <a:spLocks noChangeArrowheads="1"/>
            </p:cNvSpPr>
            <p:nvPr/>
          </p:nvSpPr>
          <p:spPr bwMode="auto">
            <a:xfrm>
              <a:off x="4828" y="2404"/>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导航</a:t>
              </a:r>
              <a:endParaRPr lang="en-US" altLang="zh-CN" sz="1600" dirty="0">
                <a:latin typeface="+mn-ea"/>
              </a:endParaRPr>
            </a:p>
          </p:txBody>
        </p:sp>
      </p:grpSp>
      <p:sp>
        <p:nvSpPr>
          <p:cNvPr id="41" name="Rectangle 40"/>
          <p:cNvSpPr txBox="1">
            <a:spLocks noChangeArrowheads="1"/>
          </p:cNvSpPr>
          <p:nvPr/>
        </p:nvSpPr>
        <p:spPr bwMode="auto">
          <a:xfrm>
            <a:off x="533400" y="4761631"/>
            <a:ext cx="7613650" cy="176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分层</a:t>
            </a:r>
            <a:r>
              <a:rPr kumimoji="0" lang="en-US" altLang="zh-CN" sz="2800" b="0" i="1" u="none" strike="noStrike" kern="0" cap="none" spc="0" normalizeH="0" baseline="0" noProof="0" dirty="0">
                <a:ln>
                  <a:noFill/>
                </a:ln>
                <a:solidFill>
                  <a:srgbClr val="CC0000"/>
                </a:solidFill>
                <a:effectLst/>
                <a:uLnTx/>
                <a:uFillTx/>
                <a:latin typeface="+mn-ea"/>
                <a:cs typeface="+mn-cs"/>
              </a:rPr>
              <a:t>:</a:t>
            </a:r>
            <a:r>
              <a:rPr kumimoji="0" lang="en-US" altLang="zh-CN" sz="2800" b="0" i="0" u="none" strike="noStrike" kern="0" cap="none" spc="0" normalizeH="0" baseline="0" noProof="0" dirty="0">
                <a:ln>
                  <a:noFill/>
                </a:ln>
                <a:solidFill>
                  <a:srgbClr val="FF0000"/>
                </a:solidFill>
                <a:effectLst/>
                <a:uLnTx/>
                <a:uFillTx/>
                <a:latin typeface="+mn-ea"/>
                <a:cs typeface="+mn-cs"/>
              </a:rPr>
              <a:t> </a:t>
            </a:r>
            <a:r>
              <a:rPr kumimoji="0" lang="zh-CN" altLang="en-US" sz="2800" b="0" i="0" u="none" strike="noStrike" kern="0" cap="none" spc="0" normalizeH="0" baseline="0" noProof="0" dirty="0">
                <a:ln>
                  <a:noFill/>
                </a:ln>
                <a:solidFill>
                  <a:schemeClr val="tx1"/>
                </a:solidFill>
                <a:effectLst/>
                <a:uLnTx/>
                <a:uFillTx/>
                <a:latin typeface="+mn-ea"/>
                <a:cs typeface="+mn-cs"/>
              </a:rPr>
              <a:t>每一层提供一种服务</a:t>
            </a:r>
            <a:endParaRPr kumimoji="0" lang="en-US" altLang="zh-CN" sz="2800" b="0" i="0" u="none" strike="noStrike" kern="0" cap="none" spc="0" normalizeH="0" baseline="0" noProof="0" dirty="0">
              <a:ln>
                <a:noFill/>
              </a:ln>
              <a:solidFill>
                <a:schemeClr val="tx1"/>
              </a:solidFill>
              <a:effectLst/>
              <a:uLnTx/>
              <a:uFillTx/>
              <a:latin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400" b="0" i="0" u="none" strike="noStrike" kern="0" cap="none" spc="0" normalizeH="0" baseline="0" noProof="0" dirty="0">
                <a:ln>
                  <a:noFill/>
                </a:ln>
                <a:solidFill>
                  <a:schemeClr val="tx1"/>
                </a:solidFill>
                <a:effectLst/>
                <a:uLnTx/>
                <a:uFillTx/>
                <a:latin typeface="+mn-ea"/>
              </a:rPr>
              <a:t>通过本层内部功能实现</a:t>
            </a:r>
            <a:endParaRPr kumimoji="0" lang="en-US" altLang="zh-CN" sz="2400" b="0" i="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400" b="0" i="0" u="none" strike="noStrike" kern="0" cap="none" spc="0" normalizeH="0" baseline="0" noProof="0" dirty="0">
                <a:ln>
                  <a:noFill/>
                </a:ln>
                <a:solidFill>
                  <a:schemeClr val="tx1"/>
                </a:solidFill>
                <a:effectLst/>
                <a:uLnTx/>
                <a:uFillTx/>
                <a:latin typeface="+mn-ea"/>
              </a:rPr>
              <a:t>依赖下层提供的服务</a:t>
            </a:r>
            <a:endParaRPr kumimoji="0" lang="en-US" altLang="zh-CN" sz="2400" b="0" i="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800" b="0" i="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为何使用分层？</a:t>
            </a:r>
          </a:p>
        </p:txBody>
      </p:sp>
      <p:sp>
        <p:nvSpPr>
          <p:cNvPr id="3" name="内容占位符 2"/>
          <p:cNvSpPr>
            <a:spLocks noGrp="1"/>
          </p:cNvSpPr>
          <p:nvPr>
            <p:ph idx="1"/>
          </p:nvPr>
        </p:nvSpPr>
        <p:spPr/>
        <p:txBody>
          <a:bodyPr/>
          <a:lstStyle/>
          <a:p>
            <a:pPr>
              <a:buNone/>
            </a:pPr>
            <a:r>
              <a:rPr lang="zh-CN" altLang="en-US" sz="2800" dirty="0">
                <a:latin typeface="+mn-ea"/>
              </a:rPr>
              <a:t>适合实现复杂的系统</a:t>
            </a:r>
            <a:r>
              <a:rPr lang="en-US" altLang="zh-CN" sz="2800" dirty="0">
                <a:latin typeface="+mn-ea"/>
              </a:rPr>
              <a:t>:</a:t>
            </a:r>
          </a:p>
          <a:p>
            <a:r>
              <a:rPr lang="zh-CN" altLang="en-US" sz="2800" dirty="0">
                <a:latin typeface="+mn-ea"/>
              </a:rPr>
              <a:t>层次结构，组件之间关系明确</a:t>
            </a:r>
            <a:endParaRPr lang="en-US" altLang="ja-JP" sz="2800" dirty="0">
              <a:latin typeface="+mn-ea"/>
            </a:endParaRPr>
          </a:p>
          <a:p>
            <a:pPr marL="682625" lvl="1" indent="-225425"/>
            <a:r>
              <a:rPr lang="zh-CN" altLang="en-US" sz="2400" dirty="0">
                <a:latin typeface="+mn-ea"/>
              </a:rPr>
              <a:t>形成分层的</a:t>
            </a:r>
            <a:r>
              <a:rPr lang="zh-CN" altLang="en-US" sz="2400" dirty="0">
                <a:solidFill>
                  <a:srgbClr val="C00000"/>
                </a:solidFill>
                <a:latin typeface="+mn-ea"/>
              </a:rPr>
              <a:t>参考模型</a:t>
            </a:r>
            <a:endParaRPr lang="en-US" altLang="zh-CN" sz="2400" dirty="0">
              <a:solidFill>
                <a:srgbClr val="C00000"/>
              </a:solidFill>
              <a:latin typeface="+mn-ea"/>
            </a:endParaRPr>
          </a:p>
          <a:p>
            <a:r>
              <a:rPr lang="zh-CN" altLang="en-US" sz="2800" dirty="0">
                <a:latin typeface="+mn-ea"/>
              </a:rPr>
              <a:t>各层模块化实现、维护和更新</a:t>
            </a:r>
            <a:endParaRPr lang="en-US" altLang="zh-CN" sz="2800" dirty="0">
              <a:latin typeface="+mn-ea"/>
            </a:endParaRPr>
          </a:p>
          <a:p>
            <a:pPr marL="682625" lvl="1" indent="-225425"/>
            <a:r>
              <a:rPr lang="zh-CN" altLang="en-US" sz="2400" dirty="0">
                <a:latin typeface="+mn-ea"/>
              </a:rPr>
              <a:t>每一层的具体实现不影响系统的其它部分</a:t>
            </a:r>
            <a:endParaRPr lang="en-US" altLang="ja-JP" sz="2400" dirty="0">
              <a:latin typeface="+mn-ea"/>
            </a:endParaRPr>
          </a:p>
          <a:p>
            <a:pPr marL="682625" lvl="1" indent="-225425"/>
            <a:r>
              <a:rPr lang="zh-CN" altLang="en-US" sz="2400" dirty="0">
                <a:latin typeface="+mn-ea"/>
              </a:rPr>
              <a:t>例如，改变登机方式（登机口登机、摆渡车登机）</a:t>
            </a:r>
            <a:endParaRPr lang="en-US" altLang="ja-JP" sz="2400" dirty="0">
              <a:latin typeface="+mn-ea"/>
            </a:endParaRPr>
          </a:p>
          <a:p>
            <a:r>
              <a:rPr lang="zh-CN" altLang="en-US" sz="2800" dirty="0">
                <a:latin typeface="+mn-ea"/>
              </a:rPr>
              <a:t>分层设计的缺点？</a:t>
            </a:r>
            <a:endParaRPr lang="en-US" altLang="zh-CN" sz="2800" dirty="0">
              <a:latin typeface="+mn-ea"/>
            </a:endParaRPr>
          </a:p>
          <a:p>
            <a:pPr lvl="1"/>
            <a:r>
              <a:rPr lang="zh-CN" altLang="en-US" sz="2400" dirty="0">
                <a:latin typeface="+mn-ea"/>
              </a:rPr>
              <a:t>功能可能在多个层内重复实现（多个环节都要验看登机牌）</a:t>
            </a:r>
            <a:endParaRPr lang="en-US" altLang="zh-CN" sz="2400"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64</a:t>
            </a:fld>
            <a:endParaRPr lang="zh-CN" altLang="en-US"/>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因特网协议栈</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65</a:t>
            </a:fld>
            <a:endParaRPr lang="zh-CN" altLang="en-US"/>
          </a:p>
        </p:txBody>
      </p:sp>
      <p:sp>
        <p:nvSpPr>
          <p:cNvPr id="5" name="Rectangle 2"/>
          <p:cNvSpPr>
            <a:spLocks noChangeArrowheads="1"/>
          </p:cNvSpPr>
          <p:nvPr/>
        </p:nvSpPr>
        <p:spPr bwMode="auto">
          <a:xfrm>
            <a:off x="6575425" y="1727200"/>
            <a:ext cx="1892300" cy="3530600"/>
          </a:xfrm>
          <a:prstGeom prst="rect">
            <a:avLst/>
          </a:prstGeom>
          <a:solidFill>
            <a:srgbClr val="000099"/>
          </a:solidFill>
          <a:ln w="38100">
            <a:noFill/>
            <a:miter lim="800000"/>
            <a:headEnd/>
            <a:tailEnd/>
          </a:ln>
        </p:spPr>
        <p:txBody>
          <a:bodyPr wrap="none" anchor="ctr"/>
          <a:lstStyle/>
          <a:p>
            <a:endParaRPr lang="zh-CN" altLang="zh-CN"/>
          </a:p>
        </p:txBody>
      </p:sp>
      <p:sp>
        <p:nvSpPr>
          <p:cNvPr id="6" name="Rectangle 4"/>
          <p:cNvSpPr txBox="1">
            <a:spLocks noChangeArrowheads="1"/>
          </p:cNvSpPr>
          <p:nvPr/>
        </p:nvSpPr>
        <p:spPr bwMode="auto">
          <a:xfrm>
            <a:off x="395536" y="1772816"/>
            <a:ext cx="5554663"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应用层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支持网络应用</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FTP, SMTP, HTTP</a:t>
            </a: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应用层</a:t>
            </a:r>
            <a:r>
              <a:rPr kumimoji="0" lang="zh-CN" altLang="en-US" sz="2000" b="0" u="none" strike="noStrike" kern="0" cap="none" spc="0" normalizeH="0" baseline="0" noProof="0" dirty="0">
                <a:ln>
                  <a:noFill/>
                </a:ln>
                <a:solidFill>
                  <a:schemeClr val="tx1"/>
                </a:solidFill>
                <a:effectLst/>
                <a:uLnTx/>
                <a:uFillTx/>
                <a:latin typeface="+mn-ea"/>
              </a:rPr>
              <a:t>报文被称为</a:t>
            </a:r>
            <a:r>
              <a:rPr kumimoji="0" lang="zh-CN" altLang="en-US" sz="2000" b="0" u="none" strike="noStrike" kern="0" cap="none" spc="0" normalizeH="0" baseline="0" noProof="0" dirty="0">
                <a:ln>
                  <a:noFill/>
                </a:ln>
                <a:solidFill>
                  <a:srgbClr val="C00000"/>
                </a:solidFill>
                <a:effectLst/>
                <a:uLnTx/>
                <a:uFillTx/>
                <a:latin typeface="+mn-ea"/>
              </a:rPr>
              <a:t>消息（</a:t>
            </a:r>
            <a:r>
              <a:rPr kumimoji="0" lang="en-US" altLang="zh-CN" sz="2000" b="0" u="none" strike="noStrike" kern="0" cap="none" spc="0" normalizeH="0" baseline="0" noProof="0" dirty="0">
                <a:ln>
                  <a:noFill/>
                </a:ln>
                <a:solidFill>
                  <a:srgbClr val="C00000"/>
                </a:solidFill>
                <a:effectLst/>
                <a:uLnTx/>
                <a:uFillTx/>
                <a:latin typeface="+mn-ea"/>
              </a:rPr>
              <a:t>message</a:t>
            </a:r>
            <a:r>
              <a:rPr kumimoji="0" lang="zh-CN" altLang="en-US" sz="2000" b="0" u="none" strike="noStrike" kern="0" cap="none" spc="0" normalizeH="0" baseline="0" noProof="0" dirty="0">
                <a:ln>
                  <a:noFill/>
                </a:ln>
                <a:solidFill>
                  <a:srgbClr val="C00000"/>
                </a:solidFill>
                <a:effectLst/>
                <a:uLnTx/>
                <a:uFillTx/>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传输层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进程之间的数据传输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TCP, UDP</a:t>
            </a: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进程到进程</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传输层报文被称为</a:t>
            </a:r>
            <a:r>
              <a:rPr lang="zh-CN" altLang="en-US" sz="2000" kern="0" dirty="0">
                <a:solidFill>
                  <a:srgbClr val="C00000"/>
                </a:solidFill>
                <a:latin typeface="+mn-ea"/>
              </a:rPr>
              <a:t>分段（</a:t>
            </a:r>
            <a:r>
              <a:rPr lang="en-US" altLang="zh-CN" sz="2000" kern="0" dirty="0">
                <a:solidFill>
                  <a:srgbClr val="C00000"/>
                </a:solidFill>
                <a:latin typeface="+mn-ea"/>
              </a:rPr>
              <a:t>segment</a:t>
            </a:r>
            <a:r>
              <a:rPr lang="zh-CN" altLang="en-US" sz="2000" kern="0" dirty="0">
                <a:solidFill>
                  <a:srgbClr val="C00000"/>
                </a:solidFill>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网络层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实现从源主机到目的主机的数据包路由</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IP, </a:t>
            </a:r>
            <a:r>
              <a:rPr kumimoji="0" lang="zh-CN" altLang="en-US" sz="2000" b="0" u="none" strike="noStrike" kern="0" cap="none" spc="0" normalizeH="0" baseline="0" noProof="0" dirty="0">
                <a:ln>
                  <a:noFill/>
                </a:ln>
                <a:solidFill>
                  <a:schemeClr val="tx1"/>
                </a:solidFill>
                <a:effectLst/>
                <a:uLnTx/>
                <a:uFillTx/>
                <a:latin typeface="+mn-ea"/>
              </a:rPr>
              <a:t>多种路由协议</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设备到设备</a:t>
            </a:r>
            <a:endParaRPr lang="en-US" altLang="zh-CN" sz="2000" kern="0" dirty="0">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网络层报文被称为</a:t>
            </a:r>
            <a:r>
              <a:rPr kumimoji="0" lang="zh-CN" altLang="en-US" sz="2000" b="0" u="none" strike="noStrike" kern="0" cap="none" spc="0" normalizeH="0" baseline="0" noProof="0" dirty="0">
                <a:ln>
                  <a:noFill/>
                </a:ln>
                <a:solidFill>
                  <a:srgbClr val="C00000"/>
                </a:solidFill>
                <a:effectLst/>
                <a:uLnTx/>
                <a:uFillTx/>
                <a:latin typeface="+mn-ea"/>
              </a:rPr>
              <a:t>数据报（</a:t>
            </a:r>
            <a:r>
              <a:rPr kumimoji="0" lang="en-US" altLang="zh-CN" sz="2000" b="0" u="none" strike="noStrike" kern="0" cap="none" spc="0" normalizeH="0" baseline="0" noProof="0" dirty="0">
                <a:ln>
                  <a:noFill/>
                </a:ln>
                <a:solidFill>
                  <a:srgbClr val="C00000"/>
                </a:solidFill>
                <a:effectLst/>
                <a:uLnTx/>
                <a:uFillTx/>
                <a:latin typeface="+mn-ea"/>
              </a:rPr>
              <a:t>datagram</a:t>
            </a:r>
            <a:r>
              <a:rPr kumimoji="0" lang="zh-CN" altLang="en-US" sz="2000" b="0" u="none" strike="noStrike" kern="0" cap="none" spc="0" normalizeH="0" baseline="0" noProof="0" dirty="0">
                <a:ln>
                  <a:noFill/>
                </a:ln>
                <a:solidFill>
                  <a:srgbClr val="C00000"/>
                </a:solidFill>
                <a:effectLst/>
                <a:uLnTx/>
                <a:uFillTx/>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sp>
        <p:nvSpPr>
          <p:cNvPr id="7"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p>
            <a:endParaRPr lang="zh-CN" altLang="zh-CN"/>
          </a:p>
        </p:txBody>
      </p:sp>
      <p:sp>
        <p:nvSpPr>
          <p:cNvPr id="8" name="Text Box 7"/>
          <p:cNvSpPr txBox="1">
            <a:spLocks noChangeArrowheads="1"/>
          </p:cNvSpPr>
          <p:nvPr/>
        </p:nvSpPr>
        <p:spPr bwMode="auto">
          <a:xfrm>
            <a:off x="6831052" y="1920875"/>
            <a:ext cx="1107996" cy="3416320"/>
          </a:xfrm>
          <a:prstGeom prst="rect">
            <a:avLst/>
          </a:prstGeom>
          <a:noFill/>
          <a:ln w="9525">
            <a:noFill/>
            <a:miter lim="800000"/>
            <a:headEnd/>
            <a:tailEnd/>
          </a:ln>
        </p:spPr>
        <p:txBody>
          <a:bodyPr wrap="none">
            <a:spAutoFit/>
          </a:bodyPr>
          <a:lstStyle/>
          <a:p>
            <a:pPr algn="ctr"/>
            <a:r>
              <a:rPr lang="zh-CN" altLang="en-US" sz="2400" dirty="0"/>
              <a:t>应用层</a:t>
            </a:r>
            <a:endParaRPr lang="en-US" altLang="zh-CN" sz="2400" dirty="0"/>
          </a:p>
          <a:p>
            <a:pPr algn="ctr"/>
            <a:endParaRPr lang="en-US" altLang="zh-CN" sz="2400" dirty="0"/>
          </a:p>
          <a:p>
            <a:pPr algn="ctr"/>
            <a:r>
              <a:rPr lang="zh-CN" altLang="en-US" sz="2400" dirty="0"/>
              <a:t>传输层</a:t>
            </a:r>
            <a:endParaRPr lang="en-US" altLang="zh-CN" sz="2400" dirty="0"/>
          </a:p>
          <a:p>
            <a:pPr algn="ctr"/>
            <a:endParaRPr lang="en-US" altLang="zh-CN" sz="2400" dirty="0"/>
          </a:p>
          <a:p>
            <a:pPr algn="ctr"/>
            <a:r>
              <a:rPr lang="zh-CN" altLang="en-US" sz="2400" dirty="0"/>
              <a:t>网络层</a:t>
            </a:r>
            <a:endParaRPr lang="en-US" altLang="zh-CN" sz="2400" dirty="0"/>
          </a:p>
          <a:p>
            <a:pPr algn="ctr"/>
            <a:endParaRPr lang="en-US" altLang="zh-CN" sz="2400" dirty="0"/>
          </a:p>
          <a:p>
            <a:pPr algn="ctr"/>
            <a:r>
              <a:rPr lang="zh-CN" altLang="en-US" sz="2400" dirty="0"/>
              <a:t>链路层</a:t>
            </a:r>
            <a:endParaRPr lang="en-US" altLang="zh-CN" sz="2400" dirty="0"/>
          </a:p>
          <a:p>
            <a:pPr algn="ctr"/>
            <a:endParaRPr lang="en-US" altLang="zh-CN" sz="2400" dirty="0"/>
          </a:p>
          <a:p>
            <a:pPr algn="ctr"/>
            <a:r>
              <a:rPr lang="zh-CN" altLang="en-US" sz="2400" dirty="0"/>
              <a:t>物理层</a:t>
            </a:r>
            <a:endParaRPr lang="en-US" altLang="zh-CN" sz="2400" dirty="0"/>
          </a:p>
        </p:txBody>
      </p:sp>
      <p:sp>
        <p:nvSpPr>
          <p:cNvPr id="9" name="Line 8"/>
          <p:cNvSpPr>
            <a:spLocks noChangeShapeType="1"/>
          </p:cNvSpPr>
          <p:nvPr/>
        </p:nvSpPr>
        <p:spPr bwMode="auto">
          <a:xfrm>
            <a:off x="6451600" y="2516188"/>
            <a:ext cx="1885950" cy="0"/>
          </a:xfrm>
          <a:prstGeom prst="line">
            <a:avLst/>
          </a:prstGeom>
          <a:noFill/>
          <a:ln w="38100">
            <a:solidFill>
              <a:schemeClr val="tx1"/>
            </a:solidFill>
            <a:round/>
            <a:headEnd/>
            <a:tailEnd/>
          </a:ln>
        </p:spPr>
        <p:txBody>
          <a:bodyPr wrap="none" anchor="ctr"/>
          <a:lstStyle/>
          <a:p>
            <a:endParaRPr lang="zh-CN" altLang="en-US"/>
          </a:p>
        </p:txBody>
      </p:sp>
      <p:sp>
        <p:nvSpPr>
          <p:cNvPr id="10" name="Line 9"/>
          <p:cNvSpPr>
            <a:spLocks noChangeShapeType="1"/>
          </p:cNvSpPr>
          <p:nvPr/>
        </p:nvSpPr>
        <p:spPr bwMode="auto">
          <a:xfrm>
            <a:off x="6451600" y="3221038"/>
            <a:ext cx="1885950" cy="0"/>
          </a:xfrm>
          <a:prstGeom prst="line">
            <a:avLst/>
          </a:prstGeom>
          <a:noFill/>
          <a:ln w="38100">
            <a:solidFill>
              <a:schemeClr val="tx1"/>
            </a:solidFill>
            <a:round/>
            <a:headEnd/>
            <a:tailEnd/>
          </a:ln>
        </p:spPr>
        <p:txBody>
          <a:bodyPr wrap="none" anchor="ctr"/>
          <a:lstStyle/>
          <a:p>
            <a:endParaRPr lang="zh-CN" altLang="en-US"/>
          </a:p>
        </p:txBody>
      </p:sp>
      <p:sp>
        <p:nvSpPr>
          <p:cNvPr id="11" name="Line 10"/>
          <p:cNvSpPr>
            <a:spLocks noChangeShapeType="1"/>
          </p:cNvSpPr>
          <p:nvPr/>
        </p:nvSpPr>
        <p:spPr bwMode="auto">
          <a:xfrm>
            <a:off x="6451600" y="3932238"/>
            <a:ext cx="1885950" cy="0"/>
          </a:xfrm>
          <a:prstGeom prst="line">
            <a:avLst/>
          </a:prstGeom>
          <a:noFill/>
          <a:ln w="38100">
            <a:solidFill>
              <a:schemeClr val="tx1"/>
            </a:solidFill>
            <a:round/>
            <a:headEnd/>
            <a:tailEnd/>
          </a:ln>
        </p:spPr>
        <p:txBody>
          <a:bodyPr wrap="none" anchor="ctr"/>
          <a:lstStyle/>
          <a:p>
            <a:endParaRPr lang="zh-CN" altLang="en-US"/>
          </a:p>
        </p:txBody>
      </p:sp>
      <p:sp>
        <p:nvSpPr>
          <p:cNvPr id="12" name="Line 11"/>
          <p:cNvSpPr>
            <a:spLocks noChangeShapeType="1"/>
          </p:cNvSpPr>
          <p:nvPr/>
        </p:nvSpPr>
        <p:spPr bwMode="auto">
          <a:xfrm>
            <a:off x="6451600" y="4643438"/>
            <a:ext cx="1885950" cy="0"/>
          </a:xfrm>
          <a:prstGeom prst="line">
            <a:avLst/>
          </a:prstGeom>
          <a:noFill/>
          <a:ln w="38100">
            <a:solidFill>
              <a:schemeClr val="tx1"/>
            </a:solidFill>
            <a:round/>
            <a:headEnd/>
            <a:tailEnd/>
          </a:ln>
        </p:spPr>
        <p:txBody>
          <a:bodyPr wrap="none" anchor="ctr"/>
          <a:lstStyle/>
          <a:p>
            <a:endParaRPr lang="zh-CN" altLang="en-US"/>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A77B2-5706-4D09-B39F-CFB9A9B4C001}"/>
              </a:ext>
            </a:extLst>
          </p:cNvPr>
          <p:cNvSpPr>
            <a:spLocks noGrp="1"/>
          </p:cNvSpPr>
          <p:nvPr>
            <p:ph type="title"/>
          </p:nvPr>
        </p:nvSpPr>
        <p:spPr/>
        <p:txBody>
          <a:bodyPr/>
          <a:lstStyle/>
          <a:p>
            <a:r>
              <a:rPr lang="zh-CN" altLang="en-US" dirty="0"/>
              <a:t>因特网协议栈</a:t>
            </a:r>
          </a:p>
        </p:txBody>
      </p:sp>
      <p:sp>
        <p:nvSpPr>
          <p:cNvPr id="4" name="灯片编号占位符 3">
            <a:extLst>
              <a:ext uri="{FF2B5EF4-FFF2-40B4-BE49-F238E27FC236}">
                <a16:creationId xmlns:a16="http://schemas.microsoft.com/office/drawing/2014/main" id="{58CA31B0-EE6B-493B-A240-77E2FE5FF626}"/>
              </a:ext>
            </a:extLst>
          </p:cNvPr>
          <p:cNvSpPr>
            <a:spLocks noGrp="1"/>
          </p:cNvSpPr>
          <p:nvPr>
            <p:ph type="sldNum" sz="quarter" idx="12"/>
          </p:nvPr>
        </p:nvSpPr>
        <p:spPr/>
        <p:txBody>
          <a:bodyPr/>
          <a:lstStyle/>
          <a:p>
            <a:fld id="{E3FA5FAF-8A25-4B6E-94B7-5CA30A873E9A}" type="slidenum">
              <a:rPr lang="zh-CN" altLang="en-US" smtClean="0"/>
              <a:pPr/>
              <a:t>66</a:t>
            </a:fld>
            <a:endParaRPr lang="zh-CN" altLang="en-US"/>
          </a:p>
        </p:txBody>
      </p:sp>
      <p:sp>
        <p:nvSpPr>
          <p:cNvPr id="6" name="文本框 5">
            <a:extLst>
              <a:ext uri="{FF2B5EF4-FFF2-40B4-BE49-F238E27FC236}">
                <a16:creationId xmlns:a16="http://schemas.microsoft.com/office/drawing/2014/main" id="{07CEB896-AF0C-4C1A-8EB0-D721E7CC86C8}"/>
              </a:ext>
            </a:extLst>
          </p:cNvPr>
          <p:cNvSpPr txBox="1"/>
          <p:nvPr/>
        </p:nvSpPr>
        <p:spPr>
          <a:xfrm>
            <a:off x="323528" y="1916832"/>
            <a:ext cx="4572000" cy="3736407"/>
          </a:xfrm>
          <a:prstGeom prst="rect">
            <a:avLst/>
          </a:prstGeom>
          <a:noFill/>
        </p:spPr>
        <p:txBody>
          <a:bodyPr wrap="square">
            <a:spAutoFit/>
          </a:bodyPr>
          <a:lstStyle/>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链路层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介质链路直连的相邻网元（网卡）之前数据传输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Ethernet, 802.11 (</a:t>
            </a:r>
            <a:r>
              <a:rPr kumimoji="0" lang="en-US" altLang="zh-CN" sz="2000" b="0" u="none" strike="noStrike" kern="0" cap="none" spc="0" normalizeH="0" baseline="0" noProof="0" dirty="0" err="1">
                <a:ln>
                  <a:noFill/>
                </a:ln>
                <a:solidFill>
                  <a:schemeClr val="tx1"/>
                </a:solidFill>
                <a:effectLst/>
                <a:uLnTx/>
                <a:uFillTx/>
                <a:latin typeface="+mn-ea"/>
              </a:rPr>
              <a:t>WiFi</a:t>
            </a:r>
            <a:r>
              <a:rPr kumimoji="0" lang="en-US" altLang="zh-CN" sz="2000" b="0" u="none" strike="noStrike" kern="0" cap="none" spc="0" normalizeH="0" baseline="0" noProof="0" dirty="0">
                <a:ln>
                  <a:noFill/>
                </a:ln>
                <a:solidFill>
                  <a:schemeClr val="tx1"/>
                </a:solidFill>
                <a:effectLst/>
                <a:uLnTx/>
                <a:uFillTx/>
                <a:latin typeface="+mn-ea"/>
              </a:rPr>
              <a:t>), PPP（</a:t>
            </a:r>
            <a:r>
              <a:rPr kumimoji="0" lang="zh-CN" altLang="en-US" sz="2000" b="0" u="none" strike="noStrike" kern="0" cap="none" spc="0" normalizeH="0" baseline="0" noProof="0" dirty="0">
                <a:ln>
                  <a:noFill/>
                </a:ln>
                <a:solidFill>
                  <a:schemeClr val="tx1"/>
                </a:solidFill>
                <a:effectLst/>
                <a:uLnTx/>
                <a:uFillTx/>
                <a:latin typeface="+mn-ea"/>
              </a:rPr>
              <a:t>点对点</a:t>
            </a:r>
            <a:r>
              <a:rPr kumimoji="0" lang="en-US" altLang="zh-CN" sz="2000" b="0" u="none" strike="noStrike" kern="0" cap="none" spc="0" normalizeH="0" baseline="0" noProof="0" dirty="0">
                <a:ln>
                  <a:noFill/>
                </a:ln>
                <a:solidFill>
                  <a:schemeClr val="tx1"/>
                </a:solidFill>
                <a:effectLst/>
                <a:uLnTx/>
                <a:uFillTx/>
                <a:latin typeface="+mn-ea"/>
              </a:rPr>
              <a:t>）</a:t>
            </a: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网卡到网卡</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链路层报文被称为</a:t>
            </a:r>
            <a:r>
              <a:rPr lang="zh-CN" altLang="en-US" sz="2000" kern="0" dirty="0">
                <a:solidFill>
                  <a:srgbClr val="C00000"/>
                </a:solidFill>
                <a:latin typeface="+mn-ea"/>
              </a:rPr>
              <a:t>帧（</a:t>
            </a:r>
            <a:r>
              <a:rPr lang="en-US" altLang="zh-CN" sz="2000" kern="0" dirty="0">
                <a:solidFill>
                  <a:srgbClr val="C00000"/>
                </a:solidFill>
                <a:latin typeface="+mn-ea"/>
              </a:rPr>
              <a:t>frame</a:t>
            </a:r>
            <a:r>
              <a:rPr lang="zh-CN" altLang="en-US" sz="2000" kern="0" dirty="0">
                <a:solidFill>
                  <a:srgbClr val="C00000"/>
                </a:solidFill>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物理层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在各种介质链路上传输</a:t>
            </a:r>
            <a:r>
              <a:rPr kumimoji="0" lang="en-US" altLang="zh-CN" sz="2400" b="0" u="none" strike="noStrike" kern="0" cap="none" spc="0" normalizeH="0" baseline="0" noProof="0" dirty="0">
                <a:ln>
                  <a:noFill/>
                </a:ln>
                <a:solidFill>
                  <a:schemeClr val="tx1"/>
                </a:solidFill>
                <a:effectLst/>
                <a:uLnTx/>
                <a:uFillTx/>
                <a:latin typeface="+mn-ea"/>
                <a:cs typeface="+mn-cs"/>
              </a:rPr>
              <a:t>bit</a:t>
            </a:r>
          </a:p>
          <a:p>
            <a:pPr marL="744538" lvl="1" indent="-287338" fontAlgn="base">
              <a:spcBef>
                <a:spcPct val="20000"/>
              </a:spcBef>
              <a:spcAft>
                <a:spcPct val="0"/>
              </a:spcAft>
              <a:buClr>
                <a:schemeClr val="folHlink"/>
              </a:buClr>
              <a:buSzPct val="60000"/>
              <a:buFont typeface="Wingdings" pitchFamily="2" charset="2"/>
              <a:buChar char="n"/>
              <a:defRPr/>
            </a:pPr>
            <a:r>
              <a:rPr kumimoji="0" lang="zh-CN" altLang="en-US" sz="2000" b="0" u="none" strike="noStrike" kern="0" cap="none" spc="0" normalizeH="0" baseline="0" noProof="0" dirty="0">
                <a:ln>
                  <a:noFill/>
                </a:ln>
                <a:solidFill>
                  <a:schemeClr val="tx1"/>
                </a:solidFill>
                <a:effectLst/>
                <a:uLnTx/>
                <a:uFillTx/>
                <a:latin typeface="+mn-ea"/>
                <a:cs typeface="+mn-cs"/>
              </a:rPr>
              <a:t>介质不同</a:t>
            </a:r>
            <a:r>
              <a:rPr lang="zh-CN" altLang="en-US" sz="2000" kern="0" dirty="0">
                <a:latin typeface="+mn-ea"/>
              </a:rPr>
              <a:t>，信号形态不同，脉冲、电波、高低电平</a:t>
            </a:r>
            <a:endParaRPr kumimoji="0" lang="en-US" altLang="ja-JP" sz="2400" b="0" u="none" strike="noStrike" kern="0" cap="none" spc="0" normalizeH="0" baseline="0" noProof="0" dirty="0">
              <a:ln>
                <a:noFill/>
              </a:ln>
              <a:solidFill>
                <a:schemeClr val="tx1"/>
              </a:solidFill>
              <a:effectLst/>
              <a:uLnTx/>
              <a:uFillTx/>
              <a:latin typeface="+mn-ea"/>
              <a:cs typeface="+mn-cs"/>
            </a:endParaRPr>
          </a:p>
        </p:txBody>
      </p:sp>
      <p:sp>
        <p:nvSpPr>
          <p:cNvPr id="7" name="Rectangle 2">
            <a:extLst>
              <a:ext uri="{FF2B5EF4-FFF2-40B4-BE49-F238E27FC236}">
                <a16:creationId xmlns:a16="http://schemas.microsoft.com/office/drawing/2014/main" id="{A222703E-D5F9-483A-988C-BD76823876D8}"/>
              </a:ext>
            </a:extLst>
          </p:cNvPr>
          <p:cNvSpPr>
            <a:spLocks noChangeArrowheads="1"/>
          </p:cNvSpPr>
          <p:nvPr/>
        </p:nvSpPr>
        <p:spPr bwMode="auto">
          <a:xfrm>
            <a:off x="6575425" y="1727200"/>
            <a:ext cx="1892300" cy="3530600"/>
          </a:xfrm>
          <a:prstGeom prst="rect">
            <a:avLst/>
          </a:prstGeom>
          <a:solidFill>
            <a:srgbClr val="000099"/>
          </a:solidFill>
          <a:ln w="38100">
            <a:noFill/>
            <a:miter lim="800000"/>
            <a:headEnd/>
            <a:tailEnd/>
          </a:ln>
        </p:spPr>
        <p:txBody>
          <a:bodyPr wrap="none" anchor="ctr"/>
          <a:lstStyle/>
          <a:p>
            <a:endParaRPr lang="zh-CN" altLang="zh-CN"/>
          </a:p>
        </p:txBody>
      </p:sp>
      <p:sp>
        <p:nvSpPr>
          <p:cNvPr id="8" name="Rectangle 6">
            <a:extLst>
              <a:ext uri="{FF2B5EF4-FFF2-40B4-BE49-F238E27FC236}">
                <a16:creationId xmlns:a16="http://schemas.microsoft.com/office/drawing/2014/main" id="{8F9020FE-B7D5-410E-99EB-952024BC9F57}"/>
              </a:ext>
            </a:extLst>
          </p:cNvPr>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p>
            <a:endParaRPr lang="zh-CN" altLang="zh-CN"/>
          </a:p>
        </p:txBody>
      </p:sp>
      <p:sp>
        <p:nvSpPr>
          <p:cNvPr id="9" name="Text Box 7">
            <a:extLst>
              <a:ext uri="{FF2B5EF4-FFF2-40B4-BE49-F238E27FC236}">
                <a16:creationId xmlns:a16="http://schemas.microsoft.com/office/drawing/2014/main" id="{D2D2F501-2BCA-497C-8A9A-EA32E5B6155D}"/>
              </a:ext>
            </a:extLst>
          </p:cNvPr>
          <p:cNvSpPr txBox="1">
            <a:spLocks noChangeArrowheads="1"/>
          </p:cNvSpPr>
          <p:nvPr/>
        </p:nvSpPr>
        <p:spPr bwMode="auto">
          <a:xfrm>
            <a:off x="6831052" y="1920875"/>
            <a:ext cx="1107996" cy="3416320"/>
          </a:xfrm>
          <a:prstGeom prst="rect">
            <a:avLst/>
          </a:prstGeom>
          <a:noFill/>
          <a:ln w="9525">
            <a:noFill/>
            <a:miter lim="800000"/>
            <a:headEnd/>
            <a:tailEnd/>
          </a:ln>
        </p:spPr>
        <p:txBody>
          <a:bodyPr wrap="none">
            <a:spAutoFit/>
          </a:bodyPr>
          <a:lstStyle/>
          <a:p>
            <a:pPr algn="ctr"/>
            <a:r>
              <a:rPr lang="zh-CN" altLang="en-US" sz="2400" dirty="0"/>
              <a:t>应用层</a:t>
            </a:r>
            <a:endParaRPr lang="en-US" altLang="zh-CN" sz="2400" dirty="0"/>
          </a:p>
          <a:p>
            <a:pPr algn="ctr"/>
            <a:endParaRPr lang="en-US" altLang="zh-CN" sz="2400" dirty="0"/>
          </a:p>
          <a:p>
            <a:pPr algn="ctr"/>
            <a:r>
              <a:rPr lang="zh-CN" altLang="en-US" sz="2400" dirty="0"/>
              <a:t>传输层</a:t>
            </a:r>
            <a:endParaRPr lang="en-US" altLang="zh-CN" sz="2400" dirty="0"/>
          </a:p>
          <a:p>
            <a:pPr algn="ctr"/>
            <a:endParaRPr lang="en-US" altLang="zh-CN" sz="2400" dirty="0"/>
          </a:p>
          <a:p>
            <a:pPr algn="ctr"/>
            <a:r>
              <a:rPr lang="zh-CN" altLang="en-US" sz="2400" dirty="0"/>
              <a:t>网络层</a:t>
            </a:r>
            <a:endParaRPr lang="en-US" altLang="zh-CN" sz="2400" dirty="0"/>
          </a:p>
          <a:p>
            <a:pPr algn="ctr"/>
            <a:endParaRPr lang="en-US" altLang="zh-CN" sz="2400" dirty="0"/>
          </a:p>
          <a:p>
            <a:pPr algn="ctr"/>
            <a:r>
              <a:rPr lang="zh-CN" altLang="en-US" sz="2400" dirty="0"/>
              <a:t>链路层</a:t>
            </a:r>
            <a:endParaRPr lang="en-US" altLang="zh-CN" sz="2400" dirty="0"/>
          </a:p>
          <a:p>
            <a:pPr algn="ctr"/>
            <a:endParaRPr lang="en-US" altLang="zh-CN" sz="2400" dirty="0"/>
          </a:p>
          <a:p>
            <a:pPr algn="ctr"/>
            <a:r>
              <a:rPr lang="zh-CN" altLang="en-US" sz="2400" dirty="0"/>
              <a:t>物理层</a:t>
            </a:r>
            <a:endParaRPr lang="en-US" altLang="zh-CN" sz="2400" dirty="0"/>
          </a:p>
        </p:txBody>
      </p:sp>
      <p:sp>
        <p:nvSpPr>
          <p:cNvPr id="10" name="Line 8">
            <a:extLst>
              <a:ext uri="{FF2B5EF4-FFF2-40B4-BE49-F238E27FC236}">
                <a16:creationId xmlns:a16="http://schemas.microsoft.com/office/drawing/2014/main" id="{F7EE5DAD-9940-43AD-916C-45CC63390ECD}"/>
              </a:ext>
            </a:extLst>
          </p:cNvPr>
          <p:cNvSpPr>
            <a:spLocks noChangeShapeType="1"/>
          </p:cNvSpPr>
          <p:nvPr/>
        </p:nvSpPr>
        <p:spPr bwMode="auto">
          <a:xfrm>
            <a:off x="6451600" y="2516188"/>
            <a:ext cx="1885950" cy="0"/>
          </a:xfrm>
          <a:prstGeom prst="line">
            <a:avLst/>
          </a:prstGeom>
          <a:noFill/>
          <a:ln w="38100">
            <a:solidFill>
              <a:schemeClr val="tx1"/>
            </a:solidFill>
            <a:round/>
            <a:headEnd/>
            <a:tailEnd/>
          </a:ln>
        </p:spPr>
        <p:txBody>
          <a:bodyPr wrap="none" anchor="ctr"/>
          <a:lstStyle/>
          <a:p>
            <a:endParaRPr lang="zh-CN" altLang="en-US"/>
          </a:p>
        </p:txBody>
      </p:sp>
      <p:sp>
        <p:nvSpPr>
          <p:cNvPr id="11" name="Line 9">
            <a:extLst>
              <a:ext uri="{FF2B5EF4-FFF2-40B4-BE49-F238E27FC236}">
                <a16:creationId xmlns:a16="http://schemas.microsoft.com/office/drawing/2014/main" id="{634E2247-03AE-4C5D-8C2A-277CE6C3A012}"/>
              </a:ext>
            </a:extLst>
          </p:cNvPr>
          <p:cNvSpPr>
            <a:spLocks noChangeShapeType="1"/>
          </p:cNvSpPr>
          <p:nvPr/>
        </p:nvSpPr>
        <p:spPr bwMode="auto">
          <a:xfrm>
            <a:off x="6451600" y="3221038"/>
            <a:ext cx="1885950" cy="0"/>
          </a:xfrm>
          <a:prstGeom prst="line">
            <a:avLst/>
          </a:prstGeom>
          <a:noFill/>
          <a:ln w="38100">
            <a:solidFill>
              <a:schemeClr val="tx1"/>
            </a:solidFill>
            <a:round/>
            <a:headEnd/>
            <a:tailEnd/>
          </a:ln>
        </p:spPr>
        <p:txBody>
          <a:bodyPr wrap="none" anchor="ctr"/>
          <a:lstStyle/>
          <a:p>
            <a:endParaRPr lang="zh-CN" altLang="en-US"/>
          </a:p>
        </p:txBody>
      </p:sp>
      <p:sp>
        <p:nvSpPr>
          <p:cNvPr id="12" name="Line 10">
            <a:extLst>
              <a:ext uri="{FF2B5EF4-FFF2-40B4-BE49-F238E27FC236}">
                <a16:creationId xmlns:a16="http://schemas.microsoft.com/office/drawing/2014/main" id="{A90CAF28-070A-462D-9AF3-A8E10985D50D}"/>
              </a:ext>
            </a:extLst>
          </p:cNvPr>
          <p:cNvSpPr>
            <a:spLocks noChangeShapeType="1"/>
          </p:cNvSpPr>
          <p:nvPr/>
        </p:nvSpPr>
        <p:spPr bwMode="auto">
          <a:xfrm>
            <a:off x="6451600" y="3932238"/>
            <a:ext cx="1885950" cy="0"/>
          </a:xfrm>
          <a:prstGeom prst="line">
            <a:avLst/>
          </a:prstGeom>
          <a:noFill/>
          <a:ln w="38100">
            <a:solidFill>
              <a:schemeClr val="tx1"/>
            </a:solidFill>
            <a:round/>
            <a:headEnd/>
            <a:tailEnd/>
          </a:ln>
        </p:spPr>
        <p:txBody>
          <a:bodyPr wrap="none" anchor="ctr"/>
          <a:lstStyle/>
          <a:p>
            <a:endParaRPr lang="zh-CN" altLang="en-US"/>
          </a:p>
        </p:txBody>
      </p:sp>
      <p:sp>
        <p:nvSpPr>
          <p:cNvPr id="13" name="Line 11">
            <a:extLst>
              <a:ext uri="{FF2B5EF4-FFF2-40B4-BE49-F238E27FC236}">
                <a16:creationId xmlns:a16="http://schemas.microsoft.com/office/drawing/2014/main" id="{0963314F-815C-4F08-9867-65D0E41DA243}"/>
              </a:ext>
            </a:extLst>
          </p:cNvPr>
          <p:cNvSpPr>
            <a:spLocks noChangeShapeType="1"/>
          </p:cNvSpPr>
          <p:nvPr/>
        </p:nvSpPr>
        <p:spPr bwMode="auto">
          <a:xfrm>
            <a:off x="6451600" y="4643438"/>
            <a:ext cx="1885950" cy="0"/>
          </a:xfrm>
          <a:prstGeom prst="line">
            <a:avLst/>
          </a:prstGeom>
          <a:noFill/>
          <a:ln w="38100">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24790999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a:t>封装</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67</a:t>
            </a:fld>
            <a:endParaRPr lang="zh-CN" altLang="en-US"/>
          </a:p>
        </p:txBody>
      </p:sp>
      <p:sp>
        <p:nvSpPr>
          <p:cNvPr id="148"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149" name="Group 347"/>
          <p:cNvGrpSpPr>
            <a:grpSpLocks/>
          </p:cNvGrpSpPr>
          <p:nvPr/>
        </p:nvGrpSpPr>
        <p:grpSpPr bwMode="auto">
          <a:xfrm>
            <a:off x="7580313" y="4918075"/>
            <a:ext cx="984250" cy="600075"/>
            <a:chOff x="1871277" y="1576300"/>
            <a:chExt cx="1128371" cy="437861"/>
          </a:xfrm>
        </p:grpSpPr>
        <p:sp>
          <p:nvSpPr>
            <p:cNvPr id="150"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1"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2"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3"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4"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6"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7" name="Straight Connector 152"/>
            <p:cNvCxnSpPr>
              <a:cxnSpLocks noChangeShapeType="1"/>
              <a:endCxn id="15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8"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59"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160" name="Group 180"/>
          <p:cNvGrpSpPr>
            <a:grpSpLocks/>
          </p:cNvGrpSpPr>
          <p:nvPr/>
        </p:nvGrpSpPr>
        <p:grpSpPr bwMode="auto">
          <a:xfrm>
            <a:off x="7329488" y="2754313"/>
            <a:ext cx="1052512" cy="355600"/>
            <a:chOff x="4410" y="1365"/>
            <a:chExt cx="663" cy="224"/>
          </a:xfrm>
        </p:grpSpPr>
        <p:sp>
          <p:nvSpPr>
            <p:cNvPr id="161"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62"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63"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64"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65"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66"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p:spPr>
        <p:txBody>
          <a:bodyPr/>
          <a:lstStyle/>
          <a:p>
            <a:endParaRPr lang="zh-CN" altLang="en-US"/>
          </a:p>
        </p:txBody>
      </p:sp>
      <p:sp>
        <p:nvSpPr>
          <p:cNvPr id="167" name="Text Box 8"/>
          <p:cNvSpPr txBox="1">
            <a:spLocks noChangeArrowheads="1"/>
          </p:cNvSpPr>
          <p:nvPr/>
        </p:nvSpPr>
        <p:spPr bwMode="auto">
          <a:xfrm>
            <a:off x="3059832" y="223838"/>
            <a:ext cx="415498" cy="369332"/>
          </a:xfrm>
          <a:prstGeom prst="rect">
            <a:avLst/>
          </a:prstGeom>
          <a:noFill/>
          <a:ln w="9525">
            <a:noFill/>
            <a:miter lim="800000"/>
            <a:headEnd/>
            <a:tailEnd/>
          </a:ln>
        </p:spPr>
        <p:txBody>
          <a:bodyPr wrap="none">
            <a:spAutoFit/>
          </a:bodyPr>
          <a:lstStyle/>
          <a:p>
            <a:r>
              <a:rPr lang="zh-CN" altLang="en-US" dirty="0">
                <a:solidFill>
                  <a:srgbClr val="000099"/>
                </a:solidFill>
                <a:latin typeface="+mn-ea"/>
              </a:rPr>
              <a:t>源</a:t>
            </a:r>
            <a:endParaRPr lang="en-US" altLang="zh-CN" dirty="0">
              <a:solidFill>
                <a:srgbClr val="000099"/>
              </a:solidFill>
              <a:latin typeface="+mn-ea"/>
            </a:endParaRPr>
          </a:p>
        </p:txBody>
      </p:sp>
      <p:sp>
        <p:nvSpPr>
          <p:cNvPr id="168" name="Freeform 10"/>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169" name="Rectangle 23"/>
          <p:cNvSpPr>
            <a:spLocks noChangeArrowheads="1"/>
          </p:cNvSpPr>
          <p:nvPr/>
        </p:nvSpPr>
        <p:spPr bwMode="auto">
          <a:xfrm>
            <a:off x="2644775" y="660400"/>
            <a:ext cx="1296988" cy="1546225"/>
          </a:xfrm>
          <a:prstGeom prst="rect">
            <a:avLst/>
          </a:prstGeom>
          <a:solidFill>
            <a:srgbClr val="000099"/>
          </a:solidFill>
          <a:ln w="9525">
            <a:noFill/>
            <a:miter lim="800000"/>
            <a:headEnd/>
            <a:tailEnd/>
          </a:ln>
        </p:spPr>
        <p:txBody>
          <a:bodyPr wrap="none" anchor="ctr"/>
          <a:lstStyle/>
          <a:p>
            <a:endParaRPr lang="zh-CN" altLang="zh-CN"/>
          </a:p>
        </p:txBody>
      </p:sp>
      <p:sp>
        <p:nvSpPr>
          <p:cNvPr id="170"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171" name="Line 25"/>
          <p:cNvSpPr>
            <a:spLocks noChangeShapeType="1"/>
          </p:cNvSpPr>
          <p:nvPr/>
        </p:nvSpPr>
        <p:spPr bwMode="auto">
          <a:xfrm>
            <a:off x="2597150" y="1049338"/>
            <a:ext cx="1263650" cy="3175"/>
          </a:xfrm>
          <a:prstGeom prst="line">
            <a:avLst/>
          </a:prstGeom>
          <a:noFill/>
          <a:ln w="28575">
            <a:solidFill>
              <a:schemeClr val="tx1"/>
            </a:solidFill>
            <a:round/>
            <a:headEnd/>
            <a:tailEnd/>
          </a:ln>
        </p:spPr>
        <p:txBody>
          <a:bodyPr wrap="none" anchor="ctr"/>
          <a:lstStyle/>
          <a:p>
            <a:endParaRPr lang="zh-CN" altLang="en-US"/>
          </a:p>
        </p:txBody>
      </p:sp>
      <p:sp>
        <p:nvSpPr>
          <p:cNvPr id="172" name="Text Box 26"/>
          <p:cNvSpPr txBox="1">
            <a:spLocks noChangeArrowheads="1"/>
          </p:cNvSpPr>
          <p:nvPr/>
        </p:nvSpPr>
        <p:spPr bwMode="auto">
          <a:xfrm>
            <a:off x="2554288" y="698500"/>
            <a:ext cx="1317625" cy="1600200"/>
          </a:xfrm>
          <a:prstGeom prst="rect">
            <a:avLst/>
          </a:prstGeom>
          <a:noFill/>
          <a:ln w="9525">
            <a:noFill/>
            <a:miter lim="800000"/>
            <a:headEnd/>
            <a:tailEnd/>
          </a:ln>
        </p:spPr>
        <p:txBody>
          <a:bodyPr>
            <a:spAutoFit/>
          </a:bodyPr>
          <a:lstStyle/>
          <a:p>
            <a:pPr algn="ctr">
              <a:lnSpc>
                <a:spcPct val="110000"/>
              </a:lnSpc>
            </a:pPr>
            <a:r>
              <a:rPr lang="zh-CN" altLang="en-US" sz="1800" dirty="0"/>
              <a:t>应用层</a:t>
            </a:r>
            <a:endParaRPr lang="en-US" altLang="zh-CN" sz="1800" dirty="0"/>
          </a:p>
          <a:p>
            <a:pPr algn="ctr">
              <a:lnSpc>
                <a:spcPct val="110000"/>
              </a:lnSpc>
            </a:pPr>
            <a:r>
              <a:rPr lang="zh-CN" altLang="en-US" sz="1800" dirty="0"/>
              <a:t>传输层</a:t>
            </a:r>
            <a:endParaRPr lang="en-US" altLang="zh-CN" sz="1800" dirty="0"/>
          </a:p>
          <a:p>
            <a:pPr algn="ctr">
              <a:lnSpc>
                <a:spcPct val="110000"/>
              </a:lnSpc>
            </a:pPr>
            <a:r>
              <a:rPr lang="zh-CN" altLang="en-US" sz="1800" dirty="0"/>
              <a:t>网络层</a:t>
            </a:r>
            <a:endParaRPr lang="en-US" altLang="zh-CN" sz="1800" dirty="0"/>
          </a:p>
          <a:p>
            <a:pPr algn="ctr">
              <a:lnSpc>
                <a:spcPct val="110000"/>
              </a:lnSpc>
            </a:pPr>
            <a:r>
              <a:rPr lang="zh-CN" altLang="en-US" sz="1800" dirty="0"/>
              <a:t>链路层</a:t>
            </a:r>
            <a:endParaRPr lang="en-US" altLang="zh-CN" sz="1800" dirty="0"/>
          </a:p>
          <a:p>
            <a:pPr algn="ctr">
              <a:lnSpc>
                <a:spcPct val="110000"/>
              </a:lnSpc>
            </a:pPr>
            <a:r>
              <a:rPr lang="zh-CN" altLang="en-US" sz="1800" dirty="0"/>
              <a:t>物理层</a:t>
            </a:r>
            <a:endParaRPr lang="en-US" altLang="zh-CN" sz="1800" dirty="0"/>
          </a:p>
        </p:txBody>
      </p:sp>
      <p:sp>
        <p:nvSpPr>
          <p:cNvPr id="173" name="Line 27"/>
          <p:cNvSpPr>
            <a:spLocks noChangeShapeType="1"/>
          </p:cNvSpPr>
          <p:nvPr/>
        </p:nvSpPr>
        <p:spPr bwMode="auto">
          <a:xfrm>
            <a:off x="2605088" y="1370013"/>
            <a:ext cx="1263650" cy="3175"/>
          </a:xfrm>
          <a:prstGeom prst="line">
            <a:avLst/>
          </a:prstGeom>
          <a:noFill/>
          <a:ln w="28575">
            <a:solidFill>
              <a:schemeClr val="tx1"/>
            </a:solidFill>
            <a:round/>
            <a:headEnd/>
            <a:tailEnd/>
          </a:ln>
        </p:spPr>
        <p:txBody>
          <a:bodyPr wrap="none" anchor="ctr"/>
          <a:lstStyle/>
          <a:p>
            <a:endParaRPr lang="zh-CN" altLang="en-US"/>
          </a:p>
        </p:txBody>
      </p:sp>
      <p:sp>
        <p:nvSpPr>
          <p:cNvPr id="174" name="Line 28"/>
          <p:cNvSpPr>
            <a:spLocks noChangeShapeType="1"/>
          </p:cNvSpPr>
          <p:nvPr/>
        </p:nvSpPr>
        <p:spPr bwMode="auto">
          <a:xfrm>
            <a:off x="2609850" y="1651000"/>
            <a:ext cx="1263650" cy="3175"/>
          </a:xfrm>
          <a:prstGeom prst="line">
            <a:avLst/>
          </a:prstGeom>
          <a:noFill/>
          <a:ln w="28575">
            <a:solidFill>
              <a:schemeClr val="tx1"/>
            </a:solidFill>
            <a:round/>
            <a:headEnd/>
            <a:tailEnd/>
          </a:ln>
        </p:spPr>
        <p:txBody>
          <a:bodyPr wrap="none" anchor="ctr"/>
          <a:lstStyle/>
          <a:p>
            <a:endParaRPr lang="zh-CN" altLang="en-US"/>
          </a:p>
        </p:txBody>
      </p:sp>
      <p:sp>
        <p:nvSpPr>
          <p:cNvPr id="175" name="Line 29"/>
          <p:cNvSpPr>
            <a:spLocks noChangeShapeType="1"/>
          </p:cNvSpPr>
          <p:nvPr/>
        </p:nvSpPr>
        <p:spPr bwMode="auto">
          <a:xfrm>
            <a:off x="2609850" y="19272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176" name="Group 39"/>
          <p:cNvGrpSpPr>
            <a:grpSpLocks/>
          </p:cNvGrpSpPr>
          <p:nvPr/>
        </p:nvGrpSpPr>
        <p:grpSpPr bwMode="auto">
          <a:xfrm>
            <a:off x="1219200" y="1368425"/>
            <a:ext cx="1208088" cy="303213"/>
            <a:chOff x="501" y="1990"/>
            <a:chExt cx="761" cy="191"/>
          </a:xfrm>
        </p:grpSpPr>
        <p:sp>
          <p:nvSpPr>
            <p:cNvPr id="177"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178" name="Rectangle 41"/>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179" name="Rectangle 42"/>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180" name="Rectangle 43"/>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181" name="Line 44"/>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182" name="Line 45"/>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sp>
        <p:nvSpPr>
          <p:cNvPr id="183" name="Text Box 5"/>
          <p:cNvSpPr txBox="1">
            <a:spLocks noChangeArrowheads="1"/>
          </p:cNvSpPr>
          <p:nvPr/>
        </p:nvSpPr>
        <p:spPr bwMode="auto">
          <a:xfrm>
            <a:off x="395288" y="996950"/>
            <a:ext cx="595035" cy="338554"/>
          </a:xfrm>
          <a:prstGeom prst="rect">
            <a:avLst/>
          </a:prstGeom>
          <a:noFill/>
          <a:ln w="9525">
            <a:noFill/>
            <a:miter lim="800000"/>
            <a:headEnd/>
            <a:tailEnd/>
          </a:ln>
        </p:spPr>
        <p:txBody>
          <a:bodyPr wrap="none">
            <a:spAutoFit/>
          </a:bodyPr>
          <a:lstStyle/>
          <a:p>
            <a:r>
              <a:rPr lang="zh-CN" altLang="en-US" sz="1600" dirty="0">
                <a:solidFill>
                  <a:srgbClr val="CC0000"/>
                </a:solidFill>
              </a:rPr>
              <a:t>分段</a:t>
            </a:r>
            <a:endParaRPr lang="en-US" altLang="zh-CN" sz="1600" dirty="0">
              <a:solidFill>
                <a:srgbClr val="CC0000"/>
              </a:solidFill>
            </a:endParaRPr>
          </a:p>
        </p:txBody>
      </p:sp>
      <p:grpSp>
        <p:nvGrpSpPr>
          <p:cNvPr id="184" name="Group 178"/>
          <p:cNvGrpSpPr>
            <a:grpSpLocks/>
          </p:cNvGrpSpPr>
          <p:nvPr/>
        </p:nvGrpSpPr>
        <p:grpSpPr bwMode="auto">
          <a:xfrm>
            <a:off x="1533525" y="1033463"/>
            <a:ext cx="301625" cy="292100"/>
            <a:chOff x="1962" y="2058"/>
            <a:chExt cx="190" cy="184"/>
          </a:xfrm>
        </p:grpSpPr>
        <p:sp>
          <p:nvSpPr>
            <p:cNvPr id="185"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186" name="Rectangle 48"/>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grpSp>
      <p:sp>
        <p:nvSpPr>
          <p:cNvPr id="187" name="Text Box 4"/>
          <p:cNvSpPr txBox="1">
            <a:spLocks noChangeArrowheads="1"/>
          </p:cNvSpPr>
          <p:nvPr/>
        </p:nvSpPr>
        <p:spPr bwMode="auto">
          <a:xfrm>
            <a:off x="195263" y="1336675"/>
            <a:ext cx="800219" cy="338554"/>
          </a:xfrm>
          <a:prstGeom prst="rect">
            <a:avLst/>
          </a:prstGeom>
          <a:noFill/>
          <a:ln w="9525">
            <a:noFill/>
            <a:miter lim="800000"/>
            <a:headEnd/>
            <a:tailEnd/>
          </a:ln>
        </p:spPr>
        <p:txBody>
          <a:bodyPr wrap="none">
            <a:spAutoFit/>
          </a:bodyPr>
          <a:lstStyle/>
          <a:p>
            <a:r>
              <a:rPr lang="zh-CN" altLang="en-US" sz="1600" dirty="0">
                <a:solidFill>
                  <a:srgbClr val="CC0000"/>
                </a:solidFill>
              </a:rPr>
              <a:t>数据报</a:t>
            </a:r>
            <a:endParaRPr lang="en-US" altLang="zh-CN" sz="1600" dirty="0">
              <a:solidFill>
                <a:srgbClr val="CC0000"/>
              </a:solidFill>
            </a:endParaRPr>
          </a:p>
        </p:txBody>
      </p:sp>
      <p:sp>
        <p:nvSpPr>
          <p:cNvPr id="188" name="Text Box 54"/>
          <p:cNvSpPr txBox="1">
            <a:spLocks noChangeArrowheads="1"/>
          </p:cNvSpPr>
          <p:nvPr/>
        </p:nvSpPr>
        <p:spPr bwMode="auto">
          <a:xfrm>
            <a:off x="1547813" y="4157663"/>
            <a:ext cx="954107" cy="400110"/>
          </a:xfrm>
          <a:prstGeom prst="rect">
            <a:avLst/>
          </a:prstGeom>
          <a:noFill/>
          <a:ln w="9525">
            <a:noFill/>
            <a:miter lim="800000"/>
            <a:headEnd/>
            <a:tailEnd/>
          </a:ln>
        </p:spPr>
        <p:txBody>
          <a:bodyPr wrap="none">
            <a:spAutoFit/>
          </a:bodyPr>
          <a:lstStyle/>
          <a:p>
            <a:r>
              <a:rPr lang="zh-CN" altLang="en-US" sz="2000" dirty="0">
                <a:solidFill>
                  <a:srgbClr val="000099"/>
                </a:solidFill>
              </a:rPr>
              <a:t>目的地</a:t>
            </a:r>
            <a:endParaRPr lang="en-US" altLang="zh-CN" sz="2000" dirty="0">
              <a:solidFill>
                <a:srgbClr val="000099"/>
              </a:solidFill>
            </a:endParaRPr>
          </a:p>
        </p:txBody>
      </p:sp>
      <p:sp>
        <p:nvSpPr>
          <p:cNvPr id="189"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190" name="Rectangle 57"/>
          <p:cNvSpPr>
            <a:spLocks noChangeArrowheads="1"/>
          </p:cNvSpPr>
          <p:nvPr/>
        </p:nvSpPr>
        <p:spPr bwMode="auto">
          <a:xfrm>
            <a:off x="1755775" y="4546600"/>
            <a:ext cx="1296988" cy="1546225"/>
          </a:xfrm>
          <a:prstGeom prst="rect">
            <a:avLst/>
          </a:prstGeom>
          <a:solidFill>
            <a:srgbClr val="000099"/>
          </a:solidFill>
          <a:ln w="9525">
            <a:noFill/>
            <a:miter lim="800000"/>
            <a:headEnd/>
            <a:tailEnd/>
          </a:ln>
        </p:spPr>
        <p:txBody>
          <a:bodyPr wrap="none" anchor="ctr"/>
          <a:lstStyle/>
          <a:p>
            <a:endParaRPr lang="zh-CN" altLang="zh-CN"/>
          </a:p>
        </p:txBody>
      </p:sp>
      <p:sp>
        <p:nvSpPr>
          <p:cNvPr id="191"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192" name="Line 59"/>
          <p:cNvSpPr>
            <a:spLocks noChangeShapeType="1"/>
          </p:cNvSpPr>
          <p:nvPr/>
        </p:nvSpPr>
        <p:spPr bwMode="auto">
          <a:xfrm>
            <a:off x="1708150" y="4935538"/>
            <a:ext cx="1263650" cy="3175"/>
          </a:xfrm>
          <a:prstGeom prst="line">
            <a:avLst/>
          </a:prstGeom>
          <a:noFill/>
          <a:ln w="28575">
            <a:solidFill>
              <a:schemeClr val="tx1"/>
            </a:solidFill>
            <a:round/>
            <a:headEnd/>
            <a:tailEnd/>
          </a:ln>
        </p:spPr>
        <p:txBody>
          <a:bodyPr wrap="none" anchor="ctr"/>
          <a:lstStyle/>
          <a:p>
            <a:endParaRPr lang="zh-CN" altLang="en-US"/>
          </a:p>
        </p:txBody>
      </p:sp>
      <p:sp>
        <p:nvSpPr>
          <p:cNvPr id="193" name="Text Box 60"/>
          <p:cNvSpPr txBox="1">
            <a:spLocks noChangeArrowheads="1"/>
          </p:cNvSpPr>
          <p:nvPr/>
        </p:nvSpPr>
        <p:spPr bwMode="auto">
          <a:xfrm>
            <a:off x="1665288" y="4584700"/>
            <a:ext cx="1317625" cy="1600200"/>
          </a:xfrm>
          <a:prstGeom prst="rect">
            <a:avLst/>
          </a:prstGeom>
          <a:noFill/>
          <a:ln w="9525">
            <a:noFill/>
            <a:miter lim="800000"/>
            <a:headEnd/>
            <a:tailEnd/>
          </a:ln>
        </p:spPr>
        <p:txBody>
          <a:bodyPr>
            <a:spAutoFit/>
          </a:bodyPr>
          <a:lstStyle/>
          <a:p>
            <a:pPr algn="ctr">
              <a:lnSpc>
                <a:spcPct val="110000"/>
              </a:lnSpc>
            </a:pPr>
            <a:r>
              <a:rPr lang="zh-CN" altLang="en-US" dirty="0"/>
              <a:t>应用层</a:t>
            </a:r>
            <a:endParaRPr lang="en-US" altLang="zh-CN" dirty="0"/>
          </a:p>
          <a:p>
            <a:pPr algn="ctr">
              <a:lnSpc>
                <a:spcPct val="110000"/>
              </a:lnSpc>
            </a:pPr>
            <a:r>
              <a:rPr lang="zh-CN" altLang="en-US" dirty="0"/>
              <a:t>传输层</a:t>
            </a:r>
            <a:endParaRPr lang="en-US" altLang="zh-CN" dirty="0"/>
          </a:p>
          <a:p>
            <a:pPr algn="ctr">
              <a:lnSpc>
                <a:spcPct val="110000"/>
              </a:lnSpc>
            </a:pPr>
            <a:r>
              <a:rPr lang="zh-CN" altLang="en-US" dirty="0"/>
              <a:t>网络层</a:t>
            </a:r>
            <a:endParaRPr lang="en-US" altLang="zh-CN" dirty="0"/>
          </a:p>
          <a:p>
            <a:pPr algn="ctr">
              <a:lnSpc>
                <a:spcPct val="110000"/>
              </a:lnSpc>
            </a:pPr>
            <a:r>
              <a:rPr lang="zh-CN" altLang="en-US" dirty="0"/>
              <a:t>链路层</a:t>
            </a:r>
            <a:endParaRPr lang="en-US" altLang="zh-CN" dirty="0"/>
          </a:p>
          <a:p>
            <a:pPr algn="ctr">
              <a:lnSpc>
                <a:spcPct val="110000"/>
              </a:lnSpc>
            </a:pPr>
            <a:r>
              <a:rPr lang="zh-CN" altLang="en-US" dirty="0"/>
              <a:t>物理层</a:t>
            </a:r>
            <a:endParaRPr lang="en-US" altLang="zh-CN" dirty="0"/>
          </a:p>
        </p:txBody>
      </p:sp>
      <p:sp>
        <p:nvSpPr>
          <p:cNvPr id="194" name="Line 61"/>
          <p:cNvSpPr>
            <a:spLocks noChangeShapeType="1"/>
          </p:cNvSpPr>
          <p:nvPr/>
        </p:nvSpPr>
        <p:spPr bwMode="auto">
          <a:xfrm>
            <a:off x="1716088" y="5256213"/>
            <a:ext cx="1263650" cy="3175"/>
          </a:xfrm>
          <a:prstGeom prst="line">
            <a:avLst/>
          </a:prstGeom>
          <a:noFill/>
          <a:ln w="28575">
            <a:solidFill>
              <a:schemeClr val="tx1"/>
            </a:solidFill>
            <a:round/>
            <a:headEnd/>
            <a:tailEnd/>
          </a:ln>
        </p:spPr>
        <p:txBody>
          <a:bodyPr wrap="none" anchor="ctr"/>
          <a:lstStyle/>
          <a:p>
            <a:endParaRPr lang="zh-CN" altLang="en-US"/>
          </a:p>
        </p:txBody>
      </p:sp>
      <p:sp>
        <p:nvSpPr>
          <p:cNvPr id="195" name="Line 62"/>
          <p:cNvSpPr>
            <a:spLocks noChangeShapeType="1"/>
          </p:cNvSpPr>
          <p:nvPr/>
        </p:nvSpPr>
        <p:spPr bwMode="auto">
          <a:xfrm>
            <a:off x="1720850" y="5537200"/>
            <a:ext cx="1263650" cy="3175"/>
          </a:xfrm>
          <a:prstGeom prst="line">
            <a:avLst/>
          </a:prstGeom>
          <a:noFill/>
          <a:ln w="28575">
            <a:solidFill>
              <a:schemeClr val="tx1"/>
            </a:solidFill>
            <a:round/>
            <a:headEnd/>
            <a:tailEnd/>
          </a:ln>
        </p:spPr>
        <p:txBody>
          <a:bodyPr wrap="none" anchor="ctr"/>
          <a:lstStyle/>
          <a:p>
            <a:endParaRPr lang="zh-CN" altLang="en-US"/>
          </a:p>
        </p:txBody>
      </p:sp>
      <p:sp>
        <p:nvSpPr>
          <p:cNvPr id="196" name="Line 63"/>
          <p:cNvSpPr>
            <a:spLocks noChangeShapeType="1"/>
          </p:cNvSpPr>
          <p:nvPr/>
        </p:nvSpPr>
        <p:spPr bwMode="auto">
          <a:xfrm>
            <a:off x="1720850" y="58134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197" name="Group 2"/>
          <p:cNvGrpSpPr>
            <a:grpSpLocks/>
          </p:cNvGrpSpPr>
          <p:nvPr/>
        </p:nvGrpSpPr>
        <p:grpSpPr bwMode="auto">
          <a:xfrm>
            <a:off x="152400" y="4610100"/>
            <a:ext cx="1479550" cy="1220788"/>
            <a:chOff x="152400" y="4610100"/>
            <a:chExt cx="1479550" cy="1220788"/>
          </a:xfrm>
        </p:grpSpPr>
        <p:grpSp>
          <p:nvGrpSpPr>
            <p:cNvPr id="198" name="Group 64"/>
            <p:cNvGrpSpPr>
              <a:grpSpLocks/>
            </p:cNvGrpSpPr>
            <p:nvPr/>
          </p:nvGrpSpPr>
          <p:grpSpPr bwMode="auto">
            <a:xfrm>
              <a:off x="152400" y="5527675"/>
              <a:ext cx="1479550" cy="303213"/>
              <a:chOff x="332" y="2224"/>
              <a:chExt cx="932" cy="191"/>
            </a:xfrm>
          </p:grpSpPr>
          <p:sp>
            <p:nvSpPr>
              <p:cNvPr id="214"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15" name="Rectangle 66"/>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16" name="Rectangle 67"/>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17" name="Rectangle 68"/>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l</a:t>
                </a:r>
              </a:p>
            </p:txBody>
          </p:sp>
          <p:sp>
            <p:nvSpPr>
              <p:cNvPr id="218" name="Rectangle 69"/>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t>M</a:t>
                </a:r>
              </a:p>
            </p:txBody>
          </p:sp>
          <p:sp>
            <p:nvSpPr>
              <p:cNvPr id="219" name="Line 70"/>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20" name="Line 71"/>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21" name="Line 72"/>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grpSp>
          <p:nvGrpSpPr>
            <p:cNvPr id="199" name="Group 73"/>
            <p:cNvGrpSpPr>
              <a:grpSpLocks/>
            </p:cNvGrpSpPr>
            <p:nvPr/>
          </p:nvGrpSpPr>
          <p:grpSpPr bwMode="auto">
            <a:xfrm>
              <a:off x="420688" y="5229225"/>
              <a:ext cx="1208087" cy="303213"/>
              <a:chOff x="501" y="1990"/>
              <a:chExt cx="761" cy="191"/>
            </a:xfrm>
          </p:grpSpPr>
          <p:sp>
            <p:nvSpPr>
              <p:cNvPr id="208"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09" name="Rectangle 75"/>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10" name="Rectangle 76"/>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11" name="Rectangle 77"/>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212" name="Line 78"/>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13" name="Line 79"/>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200" name="Group 80"/>
            <p:cNvGrpSpPr>
              <a:grpSpLocks/>
            </p:cNvGrpSpPr>
            <p:nvPr/>
          </p:nvGrpSpPr>
          <p:grpSpPr bwMode="auto">
            <a:xfrm>
              <a:off x="723900" y="4921250"/>
              <a:ext cx="890588" cy="303213"/>
              <a:chOff x="645" y="1734"/>
              <a:chExt cx="561" cy="191"/>
            </a:xfrm>
          </p:grpSpPr>
          <p:sp>
            <p:nvSpPr>
              <p:cNvPr id="204"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05" name="Rectangle 82"/>
              <p:cNvSpPr>
                <a:spLocks noChangeArrowheads="1"/>
              </p:cNvSpPr>
              <p:nvPr/>
            </p:nvSpPr>
            <p:spPr bwMode="auto">
              <a:xfrm>
                <a:off x="648" y="173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06" name="Rectangle 83"/>
              <p:cNvSpPr>
                <a:spLocks noChangeArrowheads="1"/>
              </p:cNvSpPr>
              <p:nvPr/>
            </p:nvSpPr>
            <p:spPr bwMode="auto">
              <a:xfrm>
                <a:off x="778" y="1735"/>
                <a:ext cx="428" cy="190"/>
              </a:xfrm>
              <a:prstGeom prst="rect">
                <a:avLst/>
              </a:prstGeom>
              <a:noFill/>
              <a:ln w="19050">
                <a:noFill/>
                <a:miter lim="800000"/>
                <a:headEnd/>
                <a:tailEnd/>
              </a:ln>
            </p:spPr>
            <p:txBody>
              <a:bodyPr wrap="none" anchor="ctr"/>
              <a:lstStyle/>
              <a:p>
                <a:pPr algn="ctr"/>
                <a:r>
                  <a:rPr lang="en-US" altLang="zh-CN" sz="1400"/>
                  <a:t>M</a:t>
                </a:r>
              </a:p>
            </p:txBody>
          </p:sp>
          <p:sp>
            <p:nvSpPr>
              <p:cNvPr id="207" name="Line 84"/>
              <p:cNvSpPr>
                <a:spLocks noChangeShapeType="1"/>
              </p:cNvSpPr>
              <p:nvPr/>
            </p:nvSpPr>
            <p:spPr bwMode="auto">
              <a:xfrm>
                <a:off x="824" y="1754"/>
                <a:ext cx="0" cy="156"/>
              </a:xfrm>
              <a:prstGeom prst="line">
                <a:avLst/>
              </a:prstGeom>
              <a:noFill/>
              <a:ln w="9525">
                <a:solidFill>
                  <a:schemeClr val="tx1"/>
                </a:solidFill>
                <a:round/>
                <a:headEnd/>
                <a:tailEnd/>
              </a:ln>
            </p:spPr>
            <p:txBody>
              <a:bodyPr/>
              <a:lstStyle/>
              <a:p>
                <a:endParaRPr lang="zh-CN" altLang="en-US"/>
              </a:p>
            </p:txBody>
          </p:sp>
        </p:grpSp>
        <p:grpSp>
          <p:nvGrpSpPr>
            <p:cNvPr id="201" name="Group 85"/>
            <p:cNvGrpSpPr>
              <a:grpSpLocks/>
            </p:cNvGrpSpPr>
            <p:nvPr/>
          </p:nvGrpSpPr>
          <p:grpSpPr bwMode="auto">
            <a:xfrm>
              <a:off x="930275" y="4610100"/>
              <a:ext cx="679450" cy="301625"/>
              <a:chOff x="780" y="1553"/>
              <a:chExt cx="428" cy="190"/>
            </a:xfrm>
          </p:grpSpPr>
          <p:sp>
            <p:nvSpPr>
              <p:cNvPr id="202"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03" name="Rectangle 8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t>M</a:t>
                </a:r>
              </a:p>
            </p:txBody>
          </p:sp>
        </p:grpSp>
      </p:grpSp>
      <p:grpSp>
        <p:nvGrpSpPr>
          <p:cNvPr id="222" name="Group 88"/>
          <p:cNvGrpSpPr>
            <a:grpSpLocks/>
          </p:cNvGrpSpPr>
          <p:nvPr/>
        </p:nvGrpSpPr>
        <p:grpSpPr bwMode="auto">
          <a:xfrm>
            <a:off x="5654675" y="4164013"/>
            <a:ext cx="1387475" cy="1044575"/>
            <a:chOff x="3601" y="168"/>
            <a:chExt cx="874" cy="658"/>
          </a:xfrm>
        </p:grpSpPr>
        <p:sp>
          <p:nvSpPr>
            <p:cNvPr id="223" name="Rectangle 89"/>
            <p:cNvSpPr>
              <a:spLocks noChangeArrowheads="1"/>
            </p:cNvSpPr>
            <p:nvPr/>
          </p:nvSpPr>
          <p:spPr bwMode="auto">
            <a:xfrm>
              <a:off x="3658" y="168"/>
              <a:ext cx="817" cy="596"/>
            </a:xfrm>
            <a:prstGeom prst="rect">
              <a:avLst/>
            </a:prstGeom>
            <a:solidFill>
              <a:srgbClr val="000099"/>
            </a:solidFill>
            <a:ln w="9525">
              <a:noFill/>
              <a:miter lim="800000"/>
              <a:headEnd/>
              <a:tailEnd/>
            </a:ln>
          </p:spPr>
          <p:txBody>
            <a:bodyPr wrap="none" anchor="ctr"/>
            <a:lstStyle/>
            <a:p>
              <a:endParaRPr lang="zh-CN" altLang="zh-CN"/>
            </a:p>
          </p:txBody>
        </p:sp>
        <p:sp>
          <p:nvSpPr>
            <p:cNvPr id="22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225" name="Line 91"/>
            <p:cNvSpPr>
              <a:spLocks noChangeShapeType="1"/>
            </p:cNvSpPr>
            <p:nvPr/>
          </p:nvSpPr>
          <p:spPr bwMode="auto">
            <a:xfrm>
              <a:off x="3628" y="413"/>
              <a:ext cx="796" cy="2"/>
            </a:xfrm>
            <a:prstGeom prst="line">
              <a:avLst/>
            </a:prstGeom>
            <a:noFill/>
            <a:ln w="28575">
              <a:solidFill>
                <a:schemeClr val="tx1"/>
              </a:solidFill>
              <a:round/>
              <a:headEnd/>
              <a:tailEnd/>
            </a:ln>
          </p:spPr>
          <p:txBody>
            <a:bodyPr wrap="none" anchor="ctr"/>
            <a:lstStyle/>
            <a:p>
              <a:endParaRPr lang="zh-CN" altLang="en-US"/>
            </a:p>
          </p:txBody>
        </p:sp>
        <p:sp>
          <p:nvSpPr>
            <p:cNvPr id="226" name="Text Box 92"/>
            <p:cNvSpPr txBox="1">
              <a:spLocks noChangeArrowheads="1"/>
            </p:cNvSpPr>
            <p:nvPr/>
          </p:nvSpPr>
          <p:spPr bwMode="auto">
            <a:xfrm>
              <a:off x="3601" y="192"/>
              <a:ext cx="830" cy="634"/>
            </a:xfrm>
            <a:prstGeom prst="rect">
              <a:avLst/>
            </a:prstGeom>
            <a:noFill/>
            <a:ln w="9525">
              <a:noFill/>
              <a:miter lim="800000"/>
              <a:headEnd/>
              <a:tailEnd/>
            </a:ln>
          </p:spPr>
          <p:txBody>
            <a:bodyPr>
              <a:spAutoFit/>
            </a:bodyPr>
            <a:lstStyle/>
            <a:p>
              <a:pPr algn="ctr">
                <a:lnSpc>
                  <a:spcPct val="110000"/>
                </a:lnSpc>
              </a:pPr>
              <a:r>
                <a:rPr lang="zh-CN" altLang="en-US" dirty="0"/>
                <a:t>网络层</a:t>
              </a:r>
              <a:endParaRPr lang="en-US" altLang="zh-CN" dirty="0"/>
            </a:p>
            <a:p>
              <a:pPr algn="ctr">
                <a:lnSpc>
                  <a:spcPct val="110000"/>
                </a:lnSpc>
              </a:pPr>
              <a:r>
                <a:rPr lang="zh-CN" altLang="en-US" dirty="0"/>
                <a:t>链路层</a:t>
              </a:r>
              <a:endParaRPr lang="en-US" altLang="zh-CN" dirty="0"/>
            </a:p>
            <a:p>
              <a:pPr algn="ctr">
                <a:lnSpc>
                  <a:spcPct val="110000"/>
                </a:lnSpc>
              </a:pPr>
              <a:r>
                <a:rPr lang="zh-CN" altLang="en-US" dirty="0"/>
                <a:t>物理层</a:t>
              </a:r>
              <a:endParaRPr lang="en-US" altLang="zh-CN" dirty="0"/>
            </a:p>
          </p:txBody>
        </p:sp>
        <p:sp>
          <p:nvSpPr>
            <p:cNvPr id="227" name="Line 93"/>
            <p:cNvSpPr>
              <a:spLocks noChangeShapeType="1"/>
            </p:cNvSpPr>
            <p:nvPr/>
          </p:nvSpPr>
          <p:spPr bwMode="auto">
            <a:xfrm>
              <a:off x="3633" y="615"/>
              <a:ext cx="796" cy="2"/>
            </a:xfrm>
            <a:prstGeom prst="line">
              <a:avLst/>
            </a:prstGeom>
            <a:noFill/>
            <a:ln w="28575">
              <a:solidFill>
                <a:schemeClr val="tx1"/>
              </a:solidFill>
              <a:round/>
              <a:headEnd/>
              <a:tailEnd/>
            </a:ln>
          </p:spPr>
          <p:txBody>
            <a:bodyPr wrap="none" anchor="ctr"/>
            <a:lstStyle/>
            <a:p>
              <a:endParaRPr lang="zh-CN" altLang="en-US"/>
            </a:p>
          </p:txBody>
        </p:sp>
      </p:grpSp>
      <p:grpSp>
        <p:nvGrpSpPr>
          <p:cNvPr id="228" name="Group 94"/>
          <p:cNvGrpSpPr>
            <a:grpSpLocks/>
          </p:cNvGrpSpPr>
          <p:nvPr/>
        </p:nvGrpSpPr>
        <p:grpSpPr bwMode="auto">
          <a:xfrm>
            <a:off x="5821363" y="2271713"/>
            <a:ext cx="1387475" cy="739775"/>
            <a:chOff x="4696" y="597"/>
            <a:chExt cx="874" cy="466"/>
          </a:xfrm>
        </p:grpSpPr>
        <p:sp>
          <p:nvSpPr>
            <p:cNvPr id="229" name="Rectangle 95"/>
            <p:cNvSpPr>
              <a:spLocks noChangeArrowheads="1"/>
            </p:cNvSpPr>
            <p:nvPr/>
          </p:nvSpPr>
          <p:spPr bwMode="auto">
            <a:xfrm>
              <a:off x="4753" y="597"/>
              <a:ext cx="817" cy="416"/>
            </a:xfrm>
            <a:prstGeom prst="rect">
              <a:avLst/>
            </a:prstGeom>
            <a:solidFill>
              <a:srgbClr val="000099"/>
            </a:solidFill>
            <a:ln w="9525">
              <a:noFill/>
              <a:miter lim="800000"/>
              <a:headEnd/>
              <a:tailEnd/>
            </a:ln>
          </p:spPr>
          <p:txBody>
            <a:bodyPr wrap="none" anchor="ctr"/>
            <a:lstStyle/>
            <a:p>
              <a:endParaRPr lang="zh-CN" altLang="zh-CN"/>
            </a:p>
          </p:txBody>
        </p:sp>
        <p:sp>
          <p:nvSpPr>
            <p:cNvPr id="23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231" name="Line 97"/>
            <p:cNvSpPr>
              <a:spLocks noChangeShapeType="1"/>
            </p:cNvSpPr>
            <p:nvPr/>
          </p:nvSpPr>
          <p:spPr bwMode="auto">
            <a:xfrm>
              <a:off x="4723" y="842"/>
              <a:ext cx="796" cy="2"/>
            </a:xfrm>
            <a:prstGeom prst="line">
              <a:avLst/>
            </a:prstGeom>
            <a:noFill/>
            <a:ln w="28575">
              <a:solidFill>
                <a:schemeClr val="tx1"/>
              </a:solidFill>
              <a:round/>
              <a:headEnd/>
              <a:tailEnd/>
            </a:ln>
          </p:spPr>
          <p:txBody>
            <a:bodyPr wrap="none" anchor="ctr"/>
            <a:lstStyle/>
            <a:p>
              <a:endParaRPr lang="zh-CN" altLang="en-US"/>
            </a:p>
          </p:txBody>
        </p:sp>
        <p:sp>
          <p:nvSpPr>
            <p:cNvPr id="232" name="Text Box 98"/>
            <p:cNvSpPr txBox="1">
              <a:spLocks noChangeArrowheads="1"/>
            </p:cNvSpPr>
            <p:nvPr/>
          </p:nvSpPr>
          <p:spPr bwMode="auto">
            <a:xfrm>
              <a:off x="4696" y="621"/>
              <a:ext cx="830" cy="442"/>
            </a:xfrm>
            <a:prstGeom prst="rect">
              <a:avLst/>
            </a:prstGeom>
            <a:noFill/>
            <a:ln w="9525">
              <a:noFill/>
              <a:miter lim="800000"/>
              <a:headEnd/>
              <a:tailEnd/>
            </a:ln>
          </p:spPr>
          <p:txBody>
            <a:bodyPr>
              <a:spAutoFit/>
            </a:bodyPr>
            <a:lstStyle/>
            <a:p>
              <a:pPr algn="ctr">
                <a:lnSpc>
                  <a:spcPct val="110000"/>
                </a:lnSpc>
              </a:pPr>
              <a:r>
                <a:rPr lang="zh-CN" altLang="en-US" dirty="0"/>
                <a:t>链路层</a:t>
              </a:r>
              <a:endParaRPr lang="en-US" altLang="zh-CN" dirty="0"/>
            </a:p>
            <a:p>
              <a:pPr algn="ctr">
                <a:lnSpc>
                  <a:spcPct val="110000"/>
                </a:lnSpc>
              </a:pPr>
              <a:r>
                <a:rPr lang="zh-CN" altLang="en-US" dirty="0"/>
                <a:t>物理层</a:t>
              </a:r>
              <a:endParaRPr lang="en-US" altLang="zh-CN" sz="1800" dirty="0"/>
            </a:p>
          </p:txBody>
        </p:sp>
      </p:grpSp>
      <p:sp>
        <p:nvSpPr>
          <p:cNvPr id="233"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p:spPr>
        <p:txBody>
          <a:bodyPr wrap="none" anchor="ctr"/>
          <a:lstStyle/>
          <a:p>
            <a:endParaRPr lang="zh-CN" altLang="en-US"/>
          </a:p>
        </p:txBody>
      </p:sp>
      <p:grpSp>
        <p:nvGrpSpPr>
          <p:cNvPr id="234" name="Group 1"/>
          <p:cNvGrpSpPr>
            <a:grpSpLocks/>
          </p:cNvGrpSpPr>
          <p:nvPr/>
        </p:nvGrpSpPr>
        <p:grpSpPr bwMode="auto">
          <a:xfrm>
            <a:off x="4238625" y="4240213"/>
            <a:ext cx="1479550" cy="609600"/>
            <a:chOff x="4238625" y="4240213"/>
            <a:chExt cx="1479550" cy="609600"/>
          </a:xfrm>
        </p:grpSpPr>
        <p:grpSp>
          <p:nvGrpSpPr>
            <p:cNvPr id="235" name="Group 115"/>
            <p:cNvGrpSpPr>
              <a:grpSpLocks/>
            </p:cNvGrpSpPr>
            <p:nvPr/>
          </p:nvGrpSpPr>
          <p:grpSpPr bwMode="auto">
            <a:xfrm>
              <a:off x="4238625" y="4546600"/>
              <a:ext cx="1479550" cy="303213"/>
              <a:chOff x="332" y="2224"/>
              <a:chExt cx="932" cy="191"/>
            </a:xfrm>
          </p:grpSpPr>
          <p:sp>
            <p:nvSpPr>
              <p:cNvPr id="243"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44" name="Rectangle 117"/>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45" name="Rectangle 118"/>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46" name="Rectangle 119"/>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l</a:t>
                </a:r>
              </a:p>
            </p:txBody>
          </p:sp>
          <p:sp>
            <p:nvSpPr>
              <p:cNvPr id="247" name="Rectangle 120"/>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t>M</a:t>
                </a:r>
              </a:p>
            </p:txBody>
          </p:sp>
          <p:sp>
            <p:nvSpPr>
              <p:cNvPr id="248" name="Line 121"/>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49" name="Line 122"/>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50" name="Line 123"/>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grpSp>
          <p:nvGrpSpPr>
            <p:cNvPr id="236" name="Group 124"/>
            <p:cNvGrpSpPr>
              <a:grpSpLocks/>
            </p:cNvGrpSpPr>
            <p:nvPr/>
          </p:nvGrpSpPr>
          <p:grpSpPr bwMode="auto">
            <a:xfrm>
              <a:off x="4497388" y="4240213"/>
              <a:ext cx="1208087" cy="303212"/>
              <a:chOff x="501" y="1990"/>
              <a:chExt cx="761" cy="191"/>
            </a:xfrm>
          </p:grpSpPr>
          <p:sp>
            <p:nvSpPr>
              <p:cNvPr id="237"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38" name="Rectangle 126"/>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39" name="Rectangle 127"/>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40" name="Rectangle 128"/>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241" name="Line 129"/>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42" name="Line 130"/>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grpSp>
        <p:nvGrpSpPr>
          <p:cNvPr id="251" name="Group 140"/>
          <p:cNvGrpSpPr>
            <a:grpSpLocks/>
          </p:cNvGrpSpPr>
          <p:nvPr/>
        </p:nvGrpSpPr>
        <p:grpSpPr bwMode="auto">
          <a:xfrm>
            <a:off x="7269163" y="4606925"/>
            <a:ext cx="1208087" cy="303213"/>
            <a:chOff x="501" y="1990"/>
            <a:chExt cx="761" cy="191"/>
          </a:xfrm>
        </p:grpSpPr>
        <p:sp>
          <p:nvSpPr>
            <p:cNvPr id="25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53" name="Rectangle 142"/>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54" name="Rectangle 143"/>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55" name="Rectangle 144"/>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256" name="Line 145"/>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57" name="Line 146"/>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258" name="Group 156"/>
          <p:cNvGrpSpPr>
            <a:grpSpLocks/>
          </p:cNvGrpSpPr>
          <p:nvPr/>
        </p:nvGrpSpPr>
        <p:grpSpPr bwMode="auto">
          <a:xfrm>
            <a:off x="938213" y="1665288"/>
            <a:ext cx="1479550" cy="303212"/>
            <a:chOff x="332" y="2224"/>
            <a:chExt cx="932" cy="191"/>
          </a:xfrm>
        </p:grpSpPr>
        <p:sp>
          <p:nvSpPr>
            <p:cNvPr id="259"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60" name="Rectangle 158"/>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61" name="Rectangle 159"/>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62" name="Rectangle 160"/>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l</a:t>
              </a:r>
            </a:p>
          </p:txBody>
        </p:sp>
        <p:sp>
          <p:nvSpPr>
            <p:cNvPr id="263" name="Rectangle 161"/>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t>M</a:t>
              </a:r>
            </a:p>
          </p:txBody>
        </p:sp>
        <p:sp>
          <p:nvSpPr>
            <p:cNvPr id="264" name="Line 162"/>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65" name="Line 163"/>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66" name="Line 164"/>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sp>
        <p:nvSpPr>
          <p:cNvPr id="267" name="Text Box 166"/>
          <p:cNvSpPr txBox="1">
            <a:spLocks noChangeArrowheads="1"/>
          </p:cNvSpPr>
          <p:nvPr/>
        </p:nvSpPr>
        <p:spPr bwMode="auto">
          <a:xfrm>
            <a:off x="7921625" y="5411788"/>
            <a:ext cx="844550" cy="366712"/>
          </a:xfrm>
          <a:prstGeom prst="rect">
            <a:avLst/>
          </a:prstGeom>
          <a:noFill/>
          <a:ln w="9525">
            <a:noFill/>
            <a:miter lim="800000"/>
            <a:headEnd/>
            <a:tailEnd/>
          </a:ln>
        </p:spPr>
        <p:txBody>
          <a:bodyPr wrap="none">
            <a:spAutoFit/>
          </a:bodyPr>
          <a:lstStyle/>
          <a:p>
            <a:pPr eaLnBrk="1" hangingPunct="1"/>
            <a:r>
              <a:rPr lang="en-US" altLang="zh-CN" sz="1800" b="1"/>
              <a:t>router</a:t>
            </a:r>
          </a:p>
        </p:txBody>
      </p:sp>
      <p:sp>
        <p:nvSpPr>
          <p:cNvPr id="268" name="Text Box 167"/>
          <p:cNvSpPr txBox="1">
            <a:spLocks noChangeArrowheads="1"/>
          </p:cNvSpPr>
          <p:nvPr/>
        </p:nvSpPr>
        <p:spPr bwMode="auto">
          <a:xfrm>
            <a:off x="7935913" y="3098800"/>
            <a:ext cx="895350" cy="366713"/>
          </a:xfrm>
          <a:prstGeom prst="rect">
            <a:avLst/>
          </a:prstGeom>
          <a:noFill/>
          <a:ln w="9525">
            <a:noFill/>
            <a:miter lim="800000"/>
            <a:headEnd/>
            <a:tailEnd/>
          </a:ln>
        </p:spPr>
        <p:txBody>
          <a:bodyPr wrap="none">
            <a:spAutoFit/>
          </a:bodyPr>
          <a:lstStyle/>
          <a:p>
            <a:pPr eaLnBrk="1" hangingPunct="1"/>
            <a:r>
              <a:rPr lang="en-US" altLang="zh-CN" sz="1800" b="1"/>
              <a:t>switch</a:t>
            </a:r>
          </a:p>
        </p:txBody>
      </p:sp>
      <p:sp>
        <p:nvSpPr>
          <p:cNvPr id="269" name="Text Box 174"/>
          <p:cNvSpPr txBox="1">
            <a:spLocks noChangeArrowheads="1"/>
          </p:cNvSpPr>
          <p:nvPr/>
        </p:nvSpPr>
        <p:spPr bwMode="auto">
          <a:xfrm>
            <a:off x="703263" y="692150"/>
            <a:ext cx="595035" cy="338554"/>
          </a:xfrm>
          <a:prstGeom prst="rect">
            <a:avLst/>
          </a:prstGeom>
          <a:noFill/>
          <a:ln w="9525">
            <a:noFill/>
            <a:miter lim="800000"/>
            <a:headEnd/>
            <a:tailEnd/>
          </a:ln>
        </p:spPr>
        <p:txBody>
          <a:bodyPr wrap="none">
            <a:spAutoFit/>
          </a:bodyPr>
          <a:lstStyle/>
          <a:p>
            <a:r>
              <a:rPr lang="zh-CN" altLang="en-US" sz="1600" dirty="0">
                <a:solidFill>
                  <a:srgbClr val="CC0000"/>
                </a:solidFill>
              </a:rPr>
              <a:t>消息</a:t>
            </a:r>
            <a:endParaRPr lang="en-US" altLang="zh-CN" sz="1600" dirty="0">
              <a:solidFill>
                <a:srgbClr val="CC0000"/>
              </a:solidFill>
            </a:endParaRPr>
          </a:p>
        </p:txBody>
      </p:sp>
      <p:grpSp>
        <p:nvGrpSpPr>
          <p:cNvPr id="270" name="Group 175"/>
          <p:cNvGrpSpPr>
            <a:grpSpLocks/>
          </p:cNvGrpSpPr>
          <p:nvPr/>
        </p:nvGrpSpPr>
        <p:grpSpPr bwMode="auto">
          <a:xfrm>
            <a:off x="1763713" y="719138"/>
            <a:ext cx="679450" cy="301625"/>
            <a:chOff x="780" y="1553"/>
            <a:chExt cx="428" cy="190"/>
          </a:xfrm>
        </p:grpSpPr>
        <p:sp>
          <p:nvSpPr>
            <p:cNvPr id="271"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72" name="Rectangle 17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t>M</a:t>
              </a:r>
            </a:p>
          </p:txBody>
        </p:sp>
      </p:grpSp>
      <p:grpSp>
        <p:nvGrpSpPr>
          <p:cNvPr id="273" name="Group 185"/>
          <p:cNvGrpSpPr>
            <a:grpSpLocks/>
          </p:cNvGrpSpPr>
          <p:nvPr/>
        </p:nvGrpSpPr>
        <p:grpSpPr bwMode="auto">
          <a:xfrm>
            <a:off x="1528763" y="1039813"/>
            <a:ext cx="903287" cy="301625"/>
            <a:chOff x="1851" y="2046"/>
            <a:chExt cx="569" cy="190"/>
          </a:xfrm>
        </p:grpSpPr>
        <p:grpSp>
          <p:nvGrpSpPr>
            <p:cNvPr id="274" name="Group 179"/>
            <p:cNvGrpSpPr>
              <a:grpSpLocks/>
            </p:cNvGrpSpPr>
            <p:nvPr/>
          </p:nvGrpSpPr>
          <p:grpSpPr bwMode="auto">
            <a:xfrm>
              <a:off x="1851" y="2047"/>
              <a:ext cx="190" cy="184"/>
              <a:chOff x="1962" y="2058"/>
              <a:chExt cx="190" cy="184"/>
            </a:xfrm>
          </p:grpSpPr>
          <p:sp>
            <p:nvSpPr>
              <p:cNvPr id="278"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79" name="Rectangle 181"/>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grpSp>
        <p:grpSp>
          <p:nvGrpSpPr>
            <p:cNvPr id="275" name="Group 182"/>
            <p:cNvGrpSpPr>
              <a:grpSpLocks/>
            </p:cNvGrpSpPr>
            <p:nvPr/>
          </p:nvGrpSpPr>
          <p:grpSpPr bwMode="auto">
            <a:xfrm>
              <a:off x="1992" y="2046"/>
              <a:ext cx="428" cy="190"/>
              <a:chOff x="780" y="1553"/>
              <a:chExt cx="428" cy="190"/>
            </a:xfrm>
          </p:grpSpPr>
          <p:sp>
            <p:nvSpPr>
              <p:cNvPr id="276"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77" name="Rectangle 184"/>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t>M</a:t>
                </a:r>
              </a:p>
            </p:txBody>
          </p:sp>
        </p:grpSp>
      </p:grpSp>
      <p:grpSp>
        <p:nvGrpSpPr>
          <p:cNvPr id="280" name="Group 187"/>
          <p:cNvGrpSpPr>
            <a:grpSpLocks/>
          </p:cNvGrpSpPr>
          <p:nvPr/>
        </p:nvGrpSpPr>
        <p:grpSpPr bwMode="auto">
          <a:xfrm>
            <a:off x="1235075" y="1363663"/>
            <a:ext cx="301625" cy="292100"/>
            <a:chOff x="1962" y="2058"/>
            <a:chExt cx="190" cy="184"/>
          </a:xfrm>
        </p:grpSpPr>
        <p:sp>
          <p:nvSpPr>
            <p:cNvPr id="281"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82" name="Rectangle 189"/>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grpSp>
      <p:sp>
        <p:nvSpPr>
          <p:cNvPr id="283" name="Text Box 7"/>
          <p:cNvSpPr txBox="1">
            <a:spLocks noChangeArrowheads="1"/>
          </p:cNvSpPr>
          <p:nvPr/>
        </p:nvSpPr>
        <p:spPr bwMode="auto">
          <a:xfrm>
            <a:off x="157163" y="1643063"/>
            <a:ext cx="389850" cy="338554"/>
          </a:xfrm>
          <a:prstGeom prst="rect">
            <a:avLst/>
          </a:prstGeom>
          <a:noFill/>
          <a:ln w="9525">
            <a:noFill/>
            <a:miter lim="800000"/>
            <a:headEnd/>
            <a:tailEnd/>
          </a:ln>
        </p:spPr>
        <p:txBody>
          <a:bodyPr wrap="none">
            <a:spAutoFit/>
          </a:bodyPr>
          <a:lstStyle/>
          <a:p>
            <a:r>
              <a:rPr lang="zh-CN" altLang="en-US" sz="1600" dirty="0">
                <a:solidFill>
                  <a:srgbClr val="CC0000"/>
                </a:solidFill>
              </a:rPr>
              <a:t>帧</a:t>
            </a:r>
            <a:endParaRPr lang="en-US" altLang="zh-CN" sz="1600" dirty="0">
              <a:solidFill>
                <a:srgbClr val="CC0000"/>
              </a:solidFill>
            </a:endParaRPr>
          </a:p>
        </p:txBody>
      </p:sp>
      <p:grpSp>
        <p:nvGrpSpPr>
          <p:cNvPr id="284" name="Group 187"/>
          <p:cNvGrpSpPr>
            <a:grpSpLocks/>
          </p:cNvGrpSpPr>
          <p:nvPr/>
        </p:nvGrpSpPr>
        <p:grpSpPr bwMode="auto">
          <a:xfrm flipH="1">
            <a:off x="3178175" y="4970463"/>
            <a:ext cx="803275" cy="771525"/>
            <a:chOff x="-44" y="1473"/>
            <a:chExt cx="981" cy="1105"/>
          </a:xfrm>
        </p:grpSpPr>
        <p:pic>
          <p:nvPicPr>
            <p:cNvPr id="285" name="Picture 18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86"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7" name="Group 190"/>
          <p:cNvGrpSpPr>
            <a:grpSpLocks/>
          </p:cNvGrpSpPr>
          <p:nvPr/>
        </p:nvGrpSpPr>
        <p:grpSpPr bwMode="auto">
          <a:xfrm flipH="1">
            <a:off x="4140200" y="1087438"/>
            <a:ext cx="803275" cy="771525"/>
            <a:chOff x="-44" y="1473"/>
            <a:chExt cx="981" cy="1105"/>
          </a:xfrm>
        </p:grpSpPr>
        <p:pic>
          <p:nvPicPr>
            <p:cNvPr id="288" name="Picture 19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89"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90" name="矩形 289">
            <a:extLst>
              <a:ext uri="{FF2B5EF4-FFF2-40B4-BE49-F238E27FC236}">
                <a16:creationId xmlns:a16="http://schemas.microsoft.com/office/drawing/2014/main" id="{42FB6BD2-C40D-4F16-AA46-C23072D0DAA6}"/>
              </a:ext>
            </a:extLst>
          </p:cNvPr>
          <p:cNvSpPr/>
          <p:nvPr/>
        </p:nvSpPr>
        <p:spPr>
          <a:xfrm>
            <a:off x="254000" y="3060700"/>
            <a:ext cx="5116513"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defRPr/>
            </a:pPr>
            <a:r>
              <a:rPr lang="zh-CN" altLang="en-US" dirty="0"/>
              <a:t>每一层数据包包含头部和负载。上层的数据包是下层协议数据包的负载。</a:t>
            </a:r>
            <a:endParaRPr lang="zh-CN" altLang="en-US" sz="1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270"/>
                                        </p:tgtEl>
                                        <p:attrNameLst>
                                          <p:attrName>ppt_x</p:attrName>
                                          <p:attrName>ppt_y</p:attrName>
                                        </p:attrNameLst>
                                      </p:cBhvr>
                                      <p:rCtr x="0" y="25"/>
                                    </p:animMotion>
                                  </p:childTnLst>
                                </p:cTn>
                              </p:par>
                              <p:par>
                                <p:cTn id="7" presetID="10" presetClass="exit" presetSubtype="0" fill="hold" grpId="0" nodeType="withEffect">
                                  <p:stCondLst>
                                    <p:cond delay="0"/>
                                  </p:stCondLst>
                                  <p:childTnLst>
                                    <p:animEffect transition="out" filter="fade">
                                      <p:cBhvr>
                                        <p:cTn id="8" dur="2000"/>
                                        <p:tgtEl>
                                          <p:spTgt spid="269"/>
                                        </p:tgtEl>
                                      </p:cBhvr>
                                    </p:animEffect>
                                    <p:set>
                                      <p:cBhvr>
                                        <p:cTn id="9" dur="1" fill="hold">
                                          <p:stCondLst>
                                            <p:cond delay="1999"/>
                                          </p:stCondLst>
                                        </p:cTn>
                                        <p:tgtEl>
                                          <p:spTgt spid="26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70"/>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84"/>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3"/>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273"/>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273"/>
                                        </p:tgtEl>
                                        <p:attrNameLst>
                                          <p:attrName>ppt_x</p:attrName>
                                          <p:attrName>ppt_y</p:attrName>
                                        </p:attrNameLst>
                                      </p:cBhvr>
                                      <p:rCtr x="0" y="28"/>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7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8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7"/>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76"/>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176"/>
                                        </p:tgtEl>
                                        <p:attrNameLst>
                                          <p:attrName>ppt_x</p:attrName>
                                          <p:attrName>ppt_y</p:attrName>
                                        </p:attrNameLst>
                                      </p:cBhvr>
                                      <p:rCtr x="0" y="21"/>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7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83"/>
                                        </p:tgtEl>
                                        <p:attrNameLst>
                                          <p:attrName>style.visibility</p:attrName>
                                        </p:attrNameLst>
                                      </p:cBhvr>
                                      <p:to>
                                        <p:strVal val="hidden"/>
                                      </p:to>
                                    </p:set>
                                  </p:childTnLst>
                                </p:cTn>
                              </p:par>
                            </p:childTnLst>
                          </p:cTn>
                        </p:par>
                        <p:par>
                          <p:cTn id="59" fill="hold">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258"/>
                                        </p:tgtEl>
                                        <p:attrNameLst>
                                          <p:attrName>ppt_x</p:attrName>
                                          <p:attrName>ppt_y</p:attrName>
                                        </p:attrNameLst>
                                      </p:cBhvr>
                                      <p:rCtr x="332" y="288"/>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25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251"/>
                                        </p:tgtEl>
                                        <p:attrNameLst>
                                          <p:attrName>ppt_x</p:attrName>
                                          <p:attrName>ppt_y</p:attrName>
                                        </p:attrNameLst>
                                      </p:cBhvr>
                                      <p:rCtr x="0" y="-24"/>
                                    </p:animMotion>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251"/>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34"/>
                                        </p:tgtEl>
                                        <p:attrNameLst>
                                          <p:attrName>style.visibility</p:attrName>
                                        </p:attrNameLst>
                                      </p:cBhvr>
                                      <p:to>
                                        <p:strVal val="visible"/>
                                      </p:to>
                                    </p:set>
                                    <p:animEffect transition="in" filter="wipe(up)">
                                      <p:cBhvr>
                                        <p:cTn id="78" dur="500"/>
                                        <p:tgtEl>
                                          <p:spTgt spid="23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34"/>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down)">
                                      <p:cBhvr>
                                        <p:cTn id="85"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P spid="187" grpId="0"/>
      <p:bldP spid="187" grpId="1"/>
      <p:bldP spid="269" grpId="0"/>
      <p:bldP spid="283" grpId="0"/>
      <p:bldP spid="283"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ISO/OSI </a:t>
            </a:r>
            <a:r>
              <a:rPr lang="zh-CN" altLang="en-US" dirty="0"/>
              <a:t>参考模型</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68</a:t>
            </a:fld>
            <a:endParaRPr lang="zh-CN" altLang="en-US"/>
          </a:p>
        </p:txBody>
      </p:sp>
      <p:sp>
        <p:nvSpPr>
          <p:cNvPr id="12" name="Rectangle 4"/>
          <p:cNvSpPr txBox="1">
            <a:spLocks noChangeArrowheads="1"/>
          </p:cNvSpPr>
          <p:nvPr/>
        </p:nvSpPr>
        <p:spPr bwMode="auto">
          <a:xfrm>
            <a:off x="584200" y="1988840"/>
            <a:ext cx="5154613" cy="4081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表示层：</a:t>
            </a:r>
            <a:r>
              <a:rPr kumimoji="0" lang="zh-CN" altLang="en-US" sz="2400" b="0" i="0" u="none" strike="noStrike" kern="0" cap="none" spc="0" normalizeH="0" baseline="0" noProof="0" dirty="0">
                <a:ln>
                  <a:noFill/>
                </a:ln>
                <a:solidFill>
                  <a:schemeClr val="tx1"/>
                </a:solidFill>
                <a:effectLst/>
                <a:uLnTx/>
                <a:uFillTx/>
                <a:latin typeface="+mn-ea"/>
                <a:cs typeface="+mn-cs"/>
              </a:rPr>
              <a:t>支持应用层对数据含义的处理</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例如</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加解密、压缩解压、</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机器转码等</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solidFill>
                  <a:srgbClr val="CC0000"/>
                </a:solidFill>
                <a:latin typeface="+mn-ea"/>
              </a:rPr>
              <a:t>会话层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同步、检查点（</a:t>
            </a:r>
            <a:r>
              <a:rPr kumimoji="0" lang="en-US" altLang="zh-CN" sz="2400" b="0" i="0" u="none" strike="noStrike" kern="0" cap="none" spc="0" normalizeH="0" baseline="0" noProof="0" dirty="0">
                <a:ln>
                  <a:noFill/>
                </a:ln>
                <a:solidFill>
                  <a:schemeClr val="tx1"/>
                </a:solidFill>
                <a:effectLst/>
                <a:uLnTx/>
                <a:uFillTx/>
                <a:latin typeface="+mn-ea"/>
                <a:cs typeface="+mn-cs"/>
              </a:rPr>
              <a:t>checkpoint</a:t>
            </a:r>
            <a:r>
              <a:rPr kumimoji="0" lang="zh-CN" altLang="en-US" sz="2400" b="0" i="0" u="none" strike="noStrike" kern="0" cap="none" spc="0" normalizeH="0" baseline="0" noProof="0" dirty="0">
                <a:ln>
                  <a:noFill/>
                </a:ln>
                <a:solidFill>
                  <a:schemeClr val="tx1"/>
                </a:solidFill>
                <a:effectLst/>
                <a:uLnTx/>
                <a:uFillTx/>
                <a:latin typeface="+mn-ea"/>
                <a:cs typeface="+mn-cs"/>
              </a:rPr>
              <a:t>）、数据恢复</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因特网协议栈</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000" b="0" i="0" u="none" strike="noStrike" kern="0" cap="none" spc="0" normalizeH="0" baseline="0" noProof="0" dirty="0">
                <a:ln>
                  <a:noFill/>
                </a:ln>
                <a:solidFill>
                  <a:schemeClr val="tx1"/>
                </a:solidFill>
                <a:effectLst/>
                <a:uLnTx/>
                <a:uFillTx/>
                <a:latin typeface="+mn-ea"/>
              </a:rPr>
              <a:t>在应用层按需实现这些功能</a:t>
            </a:r>
            <a:endParaRPr kumimoji="0" lang="en-US" altLang="zh-CN" sz="20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zh-CN" altLang="en-US" sz="2000" kern="0" dirty="0">
                <a:latin typeface="+mn-ea"/>
              </a:rPr>
              <a:t>不是所有情况下都需要</a:t>
            </a:r>
            <a:endParaRPr kumimoji="0" lang="en-US" altLang="zh-CN" sz="2000" b="0" i="0" u="none" strike="noStrike" kern="0" cap="none" spc="0" normalizeH="0" baseline="0" noProof="0" dirty="0">
              <a:ln>
                <a:noFill/>
              </a:ln>
              <a:solidFill>
                <a:schemeClr val="tx1"/>
              </a:solidFill>
              <a:effectLst/>
              <a:uLnTx/>
              <a:uFillTx/>
              <a:latin typeface="+mn-ea"/>
            </a:endParaRPr>
          </a:p>
        </p:txBody>
      </p:sp>
      <p:sp>
        <p:nvSpPr>
          <p:cNvPr id="22" name="Rectangle 2"/>
          <p:cNvSpPr>
            <a:spLocks noChangeArrowheads="1"/>
          </p:cNvSpPr>
          <p:nvPr/>
        </p:nvSpPr>
        <p:spPr bwMode="auto">
          <a:xfrm>
            <a:off x="6505575" y="1638300"/>
            <a:ext cx="1892300" cy="3530600"/>
          </a:xfrm>
          <a:prstGeom prst="rect">
            <a:avLst/>
          </a:prstGeom>
          <a:solidFill>
            <a:srgbClr val="000099"/>
          </a:solidFill>
          <a:ln w="38100">
            <a:noFill/>
            <a:miter lim="800000"/>
            <a:headEnd/>
            <a:tailEnd/>
          </a:ln>
        </p:spPr>
        <p:txBody>
          <a:bodyPr wrap="none" anchor="ctr"/>
          <a:lstStyle/>
          <a:p>
            <a:endParaRPr lang="zh-CN" altLang="zh-CN">
              <a:latin typeface="Times New Roman" pitchFamily="18" charset="0"/>
            </a:endParaRPr>
          </a:p>
        </p:txBody>
      </p:sp>
      <p:sp>
        <p:nvSpPr>
          <p:cNvPr id="23" name="Rectangle 6"/>
          <p:cNvSpPr>
            <a:spLocks noChangeArrowheads="1"/>
          </p:cNvSpPr>
          <p:nvPr/>
        </p:nvSpPr>
        <p:spPr bwMode="auto">
          <a:xfrm>
            <a:off x="6391275" y="1774825"/>
            <a:ext cx="1892300" cy="3586163"/>
          </a:xfrm>
          <a:prstGeom prst="rect">
            <a:avLst/>
          </a:prstGeom>
          <a:solidFill>
            <a:schemeClr val="bg1"/>
          </a:solidFill>
          <a:ln w="38100">
            <a:solidFill>
              <a:schemeClr val="tx1"/>
            </a:solidFill>
            <a:miter lim="800000"/>
            <a:headEnd/>
            <a:tailEnd/>
          </a:ln>
        </p:spPr>
        <p:txBody>
          <a:bodyPr wrap="none" anchor="ctr"/>
          <a:lstStyle/>
          <a:p>
            <a:endParaRPr lang="zh-CN" altLang="zh-CN">
              <a:latin typeface="Times New Roman" pitchFamily="18" charset="0"/>
            </a:endParaRPr>
          </a:p>
        </p:txBody>
      </p:sp>
      <p:sp>
        <p:nvSpPr>
          <p:cNvPr id="24" name="Text Box 7"/>
          <p:cNvSpPr txBox="1">
            <a:spLocks noChangeArrowheads="1"/>
          </p:cNvSpPr>
          <p:nvPr/>
        </p:nvSpPr>
        <p:spPr bwMode="auto">
          <a:xfrm>
            <a:off x="6348413" y="1946275"/>
            <a:ext cx="1982787" cy="3460756"/>
          </a:xfrm>
          <a:prstGeom prst="rect">
            <a:avLst/>
          </a:prstGeom>
          <a:noFill/>
          <a:ln w="9525">
            <a:noFill/>
            <a:miter lim="800000"/>
            <a:headEnd/>
            <a:tailEnd/>
          </a:ln>
        </p:spPr>
        <p:txBody>
          <a:bodyPr>
            <a:spAutoFit/>
          </a:bodyPr>
          <a:lstStyle/>
          <a:p>
            <a:pPr algn="ctr">
              <a:lnSpc>
                <a:spcPct val="70000"/>
              </a:lnSpc>
            </a:pPr>
            <a:r>
              <a:rPr lang="zh-CN" altLang="en-US" sz="2400" dirty="0"/>
              <a:t>应用层</a:t>
            </a:r>
            <a:endParaRPr lang="en-US" altLang="zh-CN" sz="2400" dirty="0"/>
          </a:p>
          <a:p>
            <a:pPr algn="ctr">
              <a:lnSpc>
                <a:spcPct val="70000"/>
              </a:lnSpc>
            </a:pPr>
            <a:endParaRPr lang="en-US" altLang="zh-CN" sz="2400" dirty="0"/>
          </a:p>
          <a:p>
            <a:pPr algn="ctr">
              <a:lnSpc>
                <a:spcPct val="70000"/>
              </a:lnSpc>
            </a:pPr>
            <a:r>
              <a:rPr lang="zh-CN" altLang="en-US" sz="2400" dirty="0"/>
              <a:t>表示层</a:t>
            </a:r>
            <a:endParaRPr lang="en-US" altLang="zh-CN" sz="2400" dirty="0"/>
          </a:p>
          <a:p>
            <a:pPr algn="ctr">
              <a:lnSpc>
                <a:spcPct val="70000"/>
              </a:lnSpc>
            </a:pPr>
            <a:endParaRPr lang="en-US" altLang="zh-CN" sz="2400" dirty="0"/>
          </a:p>
          <a:p>
            <a:pPr algn="ctr">
              <a:lnSpc>
                <a:spcPct val="70000"/>
              </a:lnSpc>
            </a:pPr>
            <a:r>
              <a:rPr lang="zh-CN" altLang="en-US" sz="2400" dirty="0"/>
              <a:t>会话层</a:t>
            </a:r>
            <a:endParaRPr lang="en-US" altLang="zh-CN" sz="2400" dirty="0"/>
          </a:p>
          <a:p>
            <a:pPr algn="ctr">
              <a:lnSpc>
                <a:spcPct val="70000"/>
              </a:lnSpc>
            </a:pPr>
            <a:endParaRPr lang="en-US" altLang="zh-CN" sz="2400" dirty="0"/>
          </a:p>
          <a:p>
            <a:pPr algn="ctr">
              <a:lnSpc>
                <a:spcPct val="70000"/>
              </a:lnSpc>
            </a:pPr>
            <a:r>
              <a:rPr lang="zh-CN" altLang="en-US" sz="2400" dirty="0"/>
              <a:t>传输层</a:t>
            </a:r>
            <a:endParaRPr lang="en-US" altLang="zh-CN" sz="2400" dirty="0"/>
          </a:p>
          <a:p>
            <a:pPr algn="ctr">
              <a:lnSpc>
                <a:spcPct val="70000"/>
              </a:lnSpc>
            </a:pPr>
            <a:endParaRPr lang="en-US" altLang="zh-CN" sz="2400" dirty="0"/>
          </a:p>
          <a:p>
            <a:pPr algn="ctr">
              <a:lnSpc>
                <a:spcPct val="70000"/>
              </a:lnSpc>
            </a:pPr>
            <a:r>
              <a:rPr lang="zh-CN" altLang="en-US" sz="2400" dirty="0"/>
              <a:t>网络层</a:t>
            </a:r>
            <a:endParaRPr lang="en-US" altLang="zh-CN" sz="2400" dirty="0"/>
          </a:p>
          <a:p>
            <a:pPr algn="ctr">
              <a:lnSpc>
                <a:spcPct val="70000"/>
              </a:lnSpc>
            </a:pPr>
            <a:endParaRPr lang="en-US" altLang="zh-CN" sz="2400" dirty="0"/>
          </a:p>
          <a:p>
            <a:pPr algn="ctr">
              <a:lnSpc>
                <a:spcPct val="70000"/>
              </a:lnSpc>
            </a:pPr>
            <a:r>
              <a:rPr lang="zh-CN" altLang="en-US" sz="2400" dirty="0"/>
              <a:t>链路层</a:t>
            </a:r>
            <a:endParaRPr lang="en-US" altLang="zh-CN" sz="2400" dirty="0"/>
          </a:p>
          <a:p>
            <a:pPr algn="ctr">
              <a:lnSpc>
                <a:spcPct val="70000"/>
              </a:lnSpc>
            </a:pPr>
            <a:endParaRPr lang="en-US" altLang="zh-CN" sz="2400" dirty="0"/>
          </a:p>
          <a:p>
            <a:pPr algn="ctr">
              <a:lnSpc>
                <a:spcPct val="70000"/>
              </a:lnSpc>
            </a:pPr>
            <a:r>
              <a:rPr lang="zh-CN" altLang="en-US" sz="2400" dirty="0"/>
              <a:t>物理层</a:t>
            </a:r>
            <a:endParaRPr lang="en-US" altLang="zh-CN" sz="2400" dirty="0"/>
          </a:p>
        </p:txBody>
      </p:sp>
      <p:sp>
        <p:nvSpPr>
          <p:cNvPr id="25" name="Line 8"/>
          <p:cNvSpPr>
            <a:spLocks noChangeShapeType="1"/>
          </p:cNvSpPr>
          <p:nvPr/>
        </p:nvSpPr>
        <p:spPr bwMode="auto">
          <a:xfrm>
            <a:off x="6370638" y="2366963"/>
            <a:ext cx="1885950" cy="0"/>
          </a:xfrm>
          <a:prstGeom prst="line">
            <a:avLst/>
          </a:prstGeom>
          <a:noFill/>
          <a:ln w="38100">
            <a:solidFill>
              <a:schemeClr val="tx1"/>
            </a:solidFill>
            <a:round/>
            <a:headEnd/>
            <a:tailEnd/>
          </a:ln>
        </p:spPr>
        <p:txBody>
          <a:bodyPr wrap="none" anchor="ctr"/>
          <a:lstStyle/>
          <a:p>
            <a:endParaRPr lang="zh-CN" altLang="en-US"/>
          </a:p>
        </p:txBody>
      </p:sp>
      <p:sp>
        <p:nvSpPr>
          <p:cNvPr id="26" name="Line 9"/>
          <p:cNvSpPr>
            <a:spLocks noChangeShapeType="1"/>
          </p:cNvSpPr>
          <p:nvPr/>
        </p:nvSpPr>
        <p:spPr bwMode="auto">
          <a:xfrm>
            <a:off x="6384925" y="3343275"/>
            <a:ext cx="1885950" cy="0"/>
          </a:xfrm>
          <a:prstGeom prst="line">
            <a:avLst/>
          </a:prstGeom>
          <a:noFill/>
          <a:ln w="38100">
            <a:solidFill>
              <a:schemeClr val="tx1"/>
            </a:solidFill>
            <a:round/>
            <a:headEnd/>
            <a:tailEnd/>
          </a:ln>
        </p:spPr>
        <p:txBody>
          <a:bodyPr wrap="none" anchor="ctr"/>
          <a:lstStyle/>
          <a:p>
            <a:endParaRPr lang="zh-CN" altLang="en-US"/>
          </a:p>
        </p:txBody>
      </p:sp>
      <p:sp>
        <p:nvSpPr>
          <p:cNvPr id="27" name="Line 10"/>
          <p:cNvSpPr>
            <a:spLocks noChangeShapeType="1"/>
          </p:cNvSpPr>
          <p:nvPr/>
        </p:nvSpPr>
        <p:spPr bwMode="auto">
          <a:xfrm>
            <a:off x="6384925" y="3883025"/>
            <a:ext cx="1885950" cy="0"/>
          </a:xfrm>
          <a:prstGeom prst="line">
            <a:avLst/>
          </a:prstGeom>
          <a:noFill/>
          <a:ln w="38100">
            <a:solidFill>
              <a:schemeClr val="tx1"/>
            </a:solidFill>
            <a:round/>
            <a:headEnd/>
            <a:tailEnd/>
          </a:ln>
        </p:spPr>
        <p:txBody>
          <a:bodyPr wrap="none" anchor="ctr"/>
          <a:lstStyle/>
          <a:p>
            <a:endParaRPr lang="zh-CN" altLang="en-US"/>
          </a:p>
        </p:txBody>
      </p:sp>
      <p:sp>
        <p:nvSpPr>
          <p:cNvPr id="28" name="Line 11"/>
          <p:cNvSpPr>
            <a:spLocks noChangeShapeType="1"/>
          </p:cNvSpPr>
          <p:nvPr/>
        </p:nvSpPr>
        <p:spPr bwMode="auto">
          <a:xfrm>
            <a:off x="6386513" y="4899025"/>
            <a:ext cx="1885950" cy="0"/>
          </a:xfrm>
          <a:prstGeom prst="line">
            <a:avLst/>
          </a:prstGeom>
          <a:noFill/>
          <a:ln w="38100">
            <a:solidFill>
              <a:schemeClr val="tx1"/>
            </a:solidFill>
            <a:round/>
            <a:headEnd/>
            <a:tailEnd/>
          </a:ln>
        </p:spPr>
        <p:txBody>
          <a:bodyPr wrap="none" anchor="ctr"/>
          <a:lstStyle/>
          <a:p>
            <a:endParaRPr lang="zh-CN" altLang="en-US"/>
          </a:p>
        </p:txBody>
      </p:sp>
      <p:sp>
        <p:nvSpPr>
          <p:cNvPr id="29" name="Line 12"/>
          <p:cNvSpPr>
            <a:spLocks noChangeShapeType="1"/>
          </p:cNvSpPr>
          <p:nvPr/>
        </p:nvSpPr>
        <p:spPr bwMode="auto">
          <a:xfrm>
            <a:off x="6370638" y="4416425"/>
            <a:ext cx="1885950" cy="0"/>
          </a:xfrm>
          <a:prstGeom prst="line">
            <a:avLst/>
          </a:prstGeom>
          <a:noFill/>
          <a:ln w="38100">
            <a:solidFill>
              <a:schemeClr val="tx1"/>
            </a:solidFill>
            <a:round/>
            <a:headEnd/>
            <a:tailEnd/>
          </a:ln>
        </p:spPr>
        <p:txBody>
          <a:bodyPr wrap="none" anchor="ctr"/>
          <a:lstStyle/>
          <a:p>
            <a:endParaRPr lang="zh-CN" altLang="en-US"/>
          </a:p>
        </p:txBody>
      </p:sp>
      <p:sp>
        <p:nvSpPr>
          <p:cNvPr id="30" name="Line 13"/>
          <p:cNvSpPr>
            <a:spLocks noChangeShapeType="1"/>
          </p:cNvSpPr>
          <p:nvPr/>
        </p:nvSpPr>
        <p:spPr bwMode="auto">
          <a:xfrm>
            <a:off x="6369050" y="2886075"/>
            <a:ext cx="1885950" cy="0"/>
          </a:xfrm>
          <a:prstGeom prst="line">
            <a:avLst/>
          </a:prstGeom>
          <a:noFill/>
          <a:ln w="38100">
            <a:solidFill>
              <a:schemeClr val="tx1"/>
            </a:solidFill>
            <a:round/>
            <a:headEnd/>
            <a:tailEnd/>
          </a:ln>
        </p:spPr>
        <p:txBody>
          <a:bodyPr wrap="none" anchor="ctr"/>
          <a:lstStyle/>
          <a:p>
            <a:endParaRPr lang="zh-CN" altLang="en-US"/>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solidFill>
                  <a:srgbClr val="C00000"/>
                </a:solidFill>
              </a:rPr>
              <a:t>1.6 </a:t>
            </a:r>
            <a:r>
              <a:rPr lang="zh-CN" altLang="en-US" sz="2800" dirty="0">
                <a:solidFill>
                  <a:srgbClr val="C00000"/>
                </a:solidFill>
              </a:rPr>
              <a:t>网络攻击和安全</a:t>
            </a:r>
            <a:endParaRPr lang="en-US" altLang="zh-CN" sz="2800" dirty="0">
              <a:solidFill>
                <a:srgbClr val="C00000"/>
              </a:solidFill>
            </a:endParaRPr>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69</a:t>
            </a:fld>
            <a:endParaRPr lang="zh-CN" alt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联网设备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a:t>
            </a:fld>
            <a:endParaRPr lang="zh-CN" altLang="en-US"/>
          </a:p>
        </p:txBody>
      </p:sp>
      <p:pic>
        <p:nvPicPr>
          <p:cNvPr id="19" name="Picture 20">
            <a:extLst>
              <a:ext uri="{FF2B5EF4-FFF2-40B4-BE49-F238E27FC236}">
                <a16:creationId xmlns:a16="http://schemas.microsoft.com/office/drawing/2014/main" id="{5E3EACB4-80AE-4056-A634-53B986BBC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575" y="1189038"/>
            <a:ext cx="19526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F41D8C11-318A-4211-AEF8-CF8277BAB0AE}"/>
              </a:ext>
            </a:extLst>
          </p:cNvPr>
          <p:cNvSpPr txBox="1">
            <a:spLocks noChangeArrowheads="1"/>
          </p:cNvSpPr>
          <p:nvPr/>
        </p:nvSpPr>
        <p:spPr bwMode="auto">
          <a:xfrm>
            <a:off x="4052888" y="6338888"/>
            <a:ext cx="1462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Smart phones</a:t>
            </a:r>
          </a:p>
        </p:txBody>
      </p:sp>
      <p:sp>
        <p:nvSpPr>
          <p:cNvPr id="21" name="Text Box 10">
            <a:extLst>
              <a:ext uri="{FF2B5EF4-FFF2-40B4-BE49-F238E27FC236}">
                <a16:creationId xmlns:a16="http://schemas.microsoft.com/office/drawing/2014/main" id="{24AEE478-D0AB-417C-A539-36E18AD6C6EC}"/>
              </a:ext>
            </a:extLst>
          </p:cNvPr>
          <p:cNvSpPr txBox="1">
            <a:spLocks noChangeArrowheads="1"/>
          </p:cNvSpPr>
          <p:nvPr/>
        </p:nvSpPr>
        <p:spPr bwMode="auto">
          <a:xfrm>
            <a:off x="7162800" y="2686050"/>
            <a:ext cx="1989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Smart power meter </a:t>
            </a:r>
          </a:p>
        </p:txBody>
      </p:sp>
      <p:pic>
        <p:nvPicPr>
          <p:cNvPr id="22" name="Picture 23" descr="相关图片">
            <a:extLst>
              <a:ext uri="{FF2B5EF4-FFF2-40B4-BE49-F238E27FC236}">
                <a16:creationId xmlns:a16="http://schemas.microsoft.com/office/drawing/2014/main" id="{F363BEDE-0B9E-4A56-9DF9-45BDCADD3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093" y="4412616"/>
            <a:ext cx="2106613"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B9E4D8F1-6481-4AEF-950A-960627B1E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527550"/>
            <a:ext cx="24003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0">
            <a:extLst>
              <a:ext uri="{FF2B5EF4-FFF2-40B4-BE49-F238E27FC236}">
                <a16:creationId xmlns:a16="http://schemas.microsoft.com/office/drawing/2014/main" id="{49D28362-3DB1-41BA-9010-F8E68F77AEE4}"/>
              </a:ext>
            </a:extLst>
          </p:cNvPr>
          <p:cNvSpPr txBox="1">
            <a:spLocks noChangeArrowheads="1"/>
          </p:cNvSpPr>
          <p:nvPr/>
        </p:nvSpPr>
        <p:spPr bwMode="auto">
          <a:xfrm>
            <a:off x="420688" y="5835650"/>
            <a:ext cx="3168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Starlink connectivity for Tesla car</a:t>
            </a:r>
          </a:p>
        </p:txBody>
      </p:sp>
      <p:pic>
        <p:nvPicPr>
          <p:cNvPr id="25" name="Picture 25">
            <a:extLst>
              <a:ext uri="{FF2B5EF4-FFF2-40B4-BE49-F238E27FC236}">
                <a16:creationId xmlns:a16="http://schemas.microsoft.com/office/drawing/2014/main" id="{75C83CC3-A24D-4F9C-A6ED-FFD1C7C91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38" y="2065709"/>
            <a:ext cx="21844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10">
            <a:extLst>
              <a:ext uri="{FF2B5EF4-FFF2-40B4-BE49-F238E27FC236}">
                <a16:creationId xmlns:a16="http://schemas.microsoft.com/office/drawing/2014/main" id="{3390960D-EC42-4536-99FF-80DEB4A0C04B}"/>
              </a:ext>
            </a:extLst>
          </p:cNvPr>
          <p:cNvSpPr txBox="1">
            <a:spLocks noChangeArrowheads="1"/>
          </p:cNvSpPr>
          <p:nvPr/>
        </p:nvSpPr>
        <p:spPr bwMode="auto">
          <a:xfrm>
            <a:off x="704850" y="3492872"/>
            <a:ext cx="1771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Industrial Internet</a:t>
            </a:r>
          </a:p>
          <a:p>
            <a:r>
              <a:rPr lang="en-US" altLang="zh-CN" sz="1600"/>
              <a:t>Smart factory</a:t>
            </a:r>
          </a:p>
        </p:txBody>
      </p:sp>
      <p:pic>
        <p:nvPicPr>
          <p:cNvPr id="27" name="Picture 29" descr="https://gimg2.baidu.com/image_search/src=http%3A%2F%2Fwww.51wendang.com%2Fpic%2F77a4470e000e62f0da83fd55%2F2-576-png_6_0_0_134_221_620_454_892.979_1262.879-787-0-0-787.jpg&amp;refer=http%3A%2F%2Fwww.51wendang.com&amp;app=2002&amp;size=f9999,10000&amp;q=a80&amp;n=0&amp;g=0n&amp;fmt=jpeg?sec=1633593451&amp;t=9466569be02e4d71f8d7eb29a11d4c6b">
            <a:extLst>
              <a:ext uri="{FF2B5EF4-FFF2-40B4-BE49-F238E27FC236}">
                <a16:creationId xmlns:a16="http://schemas.microsoft.com/office/drawing/2014/main" id="{1B223090-C7F8-48B7-AC64-A742C8E0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3850" y="1287463"/>
            <a:ext cx="2827338"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10">
            <a:extLst>
              <a:ext uri="{FF2B5EF4-FFF2-40B4-BE49-F238E27FC236}">
                <a16:creationId xmlns:a16="http://schemas.microsoft.com/office/drawing/2014/main" id="{0BFC76AB-BB5A-4DD5-9EB6-84FB87A2553C}"/>
              </a:ext>
            </a:extLst>
          </p:cNvPr>
          <p:cNvSpPr txBox="1">
            <a:spLocks noChangeArrowheads="1"/>
          </p:cNvSpPr>
          <p:nvPr/>
        </p:nvSpPr>
        <p:spPr bwMode="auto">
          <a:xfrm>
            <a:off x="3557588" y="3413125"/>
            <a:ext cx="1303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Smart home</a:t>
            </a:r>
          </a:p>
        </p:txBody>
      </p:sp>
      <p:pic>
        <p:nvPicPr>
          <p:cNvPr id="29" name="Picture 32">
            <a:extLst>
              <a:ext uri="{FF2B5EF4-FFF2-40B4-BE49-F238E27FC236}">
                <a16:creationId xmlns:a16="http://schemas.microsoft.com/office/drawing/2014/main" id="{CA58B7EC-75D9-4004-BF26-BC444AA6BE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0438" y="3313113"/>
            <a:ext cx="28035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10">
            <a:extLst>
              <a:ext uri="{FF2B5EF4-FFF2-40B4-BE49-F238E27FC236}">
                <a16:creationId xmlns:a16="http://schemas.microsoft.com/office/drawing/2014/main" id="{4F8F3E62-812D-4D9A-A849-0383BF8DE6F1}"/>
              </a:ext>
            </a:extLst>
          </p:cNvPr>
          <p:cNvSpPr txBox="1">
            <a:spLocks noChangeArrowheads="1"/>
          </p:cNvSpPr>
          <p:nvPr/>
        </p:nvSpPr>
        <p:spPr bwMode="auto">
          <a:xfrm>
            <a:off x="6815138" y="4964113"/>
            <a:ext cx="1917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Virtual reality</a:t>
            </a:r>
          </a:p>
          <a:p>
            <a:r>
              <a:rPr lang="en-US" altLang="zh-CN" sz="1600"/>
              <a:t>Remote healthcare</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网络安全</a:t>
            </a:r>
          </a:p>
        </p:txBody>
      </p:sp>
      <p:sp>
        <p:nvSpPr>
          <p:cNvPr id="3" name="内容占位符 2"/>
          <p:cNvSpPr>
            <a:spLocks noGrp="1"/>
          </p:cNvSpPr>
          <p:nvPr>
            <p:ph idx="1"/>
          </p:nvPr>
        </p:nvSpPr>
        <p:spPr/>
        <p:txBody>
          <a:bodyPr/>
          <a:lstStyle/>
          <a:p>
            <a:pPr marL="287338" indent="-287338"/>
            <a:r>
              <a:rPr lang="zh-CN" altLang="en-US" sz="2800" dirty="0">
                <a:solidFill>
                  <a:srgbClr val="CC0000"/>
                </a:solidFill>
                <a:latin typeface="+mn-ea"/>
              </a:rPr>
              <a:t>网络安全包括</a:t>
            </a:r>
            <a:r>
              <a:rPr lang="en-US" altLang="zh-CN" sz="2800" dirty="0">
                <a:solidFill>
                  <a:srgbClr val="CC0000"/>
                </a:solidFill>
                <a:latin typeface="+mn-ea"/>
              </a:rPr>
              <a:t>:</a:t>
            </a:r>
          </a:p>
          <a:p>
            <a:pPr marL="682625" lvl="1" indent="-225425"/>
            <a:r>
              <a:rPr lang="zh-CN" altLang="en-US" sz="2400" dirty="0">
                <a:latin typeface="+mn-ea"/>
              </a:rPr>
              <a:t>攻击者如何攻击网络</a:t>
            </a:r>
            <a:endParaRPr lang="en-US" altLang="zh-CN" sz="2400" dirty="0">
              <a:latin typeface="+mn-ea"/>
            </a:endParaRPr>
          </a:p>
          <a:p>
            <a:pPr marL="682625" lvl="1" indent="-225425"/>
            <a:r>
              <a:rPr lang="zh-CN" altLang="en-US" sz="2400" dirty="0">
                <a:latin typeface="+mn-ea"/>
              </a:rPr>
              <a:t>如何防御攻击</a:t>
            </a:r>
            <a:endParaRPr lang="en-US" altLang="zh-CN" sz="2400" dirty="0">
              <a:latin typeface="+mn-ea"/>
            </a:endParaRPr>
          </a:p>
          <a:p>
            <a:pPr marL="682625" lvl="1" indent="-225425"/>
            <a:r>
              <a:rPr lang="zh-CN" altLang="en-US" sz="2400" dirty="0">
                <a:latin typeface="+mn-ea"/>
              </a:rPr>
              <a:t>如何设计对攻击免疫的网络体系结构（内生安全）</a:t>
            </a:r>
            <a:endParaRPr lang="en-US" altLang="zh-CN" sz="2400" dirty="0">
              <a:latin typeface="+mn-ea"/>
            </a:endParaRPr>
          </a:p>
          <a:p>
            <a:pPr marL="287338" indent="-287338"/>
            <a:r>
              <a:rPr lang="zh-CN" altLang="en-US" sz="2800" dirty="0">
                <a:solidFill>
                  <a:srgbClr val="CC0000"/>
                </a:solidFill>
                <a:latin typeface="+mn-ea"/>
              </a:rPr>
              <a:t>因特网设计之初没有（太多）安全考虑</a:t>
            </a:r>
            <a:endParaRPr lang="en-US" altLang="zh-CN" sz="2800" dirty="0">
              <a:solidFill>
                <a:srgbClr val="CC0000"/>
              </a:solidFill>
              <a:latin typeface="+mn-ea"/>
            </a:endParaRPr>
          </a:p>
          <a:p>
            <a:pPr marL="682625" lvl="1" indent="-225425"/>
            <a:r>
              <a:rPr lang="zh-CN" altLang="en-US" sz="2400" dirty="0">
                <a:latin typeface="+mn-ea"/>
                <a:sym typeface="Wingdings" pitchFamily="2" charset="2"/>
              </a:rPr>
              <a:t>最初是服务于一群相互信任的用户</a:t>
            </a:r>
            <a:r>
              <a:rPr lang="en-US" altLang="ja-JP" sz="2400" dirty="0">
                <a:latin typeface="+mn-ea"/>
                <a:sym typeface="Wingdings" pitchFamily="2" charset="2"/>
              </a:rPr>
              <a:t></a:t>
            </a:r>
            <a:endParaRPr lang="en-US" altLang="ja-JP" sz="2400" dirty="0">
              <a:latin typeface="+mn-ea"/>
            </a:endParaRPr>
          </a:p>
          <a:p>
            <a:pPr marL="682625" lvl="1" indent="-225425"/>
            <a:r>
              <a:rPr lang="zh-CN" altLang="en-US" sz="2400" dirty="0">
                <a:latin typeface="+mn-ea"/>
              </a:rPr>
              <a:t>通过</a:t>
            </a:r>
            <a:r>
              <a:rPr lang="en-US" altLang="zh-CN" sz="2400" dirty="0">
                <a:latin typeface="+mn-ea"/>
              </a:rPr>
              <a:t>“</a:t>
            </a:r>
            <a:r>
              <a:rPr lang="zh-CN" altLang="en-US" sz="2400" dirty="0">
                <a:latin typeface="+mn-ea"/>
              </a:rPr>
              <a:t>亡羊补牢</a:t>
            </a:r>
            <a:r>
              <a:rPr lang="en-US" altLang="zh-CN" sz="2400" dirty="0">
                <a:latin typeface="+mn-ea"/>
              </a:rPr>
              <a:t>”</a:t>
            </a:r>
            <a:r>
              <a:rPr lang="zh-CN" altLang="en-US" sz="2400" dirty="0">
                <a:latin typeface="+mn-ea"/>
              </a:rPr>
              <a:t>的方式增加安全性</a:t>
            </a:r>
            <a:endParaRPr lang="en-US" altLang="ja-JP" sz="2400" dirty="0">
              <a:latin typeface="+mn-ea"/>
            </a:endParaRPr>
          </a:p>
          <a:p>
            <a:pPr marL="682625" lvl="1" indent="-225425"/>
            <a:r>
              <a:rPr lang="zh-CN" altLang="en-US" sz="2400" dirty="0">
                <a:latin typeface="+mn-ea"/>
              </a:rPr>
              <a:t>在各层增加安全机制</a:t>
            </a:r>
            <a:r>
              <a:rPr lang="en-US" altLang="zh-CN" sz="2400" dirty="0">
                <a:latin typeface="+mn-ea"/>
              </a:rPr>
              <a:t>!</a:t>
            </a:r>
          </a:p>
          <a:p>
            <a:pPr marL="287338" indent="-287338"/>
            <a:endParaRPr lang="en-US" altLang="zh-CN" sz="2800" dirty="0">
              <a:latin typeface="+mn-ea"/>
            </a:endParaRPr>
          </a:p>
          <a:p>
            <a:endParaRPr lang="zh-CN" altLang="en-US" sz="2800"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70</a:t>
            </a:fld>
            <a:endParaRPr lang="zh-CN" altLang="en-US"/>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基于恶意软件的攻击</a:t>
            </a:r>
          </a:p>
        </p:txBody>
      </p:sp>
      <p:sp>
        <p:nvSpPr>
          <p:cNvPr id="3" name="内容占位符 2"/>
          <p:cNvSpPr>
            <a:spLocks noGrp="1"/>
          </p:cNvSpPr>
          <p:nvPr>
            <p:ph idx="1"/>
          </p:nvPr>
        </p:nvSpPr>
        <p:spPr/>
        <p:txBody>
          <a:bodyPr/>
          <a:lstStyle/>
          <a:p>
            <a:r>
              <a:rPr lang="zh-CN" altLang="en-US" sz="2800" dirty="0">
                <a:latin typeface="+mn-ea"/>
              </a:rPr>
              <a:t>主机感染恶意软件的方式</a:t>
            </a:r>
            <a:endParaRPr lang="en-US" altLang="zh-CN" sz="2800" dirty="0">
              <a:latin typeface="+mn-ea"/>
            </a:endParaRPr>
          </a:p>
          <a:p>
            <a:pPr marL="682625" lvl="1" indent="-225425">
              <a:spcBef>
                <a:spcPct val="50000"/>
              </a:spcBef>
            </a:pPr>
            <a:r>
              <a:rPr lang="zh-CN" altLang="en-US" sz="2400" dirty="0">
                <a:solidFill>
                  <a:srgbClr val="000099"/>
                </a:solidFill>
                <a:latin typeface="+mn-ea"/>
              </a:rPr>
              <a:t>病毒</a:t>
            </a:r>
            <a:r>
              <a:rPr lang="en-US" altLang="zh-CN" sz="2400" dirty="0">
                <a:solidFill>
                  <a:srgbClr val="000099"/>
                </a:solidFill>
                <a:latin typeface="+mn-ea"/>
              </a:rPr>
              <a:t>:</a:t>
            </a:r>
            <a:r>
              <a:rPr lang="en-US" altLang="zh-CN" sz="2400" i="1" dirty="0">
                <a:solidFill>
                  <a:srgbClr val="000099"/>
                </a:solidFill>
                <a:latin typeface="+mn-ea"/>
              </a:rPr>
              <a:t> </a:t>
            </a:r>
            <a:r>
              <a:rPr lang="zh-CN" altLang="en-US" sz="2400" dirty="0">
                <a:latin typeface="+mn-ea"/>
              </a:rPr>
              <a:t>通过</a:t>
            </a:r>
            <a:r>
              <a:rPr lang="zh-CN" altLang="en-US" sz="2400" dirty="0">
                <a:solidFill>
                  <a:srgbClr val="C00000"/>
                </a:solidFill>
                <a:latin typeface="+mn-ea"/>
              </a:rPr>
              <a:t>主动</a:t>
            </a:r>
            <a:r>
              <a:rPr lang="zh-CN" altLang="en-US" sz="2400" dirty="0">
                <a:latin typeface="+mn-ea"/>
              </a:rPr>
              <a:t>可执行对象自我复制</a:t>
            </a:r>
            <a:r>
              <a:rPr lang="en-US" altLang="zh-CN" sz="2400" dirty="0">
                <a:latin typeface="+mn-ea"/>
              </a:rPr>
              <a:t> (</a:t>
            </a:r>
            <a:r>
              <a:rPr lang="zh-CN" altLang="en-US" sz="2400" dirty="0">
                <a:latin typeface="+mn-ea"/>
              </a:rPr>
              <a:t>例如，邮件附件</a:t>
            </a:r>
            <a:r>
              <a:rPr lang="en-US" altLang="zh-CN" sz="2400" dirty="0">
                <a:latin typeface="+mn-ea"/>
              </a:rPr>
              <a:t>)</a:t>
            </a:r>
          </a:p>
          <a:p>
            <a:pPr marL="682625" lvl="1" indent="-225425">
              <a:spcBef>
                <a:spcPct val="50000"/>
              </a:spcBef>
            </a:pPr>
            <a:r>
              <a:rPr lang="zh-CN" altLang="en-US" sz="2400" dirty="0">
                <a:solidFill>
                  <a:srgbClr val="000099"/>
                </a:solidFill>
                <a:latin typeface="+mn-ea"/>
              </a:rPr>
              <a:t>蠕虫</a:t>
            </a:r>
            <a:r>
              <a:rPr lang="en-US" altLang="zh-CN" sz="2400" dirty="0">
                <a:solidFill>
                  <a:srgbClr val="000099"/>
                </a:solidFill>
                <a:latin typeface="+mn-ea"/>
              </a:rPr>
              <a:t>:</a:t>
            </a:r>
            <a:r>
              <a:rPr lang="en-US" altLang="zh-CN" sz="2400" i="1" dirty="0">
                <a:solidFill>
                  <a:srgbClr val="000099"/>
                </a:solidFill>
                <a:latin typeface="+mn-ea"/>
              </a:rPr>
              <a:t> </a:t>
            </a:r>
            <a:r>
              <a:rPr lang="zh-CN" altLang="en-US" sz="2400" dirty="0">
                <a:solidFill>
                  <a:srgbClr val="C00000"/>
                </a:solidFill>
                <a:latin typeface="+mn-ea"/>
              </a:rPr>
              <a:t>被动</a:t>
            </a:r>
            <a:r>
              <a:rPr lang="zh-CN" altLang="en-US" sz="2400" dirty="0">
                <a:latin typeface="+mn-ea"/>
              </a:rPr>
              <a:t>接收到自我复制的程序</a:t>
            </a:r>
            <a:endParaRPr lang="en-US" altLang="zh-CN" sz="2400" dirty="0">
              <a:latin typeface="+mn-ea"/>
            </a:endParaRPr>
          </a:p>
          <a:p>
            <a:pPr marL="287338" indent="-287338">
              <a:spcBef>
                <a:spcPct val="50000"/>
              </a:spcBef>
            </a:pPr>
            <a:r>
              <a:rPr lang="zh-CN" altLang="en-US" sz="2800" dirty="0">
                <a:solidFill>
                  <a:schemeClr val="tx2"/>
                </a:solidFill>
                <a:latin typeface="+mn-ea"/>
              </a:rPr>
              <a:t>恶意软件</a:t>
            </a:r>
            <a:r>
              <a:rPr lang="zh-CN" altLang="en-US" sz="2800" dirty="0">
                <a:latin typeface="+mn-ea"/>
              </a:rPr>
              <a:t>记录键盘敲击、网站访问地址等信息，上传到信息收集站点</a:t>
            </a:r>
            <a:endParaRPr lang="en-US" altLang="zh-CN" sz="2800" dirty="0">
              <a:latin typeface="+mn-ea"/>
            </a:endParaRPr>
          </a:p>
          <a:p>
            <a:pPr marL="287338" indent="-287338">
              <a:spcBef>
                <a:spcPct val="50000"/>
              </a:spcBef>
            </a:pPr>
            <a:r>
              <a:rPr lang="zh-CN" altLang="en-US" sz="2800" dirty="0">
                <a:latin typeface="+mn-ea"/>
              </a:rPr>
              <a:t>被感染的主机可以被黑客操控为</a:t>
            </a:r>
            <a:r>
              <a:rPr lang="zh-CN" altLang="en-US" sz="2800" dirty="0">
                <a:solidFill>
                  <a:schemeClr val="tx2"/>
                </a:solidFill>
                <a:latin typeface="+mn-ea"/>
              </a:rPr>
              <a:t>僵尸网络</a:t>
            </a:r>
            <a:r>
              <a:rPr lang="zh-CN" altLang="en-US" sz="2800" dirty="0">
                <a:latin typeface="+mn-ea"/>
              </a:rPr>
              <a:t>，用于传播垃圾信息（</a:t>
            </a:r>
            <a:r>
              <a:rPr lang="en-US" altLang="zh-CN" sz="2800" dirty="0">
                <a:latin typeface="+mn-ea"/>
              </a:rPr>
              <a:t>spam</a:t>
            </a:r>
            <a:r>
              <a:rPr lang="zh-CN" altLang="en-US" sz="2800" dirty="0">
                <a:latin typeface="+mn-ea"/>
              </a:rPr>
              <a:t>）、发起分布式拒绝服务攻击（</a:t>
            </a:r>
            <a:r>
              <a:rPr lang="en-US" altLang="zh-CN" sz="2800" dirty="0" err="1">
                <a:latin typeface="+mn-ea"/>
              </a:rPr>
              <a:t>DDoS</a:t>
            </a:r>
            <a:r>
              <a:rPr lang="zh-CN" altLang="en-US" sz="2800" dirty="0">
                <a:latin typeface="+mn-ea"/>
              </a:rPr>
              <a:t>）</a:t>
            </a:r>
            <a:endParaRPr lang="en-US" altLang="zh-CN" sz="2800" dirty="0">
              <a:latin typeface="+mn-ea"/>
            </a:endParaRPr>
          </a:p>
          <a:p>
            <a:pPr lvl="1"/>
            <a:endParaRPr lang="zh-CN" altLang="en-US" sz="2400"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71</a:t>
            </a:fld>
            <a:endParaRPr lang="zh-CN" altLang="en-US"/>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对服务器和网络基础设施的攻击</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72</a:t>
            </a:fld>
            <a:endParaRPr lang="zh-CN" altLang="en-US"/>
          </a:p>
        </p:txBody>
      </p:sp>
      <p:sp>
        <p:nvSpPr>
          <p:cNvPr id="7" name="Rectangle 3"/>
          <p:cNvSpPr txBox="1">
            <a:spLocks noChangeArrowheads="1"/>
          </p:cNvSpPr>
          <p:nvPr/>
        </p:nvSpPr>
        <p:spPr bwMode="auto">
          <a:xfrm>
            <a:off x="387350" y="1897385"/>
            <a:ext cx="8132763" cy="1171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2800" kern="0" dirty="0">
                <a:solidFill>
                  <a:srgbClr val="CC0000"/>
                </a:solidFill>
                <a:latin typeface="+mn-ea"/>
              </a:rPr>
              <a:t>拒绝服务攻击：</a:t>
            </a:r>
            <a:r>
              <a:rPr kumimoji="0" lang="zh-CN" altLang="en-US" sz="2800" b="0" i="0" u="none" strike="noStrike" kern="0" cap="none" spc="0" normalizeH="0" baseline="0" noProof="0" dirty="0">
                <a:ln>
                  <a:noFill/>
                </a:ln>
                <a:solidFill>
                  <a:schemeClr val="tx1"/>
                </a:solidFill>
                <a:effectLst/>
                <a:uLnTx/>
                <a:uFillTx/>
                <a:latin typeface="+mn-ea"/>
                <a:cs typeface="+mn-cs"/>
              </a:rPr>
              <a:t>攻击者通过伪造大量流量耗尽攻击目标的带宽、服务能力等资源，达到瘫痪攻击目标的目的。</a:t>
            </a:r>
            <a:endParaRPr kumimoji="0" lang="en-US" altLang="zh-CN" sz="2800" b="0" i="0" u="none" strike="noStrike" kern="0" cap="none" spc="0" normalizeH="0" baseline="0" noProof="0" dirty="0">
              <a:ln>
                <a:noFill/>
              </a:ln>
              <a:solidFill>
                <a:schemeClr val="tx1"/>
              </a:solidFill>
              <a:effectLst/>
              <a:uLnTx/>
              <a:uFillTx/>
              <a:latin typeface="+mn-ea"/>
              <a:cs typeface="+mn-cs"/>
            </a:endParaRPr>
          </a:p>
        </p:txBody>
      </p:sp>
      <p:sp>
        <p:nvSpPr>
          <p:cNvPr id="8" name="Rectangle 4"/>
          <p:cNvSpPr>
            <a:spLocks noChangeArrowheads="1"/>
          </p:cNvSpPr>
          <p:nvPr/>
        </p:nvSpPr>
        <p:spPr bwMode="auto">
          <a:xfrm>
            <a:off x="354013" y="3342605"/>
            <a:ext cx="4114800" cy="5334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charset="2"/>
              <a:buNone/>
            </a:pPr>
            <a:r>
              <a:rPr lang="en-US" altLang="zh-CN" sz="2400" dirty="0">
                <a:solidFill>
                  <a:srgbClr val="000099"/>
                </a:solidFill>
                <a:latin typeface="+mn-ea"/>
              </a:rPr>
              <a:t>1.</a:t>
            </a:r>
            <a:r>
              <a:rPr lang="en-US" altLang="zh-CN" sz="2400" dirty="0">
                <a:latin typeface="+mn-ea"/>
              </a:rPr>
              <a:t> </a:t>
            </a:r>
            <a:r>
              <a:rPr lang="zh-CN" altLang="en-US" sz="2400" dirty="0">
                <a:latin typeface="+mn-ea"/>
              </a:rPr>
              <a:t>选取目标</a:t>
            </a:r>
            <a:endParaRPr lang="en-US" altLang="zh-CN" sz="2400" dirty="0">
              <a:latin typeface="+mn-ea"/>
            </a:endParaRPr>
          </a:p>
        </p:txBody>
      </p:sp>
      <p:sp>
        <p:nvSpPr>
          <p:cNvPr id="9" name="Rectangle 5"/>
          <p:cNvSpPr>
            <a:spLocks noChangeArrowheads="1"/>
          </p:cNvSpPr>
          <p:nvPr/>
        </p:nvSpPr>
        <p:spPr bwMode="auto">
          <a:xfrm>
            <a:off x="381000" y="3861717"/>
            <a:ext cx="3795713" cy="9144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charset="2"/>
              <a:buNone/>
            </a:pPr>
            <a:r>
              <a:rPr lang="en-US" altLang="zh-CN" sz="2400" dirty="0">
                <a:solidFill>
                  <a:srgbClr val="000099"/>
                </a:solidFill>
                <a:latin typeface="+mn-ea"/>
              </a:rPr>
              <a:t>2.</a:t>
            </a:r>
            <a:r>
              <a:rPr lang="en-US" altLang="zh-CN" sz="2400" dirty="0">
                <a:latin typeface="+mn-ea"/>
              </a:rPr>
              <a:t> </a:t>
            </a:r>
            <a:r>
              <a:rPr lang="zh-CN" altLang="en-US" sz="2400" dirty="0">
                <a:latin typeface="+mn-ea"/>
              </a:rPr>
              <a:t>侵入目标周围的主机（僵尸网络）</a:t>
            </a:r>
            <a:endParaRPr lang="en-US" altLang="zh-CN" sz="2400" dirty="0">
              <a:latin typeface="+mn-ea"/>
            </a:endParaRPr>
          </a:p>
          <a:p>
            <a:pPr marL="457200" indent="-457200">
              <a:spcBef>
                <a:spcPct val="20000"/>
              </a:spcBef>
              <a:buClr>
                <a:schemeClr val="accent2"/>
              </a:buClr>
              <a:buSzPct val="85000"/>
              <a:buFont typeface="ZapfDingbats" charset="2"/>
              <a:buAutoNum type="arabicPeriod" startAt="2"/>
            </a:pPr>
            <a:endParaRPr lang="en-US" altLang="zh-CN" sz="2400" dirty="0">
              <a:latin typeface="+mn-ea"/>
            </a:endParaRPr>
          </a:p>
        </p:txBody>
      </p:sp>
      <p:sp>
        <p:nvSpPr>
          <p:cNvPr id="10" name="Rectangle 6"/>
          <p:cNvSpPr>
            <a:spLocks noChangeArrowheads="1"/>
          </p:cNvSpPr>
          <p:nvPr/>
        </p:nvSpPr>
        <p:spPr bwMode="auto">
          <a:xfrm>
            <a:off x="373063" y="4946104"/>
            <a:ext cx="4114800" cy="12192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charset="2"/>
              <a:buNone/>
            </a:pPr>
            <a:r>
              <a:rPr lang="en-US" altLang="zh-CN" sz="2400" dirty="0">
                <a:solidFill>
                  <a:srgbClr val="000099"/>
                </a:solidFill>
                <a:latin typeface="+mn-ea"/>
              </a:rPr>
              <a:t>3.</a:t>
            </a:r>
            <a:r>
              <a:rPr lang="en-US" altLang="zh-CN" sz="2400" dirty="0">
                <a:latin typeface="+mn-ea"/>
              </a:rPr>
              <a:t> </a:t>
            </a:r>
            <a:r>
              <a:rPr lang="zh-CN" altLang="en-US" sz="2400" dirty="0">
                <a:latin typeface="+mn-ea"/>
              </a:rPr>
              <a:t>从被侵入的主机发送攻击数据包</a:t>
            </a:r>
            <a:endParaRPr lang="en-US" altLang="zh-CN" sz="2400" dirty="0">
              <a:latin typeface="+mn-ea"/>
            </a:endParaRPr>
          </a:p>
        </p:txBody>
      </p:sp>
      <p:grpSp>
        <p:nvGrpSpPr>
          <p:cNvPr id="11" name="Group 131"/>
          <p:cNvGrpSpPr>
            <a:grpSpLocks/>
          </p:cNvGrpSpPr>
          <p:nvPr/>
        </p:nvGrpSpPr>
        <p:grpSpPr bwMode="auto">
          <a:xfrm flipH="1">
            <a:off x="5716588" y="3614738"/>
            <a:ext cx="735012" cy="681037"/>
            <a:chOff x="-44" y="1473"/>
            <a:chExt cx="981" cy="1105"/>
          </a:xfrm>
        </p:grpSpPr>
        <p:pic>
          <p:nvPicPr>
            <p:cNvPr id="12" name="Picture 13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3"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4" name="Group 186"/>
          <p:cNvGrpSpPr>
            <a:grpSpLocks/>
          </p:cNvGrpSpPr>
          <p:nvPr/>
        </p:nvGrpSpPr>
        <p:grpSpPr bwMode="auto">
          <a:xfrm>
            <a:off x="6257931" y="3857625"/>
            <a:ext cx="696913" cy="1263650"/>
            <a:chOff x="5069" y="1396"/>
            <a:chExt cx="439" cy="796"/>
          </a:xfrm>
        </p:grpSpPr>
        <p:sp>
          <p:nvSpPr>
            <p:cNvPr id="15" name="Text Box 21"/>
            <p:cNvSpPr txBox="1">
              <a:spLocks noChangeArrowheads="1"/>
            </p:cNvSpPr>
            <p:nvPr/>
          </p:nvSpPr>
          <p:spPr bwMode="auto">
            <a:xfrm>
              <a:off x="5069" y="1940"/>
              <a:ext cx="439" cy="252"/>
            </a:xfrm>
            <a:prstGeom prst="rect">
              <a:avLst/>
            </a:prstGeom>
            <a:noFill/>
            <a:ln w="9525">
              <a:noFill/>
              <a:miter lim="800000"/>
              <a:headEnd/>
              <a:tailEnd/>
            </a:ln>
          </p:spPr>
          <p:txBody>
            <a:bodyPr wrap="none">
              <a:spAutoFit/>
            </a:bodyPr>
            <a:lstStyle/>
            <a:p>
              <a:r>
                <a:rPr lang="zh-CN" altLang="en-US" sz="2000" dirty="0"/>
                <a:t>目标</a:t>
              </a:r>
              <a:endParaRPr lang="en-US" altLang="zh-CN" sz="2000" dirty="0"/>
            </a:p>
          </p:txBody>
        </p:sp>
        <p:grpSp>
          <p:nvGrpSpPr>
            <p:cNvPr id="16" name="Group 153"/>
            <p:cNvGrpSpPr>
              <a:grpSpLocks/>
            </p:cNvGrpSpPr>
            <p:nvPr/>
          </p:nvGrpSpPr>
          <p:grpSpPr bwMode="auto">
            <a:xfrm>
              <a:off x="5200" y="1396"/>
              <a:ext cx="258" cy="574"/>
              <a:chOff x="4140" y="429"/>
              <a:chExt cx="1425" cy="2396"/>
            </a:xfrm>
          </p:grpSpPr>
          <p:sp>
            <p:nvSpPr>
              <p:cNvPr id="1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2" name="Group 159"/>
              <p:cNvGrpSpPr>
                <a:grpSpLocks/>
              </p:cNvGrpSpPr>
              <p:nvPr/>
            </p:nvGrpSpPr>
            <p:grpSpPr bwMode="auto">
              <a:xfrm>
                <a:off x="4749" y="668"/>
                <a:ext cx="581" cy="145"/>
                <a:chOff x="614" y="2568"/>
                <a:chExt cx="725" cy="139"/>
              </a:xfrm>
            </p:grpSpPr>
            <p:sp>
              <p:nvSpPr>
                <p:cNvPr id="47" name="AutoShape 160"/>
                <p:cNvSpPr>
                  <a:spLocks noChangeArrowheads="1"/>
                </p:cNvSpPr>
                <p:nvPr/>
              </p:nvSpPr>
              <p:spPr bwMode="auto">
                <a:xfrm>
                  <a:off x="612" y="2567"/>
                  <a:ext cx="724"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4" name="Group 163"/>
              <p:cNvGrpSpPr>
                <a:grpSpLocks/>
              </p:cNvGrpSpPr>
              <p:nvPr/>
            </p:nvGrpSpPr>
            <p:grpSpPr bwMode="auto">
              <a:xfrm>
                <a:off x="4747" y="994"/>
                <a:ext cx="581" cy="134"/>
                <a:chOff x="614" y="2568"/>
                <a:chExt cx="725" cy="139"/>
              </a:xfrm>
            </p:grpSpPr>
            <p:sp>
              <p:nvSpPr>
                <p:cNvPr id="45" name="AutoShape 164"/>
                <p:cNvSpPr>
                  <a:spLocks noChangeArrowheads="1"/>
                </p:cNvSpPr>
                <p:nvPr/>
              </p:nvSpPr>
              <p:spPr bwMode="auto">
                <a:xfrm>
                  <a:off x="615" y="2566"/>
                  <a:ext cx="724"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7" name="Group 168"/>
              <p:cNvGrpSpPr>
                <a:grpSpLocks/>
              </p:cNvGrpSpPr>
              <p:nvPr/>
            </p:nvGrpSpPr>
            <p:grpSpPr bwMode="auto">
              <a:xfrm>
                <a:off x="4735" y="1627"/>
                <a:ext cx="582" cy="151"/>
                <a:chOff x="614" y="2568"/>
                <a:chExt cx="725" cy="139"/>
              </a:xfrm>
            </p:grpSpPr>
            <p:sp>
              <p:nvSpPr>
                <p:cNvPr id="43" name="AutoShape 169"/>
                <p:cNvSpPr>
                  <a:spLocks noChangeArrowheads="1"/>
                </p:cNvSpPr>
                <p:nvPr/>
              </p:nvSpPr>
              <p:spPr bwMode="auto">
                <a:xfrm>
                  <a:off x="616" y="2568"/>
                  <a:ext cx="722"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9" name="Group 172"/>
              <p:cNvGrpSpPr>
                <a:grpSpLocks/>
              </p:cNvGrpSpPr>
              <p:nvPr/>
            </p:nvGrpSpPr>
            <p:grpSpPr bwMode="auto">
              <a:xfrm>
                <a:off x="4739" y="1327"/>
                <a:ext cx="582" cy="139"/>
                <a:chOff x="614" y="2568"/>
                <a:chExt cx="725" cy="139"/>
              </a:xfrm>
            </p:grpSpPr>
            <p:sp>
              <p:nvSpPr>
                <p:cNvPr id="41" name="AutoShape 173"/>
                <p:cNvSpPr>
                  <a:spLocks noChangeArrowheads="1"/>
                </p:cNvSpPr>
                <p:nvPr/>
              </p:nvSpPr>
              <p:spPr bwMode="auto">
                <a:xfrm>
                  <a:off x="611" y="2567"/>
                  <a:ext cx="729"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3" name="Oval 178"/>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3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3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3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37" name="Oval 182"/>
              <p:cNvSpPr>
                <a:spLocks noChangeArrowheads="1"/>
              </p:cNvSpPr>
              <p:nvPr/>
            </p:nvSpPr>
            <p:spPr bwMode="auto">
              <a:xfrm>
                <a:off x="4306" y="2383"/>
                <a:ext cx="160" cy="142"/>
              </a:xfrm>
              <a:prstGeom prst="ellipse">
                <a:avLst/>
              </a:prstGeom>
              <a:solidFill>
                <a:srgbClr val="33CC33"/>
              </a:solidFill>
              <a:ln w="9525">
                <a:noFill/>
                <a:round/>
                <a:headEnd/>
                <a:tailEnd/>
              </a:ln>
            </p:spPr>
            <p:txBody>
              <a:bodyPr wrap="none" anchor="ctr"/>
              <a:lstStyle/>
              <a:p>
                <a:endParaRPr lang="zh-CN" altLang="zh-CN"/>
              </a:p>
            </p:txBody>
          </p:sp>
          <p:sp>
            <p:nvSpPr>
              <p:cNvPr id="38" name="Oval 183"/>
              <p:cNvSpPr>
                <a:spLocks noChangeArrowheads="1"/>
              </p:cNvSpPr>
              <p:nvPr/>
            </p:nvSpPr>
            <p:spPr bwMode="auto">
              <a:xfrm>
                <a:off x="4488" y="2383"/>
                <a:ext cx="160" cy="146"/>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39" name="Oval 184"/>
              <p:cNvSpPr>
                <a:spLocks noChangeArrowheads="1"/>
              </p:cNvSpPr>
              <p:nvPr/>
            </p:nvSpPr>
            <p:spPr bwMode="auto">
              <a:xfrm>
                <a:off x="4665" y="2383"/>
                <a:ext cx="155" cy="138"/>
              </a:xfrm>
              <a:prstGeom prst="ellipse">
                <a:avLst/>
              </a:prstGeom>
              <a:solidFill>
                <a:srgbClr val="33CC33"/>
              </a:solidFill>
              <a:ln w="9525">
                <a:noFill/>
                <a:round/>
                <a:headEnd/>
                <a:tailEnd/>
              </a:ln>
            </p:spPr>
            <p:txBody>
              <a:bodyPr wrap="none" anchor="ctr"/>
              <a:lstStyle/>
              <a:p>
                <a:endParaRPr lang="zh-CN" altLang="zh-CN"/>
              </a:p>
            </p:txBody>
          </p:sp>
          <p:sp>
            <p:nvSpPr>
              <p:cNvPr id="4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grpSp>
        <p:nvGrpSpPr>
          <p:cNvPr id="49" name="Group 152"/>
          <p:cNvGrpSpPr>
            <a:grpSpLocks/>
          </p:cNvGrpSpPr>
          <p:nvPr/>
        </p:nvGrpSpPr>
        <p:grpSpPr bwMode="auto">
          <a:xfrm>
            <a:off x="5046663" y="3152775"/>
            <a:ext cx="2720975" cy="2674938"/>
            <a:chOff x="-262" y="2555"/>
            <a:chExt cx="1714" cy="1685"/>
          </a:xfrm>
        </p:grpSpPr>
        <p:sp>
          <p:nvSpPr>
            <p:cNvPr id="50"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p:spPr>
          <p:txBody>
            <a:bodyPr/>
            <a:lstStyle/>
            <a:p>
              <a:endParaRPr lang="zh-CN" altLang="en-US"/>
            </a:p>
          </p:txBody>
        </p:sp>
        <p:sp>
          <p:nvSpPr>
            <p:cNvPr id="51"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p:spPr>
          <p:txBody>
            <a:bodyPr/>
            <a:lstStyle/>
            <a:p>
              <a:endParaRPr lang="zh-CN" altLang="en-US"/>
            </a:p>
          </p:txBody>
        </p:sp>
        <p:sp>
          <p:nvSpPr>
            <p:cNvPr id="52"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p:spPr>
          <p:txBody>
            <a:bodyPr/>
            <a:lstStyle/>
            <a:p>
              <a:endParaRPr lang="zh-CN" altLang="en-US"/>
            </a:p>
          </p:txBody>
        </p:sp>
        <p:sp>
          <p:nvSpPr>
            <p:cNvPr id="53"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p:spPr>
          <p:txBody>
            <a:bodyPr/>
            <a:lstStyle/>
            <a:p>
              <a:endParaRPr lang="zh-CN" altLang="en-US"/>
            </a:p>
          </p:txBody>
        </p:sp>
        <p:sp>
          <p:nvSpPr>
            <p:cNvPr id="54"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p:spPr>
          <p:txBody>
            <a:bodyPr/>
            <a:lstStyle/>
            <a:p>
              <a:endParaRPr lang="zh-CN" altLang="en-US"/>
            </a:p>
          </p:txBody>
        </p:sp>
        <p:sp>
          <p:nvSpPr>
            <p:cNvPr id="55"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p:spPr>
          <p:txBody>
            <a:bodyPr/>
            <a:lstStyle/>
            <a:p>
              <a:endParaRPr lang="zh-CN" altLang="en-US"/>
            </a:p>
          </p:txBody>
        </p:sp>
        <p:sp>
          <p:nvSpPr>
            <p:cNvPr id="56"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p:spPr>
          <p:txBody>
            <a:bodyPr/>
            <a:lstStyle/>
            <a:p>
              <a:endParaRPr lang="zh-CN" altLang="en-US"/>
            </a:p>
          </p:txBody>
        </p:sp>
        <p:sp>
          <p:nvSpPr>
            <p:cNvPr id="57"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p:spPr>
          <p:txBody>
            <a:bodyPr/>
            <a:lstStyle/>
            <a:p>
              <a:endParaRPr lang="zh-CN" altLang="en-US"/>
            </a:p>
          </p:txBody>
        </p:sp>
        <p:sp>
          <p:nvSpPr>
            <p:cNvPr id="58"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p:spPr>
          <p:txBody>
            <a:bodyPr/>
            <a:lstStyle/>
            <a:p>
              <a:endParaRPr lang="zh-CN" altLang="en-US"/>
            </a:p>
          </p:txBody>
        </p:sp>
        <p:sp>
          <p:nvSpPr>
            <p:cNvPr id="59"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p:spPr>
          <p:txBody>
            <a:bodyPr/>
            <a:lstStyle/>
            <a:p>
              <a:endParaRPr lang="zh-CN" altLang="en-US"/>
            </a:p>
          </p:txBody>
        </p:sp>
      </p:grpSp>
      <p:grpSp>
        <p:nvGrpSpPr>
          <p:cNvPr id="60" name="Group 113"/>
          <p:cNvGrpSpPr>
            <a:grpSpLocks/>
          </p:cNvGrpSpPr>
          <p:nvPr/>
        </p:nvGrpSpPr>
        <p:grpSpPr bwMode="auto">
          <a:xfrm flipH="1">
            <a:off x="7212013" y="2792413"/>
            <a:ext cx="735012" cy="681037"/>
            <a:chOff x="-44" y="1473"/>
            <a:chExt cx="981" cy="1105"/>
          </a:xfrm>
        </p:grpSpPr>
        <p:pic>
          <p:nvPicPr>
            <p:cNvPr id="61" name="Picture 11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2"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116"/>
          <p:cNvGrpSpPr>
            <a:grpSpLocks/>
          </p:cNvGrpSpPr>
          <p:nvPr/>
        </p:nvGrpSpPr>
        <p:grpSpPr bwMode="auto">
          <a:xfrm flipH="1">
            <a:off x="7499350" y="3629025"/>
            <a:ext cx="735013" cy="681038"/>
            <a:chOff x="-44" y="1473"/>
            <a:chExt cx="981" cy="1105"/>
          </a:xfrm>
        </p:grpSpPr>
        <p:pic>
          <p:nvPicPr>
            <p:cNvPr id="64" name="Picture 11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5"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6" name="Group 119"/>
          <p:cNvGrpSpPr>
            <a:grpSpLocks/>
          </p:cNvGrpSpPr>
          <p:nvPr/>
        </p:nvGrpSpPr>
        <p:grpSpPr bwMode="auto">
          <a:xfrm flipH="1">
            <a:off x="7558088" y="4330700"/>
            <a:ext cx="735012" cy="681038"/>
            <a:chOff x="-44" y="1473"/>
            <a:chExt cx="981" cy="1105"/>
          </a:xfrm>
        </p:grpSpPr>
        <p:pic>
          <p:nvPicPr>
            <p:cNvPr id="67" name="Picture 12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8"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9" name="Group 122"/>
          <p:cNvGrpSpPr>
            <a:grpSpLocks/>
          </p:cNvGrpSpPr>
          <p:nvPr/>
        </p:nvGrpSpPr>
        <p:grpSpPr bwMode="auto">
          <a:xfrm flipH="1">
            <a:off x="7594600" y="5111750"/>
            <a:ext cx="735013" cy="681038"/>
            <a:chOff x="-44" y="1473"/>
            <a:chExt cx="981" cy="1105"/>
          </a:xfrm>
        </p:grpSpPr>
        <p:pic>
          <p:nvPicPr>
            <p:cNvPr id="70" name="Picture 123"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1"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2" name="Group 125"/>
          <p:cNvGrpSpPr>
            <a:grpSpLocks/>
          </p:cNvGrpSpPr>
          <p:nvPr/>
        </p:nvGrpSpPr>
        <p:grpSpPr bwMode="auto">
          <a:xfrm flipH="1">
            <a:off x="6249988" y="2921000"/>
            <a:ext cx="735012" cy="681038"/>
            <a:chOff x="-44" y="1473"/>
            <a:chExt cx="981" cy="1105"/>
          </a:xfrm>
        </p:grpSpPr>
        <p:pic>
          <p:nvPicPr>
            <p:cNvPr id="73" name="Picture 126"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4"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5" name="Group 128"/>
          <p:cNvGrpSpPr>
            <a:grpSpLocks/>
          </p:cNvGrpSpPr>
          <p:nvPr/>
        </p:nvGrpSpPr>
        <p:grpSpPr bwMode="auto">
          <a:xfrm flipH="1">
            <a:off x="5245100" y="2982913"/>
            <a:ext cx="735013" cy="681037"/>
            <a:chOff x="-44" y="1473"/>
            <a:chExt cx="981" cy="1105"/>
          </a:xfrm>
        </p:grpSpPr>
        <p:pic>
          <p:nvPicPr>
            <p:cNvPr id="76" name="Picture 12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7"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8" name="Group 134"/>
          <p:cNvGrpSpPr>
            <a:grpSpLocks/>
          </p:cNvGrpSpPr>
          <p:nvPr/>
        </p:nvGrpSpPr>
        <p:grpSpPr bwMode="auto">
          <a:xfrm flipH="1">
            <a:off x="4529138" y="3687763"/>
            <a:ext cx="735012" cy="681037"/>
            <a:chOff x="-44" y="1473"/>
            <a:chExt cx="981" cy="1105"/>
          </a:xfrm>
        </p:grpSpPr>
        <p:pic>
          <p:nvPicPr>
            <p:cNvPr id="79" name="Picture 135"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0"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1" name="Group 137"/>
          <p:cNvGrpSpPr>
            <a:grpSpLocks/>
          </p:cNvGrpSpPr>
          <p:nvPr/>
        </p:nvGrpSpPr>
        <p:grpSpPr bwMode="auto">
          <a:xfrm flipH="1">
            <a:off x="5160963" y="4422775"/>
            <a:ext cx="735012" cy="681038"/>
            <a:chOff x="-44" y="1473"/>
            <a:chExt cx="981" cy="1105"/>
          </a:xfrm>
        </p:grpSpPr>
        <p:pic>
          <p:nvPicPr>
            <p:cNvPr id="82" name="Picture 13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3"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4" name="Group 140"/>
          <p:cNvGrpSpPr>
            <a:grpSpLocks/>
          </p:cNvGrpSpPr>
          <p:nvPr/>
        </p:nvGrpSpPr>
        <p:grpSpPr bwMode="auto">
          <a:xfrm flipH="1">
            <a:off x="5691188" y="5032375"/>
            <a:ext cx="735012" cy="681038"/>
            <a:chOff x="-44" y="1473"/>
            <a:chExt cx="981" cy="1105"/>
          </a:xfrm>
        </p:grpSpPr>
        <p:pic>
          <p:nvPicPr>
            <p:cNvPr id="85" name="Picture 14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6"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7" name="Group 143"/>
          <p:cNvGrpSpPr>
            <a:grpSpLocks/>
          </p:cNvGrpSpPr>
          <p:nvPr/>
        </p:nvGrpSpPr>
        <p:grpSpPr bwMode="auto">
          <a:xfrm flipH="1">
            <a:off x="4768850" y="5322888"/>
            <a:ext cx="735013" cy="681037"/>
            <a:chOff x="-44" y="1473"/>
            <a:chExt cx="981" cy="1105"/>
          </a:xfrm>
        </p:grpSpPr>
        <p:pic>
          <p:nvPicPr>
            <p:cNvPr id="88" name="Picture 14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9"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90" name="Group 149"/>
          <p:cNvGrpSpPr>
            <a:grpSpLocks/>
          </p:cNvGrpSpPr>
          <p:nvPr/>
        </p:nvGrpSpPr>
        <p:grpSpPr bwMode="auto">
          <a:xfrm flipH="1">
            <a:off x="6705600" y="5440363"/>
            <a:ext cx="735013" cy="681037"/>
            <a:chOff x="-44" y="1473"/>
            <a:chExt cx="981" cy="1105"/>
          </a:xfrm>
        </p:grpSpPr>
        <p:pic>
          <p:nvPicPr>
            <p:cNvPr id="91" name="Picture 15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9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93" name="Group 89"/>
          <p:cNvGrpSpPr>
            <a:grpSpLocks/>
          </p:cNvGrpSpPr>
          <p:nvPr/>
        </p:nvGrpSpPr>
        <p:grpSpPr bwMode="auto">
          <a:xfrm>
            <a:off x="4554538" y="2860675"/>
            <a:ext cx="3525837" cy="3408363"/>
            <a:chOff x="2920" y="1824"/>
            <a:chExt cx="2221" cy="2147"/>
          </a:xfrm>
        </p:grpSpPr>
        <p:pic>
          <p:nvPicPr>
            <p:cNvPr id="94" name="Picture 7"/>
            <p:cNvPicPr>
              <a:picLocks noChangeAspect="1" noChangeArrowheads="1"/>
            </p:cNvPicPr>
            <p:nvPr/>
          </p:nvPicPr>
          <p:blipFill>
            <a:blip r:embed="rId3" cstate="print"/>
            <a:srcRect/>
            <a:stretch>
              <a:fillRect/>
            </a:stretch>
          </p:blipFill>
          <p:spPr bwMode="auto">
            <a:xfrm>
              <a:off x="3967" y="1922"/>
              <a:ext cx="297" cy="279"/>
            </a:xfrm>
            <a:prstGeom prst="rect">
              <a:avLst/>
            </a:prstGeom>
            <a:noFill/>
            <a:ln w="31750">
              <a:noFill/>
              <a:miter lim="800000"/>
              <a:headEnd/>
              <a:tailEnd/>
            </a:ln>
          </p:spPr>
        </p:pic>
        <p:pic>
          <p:nvPicPr>
            <p:cNvPr id="95" name="Picture 54"/>
            <p:cNvPicPr>
              <a:picLocks noChangeAspect="1" noChangeArrowheads="1"/>
            </p:cNvPicPr>
            <p:nvPr/>
          </p:nvPicPr>
          <p:blipFill>
            <a:blip r:embed="rId3" cstate="print"/>
            <a:srcRect/>
            <a:stretch>
              <a:fillRect/>
            </a:stretch>
          </p:blipFill>
          <p:spPr bwMode="auto">
            <a:xfrm>
              <a:off x="3321" y="1922"/>
              <a:ext cx="297" cy="279"/>
            </a:xfrm>
            <a:prstGeom prst="rect">
              <a:avLst/>
            </a:prstGeom>
            <a:noFill/>
            <a:ln w="31750">
              <a:noFill/>
              <a:miter lim="800000"/>
              <a:headEnd/>
              <a:tailEnd/>
            </a:ln>
          </p:spPr>
        </p:pic>
        <p:pic>
          <p:nvPicPr>
            <p:cNvPr id="96" name="Picture 55"/>
            <p:cNvPicPr>
              <a:picLocks noChangeAspect="1" noChangeArrowheads="1"/>
            </p:cNvPicPr>
            <p:nvPr/>
          </p:nvPicPr>
          <p:blipFill>
            <a:blip r:embed="rId3" cstate="print"/>
            <a:srcRect/>
            <a:stretch>
              <a:fillRect/>
            </a:stretch>
          </p:blipFill>
          <p:spPr bwMode="auto">
            <a:xfrm>
              <a:off x="2920" y="2376"/>
              <a:ext cx="297" cy="279"/>
            </a:xfrm>
            <a:prstGeom prst="rect">
              <a:avLst/>
            </a:prstGeom>
            <a:noFill/>
            <a:ln w="31750">
              <a:noFill/>
              <a:miter lim="800000"/>
              <a:headEnd/>
              <a:tailEnd/>
            </a:ln>
          </p:spPr>
        </p:pic>
        <p:pic>
          <p:nvPicPr>
            <p:cNvPr id="97" name="Picture 56"/>
            <p:cNvPicPr>
              <a:picLocks noChangeAspect="1" noChangeArrowheads="1"/>
            </p:cNvPicPr>
            <p:nvPr/>
          </p:nvPicPr>
          <p:blipFill>
            <a:blip r:embed="rId3" cstate="print"/>
            <a:srcRect/>
            <a:stretch>
              <a:fillRect/>
            </a:stretch>
          </p:blipFill>
          <p:spPr bwMode="auto">
            <a:xfrm>
              <a:off x="3270" y="2803"/>
              <a:ext cx="297" cy="279"/>
            </a:xfrm>
            <a:prstGeom prst="rect">
              <a:avLst/>
            </a:prstGeom>
            <a:noFill/>
            <a:ln w="31750">
              <a:noFill/>
              <a:miter lim="800000"/>
              <a:headEnd/>
              <a:tailEnd/>
            </a:ln>
          </p:spPr>
        </p:pic>
        <p:pic>
          <p:nvPicPr>
            <p:cNvPr id="98" name="Picture 57"/>
            <p:cNvPicPr>
              <a:picLocks noChangeAspect="1" noChangeArrowheads="1"/>
            </p:cNvPicPr>
            <p:nvPr/>
          </p:nvPicPr>
          <p:blipFill>
            <a:blip r:embed="rId3" cstate="print"/>
            <a:srcRect/>
            <a:stretch>
              <a:fillRect/>
            </a:stretch>
          </p:blipFill>
          <p:spPr bwMode="auto">
            <a:xfrm>
              <a:off x="3620" y="3230"/>
              <a:ext cx="297" cy="279"/>
            </a:xfrm>
            <a:prstGeom prst="rect">
              <a:avLst/>
            </a:prstGeom>
            <a:noFill/>
            <a:ln w="31750">
              <a:noFill/>
              <a:miter lim="800000"/>
              <a:headEnd/>
              <a:tailEnd/>
            </a:ln>
          </p:spPr>
        </p:pic>
        <p:pic>
          <p:nvPicPr>
            <p:cNvPr id="99" name="Picture 58"/>
            <p:cNvPicPr>
              <a:picLocks noChangeAspect="1" noChangeArrowheads="1"/>
            </p:cNvPicPr>
            <p:nvPr/>
          </p:nvPicPr>
          <p:blipFill>
            <a:blip r:embed="rId3" cstate="print"/>
            <a:srcRect/>
            <a:stretch>
              <a:fillRect/>
            </a:stretch>
          </p:blipFill>
          <p:spPr bwMode="auto">
            <a:xfrm>
              <a:off x="3787" y="3692"/>
              <a:ext cx="297" cy="279"/>
            </a:xfrm>
            <a:prstGeom prst="rect">
              <a:avLst/>
            </a:prstGeom>
            <a:noFill/>
            <a:ln w="31750">
              <a:noFill/>
              <a:miter lim="800000"/>
              <a:headEnd/>
              <a:tailEnd/>
            </a:ln>
          </p:spPr>
        </p:pic>
        <p:pic>
          <p:nvPicPr>
            <p:cNvPr id="100" name="Picture 59"/>
            <p:cNvPicPr>
              <a:picLocks noChangeAspect="1" noChangeArrowheads="1"/>
            </p:cNvPicPr>
            <p:nvPr/>
          </p:nvPicPr>
          <p:blipFill>
            <a:blip r:embed="rId3" cstate="print"/>
            <a:srcRect/>
            <a:stretch>
              <a:fillRect/>
            </a:stretch>
          </p:blipFill>
          <p:spPr bwMode="auto">
            <a:xfrm>
              <a:off x="4844" y="3308"/>
              <a:ext cx="297" cy="279"/>
            </a:xfrm>
            <a:prstGeom prst="rect">
              <a:avLst/>
            </a:prstGeom>
            <a:noFill/>
            <a:ln w="31750">
              <a:noFill/>
              <a:miter lim="800000"/>
              <a:headEnd/>
              <a:tailEnd/>
            </a:ln>
          </p:spPr>
        </p:pic>
        <p:pic>
          <p:nvPicPr>
            <p:cNvPr id="101" name="Picture 60"/>
            <p:cNvPicPr>
              <a:picLocks noChangeAspect="1" noChangeArrowheads="1"/>
            </p:cNvPicPr>
            <p:nvPr/>
          </p:nvPicPr>
          <p:blipFill>
            <a:blip r:embed="rId3" cstate="print"/>
            <a:srcRect/>
            <a:stretch>
              <a:fillRect/>
            </a:stretch>
          </p:blipFill>
          <p:spPr bwMode="auto">
            <a:xfrm>
              <a:off x="4758" y="2339"/>
              <a:ext cx="297" cy="279"/>
            </a:xfrm>
            <a:prstGeom prst="rect">
              <a:avLst/>
            </a:prstGeom>
            <a:noFill/>
            <a:ln w="31750">
              <a:noFill/>
              <a:miter lim="800000"/>
              <a:headEnd/>
              <a:tailEnd/>
            </a:ln>
          </p:spPr>
        </p:pic>
        <p:pic>
          <p:nvPicPr>
            <p:cNvPr id="102" name="Picture 61"/>
            <p:cNvPicPr>
              <a:picLocks noChangeAspect="1" noChangeArrowheads="1"/>
            </p:cNvPicPr>
            <p:nvPr/>
          </p:nvPicPr>
          <p:blipFill>
            <a:blip r:embed="rId3" cstate="print"/>
            <a:srcRect/>
            <a:stretch>
              <a:fillRect/>
            </a:stretch>
          </p:blipFill>
          <p:spPr bwMode="auto">
            <a:xfrm>
              <a:off x="3014" y="3395"/>
              <a:ext cx="297" cy="279"/>
            </a:xfrm>
            <a:prstGeom prst="rect">
              <a:avLst/>
            </a:prstGeom>
            <a:noFill/>
            <a:ln w="31750">
              <a:noFill/>
              <a:miter lim="800000"/>
              <a:headEnd/>
              <a:tailEnd/>
            </a:ln>
          </p:spPr>
        </p:pic>
        <p:pic>
          <p:nvPicPr>
            <p:cNvPr id="103" name="Picture 62"/>
            <p:cNvPicPr>
              <a:picLocks noChangeAspect="1" noChangeArrowheads="1"/>
            </p:cNvPicPr>
            <p:nvPr/>
          </p:nvPicPr>
          <p:blipFill>
            <a:blip r:embed="rId3" cstate="print"/>
            <a:srcRect/>
            <a:stretch>
              <a:fillRect/>
            </a:stretch>
          </p:blipFill>
          <p:spPr bwMode="auto">
            <a:xfrm>
              <a:off x="4552" y="1824"/>
              <a:ext cx="297" cy="279"/>
            </a:xfrm>
            <a:prstGeom prst="rect">
              <a:avLst/>
            </a:prstGeom>
            <a:noFill/>
            <a:ln w="31750">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9"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dissolve">
                                      <p:cBhvr>
                                        <p:cTn id="19" dur="500"/>
                                        <p:tgtEl>
                                          <p:spTgt spid="93"/>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9" grpId="0" autoUpdateAnimBg="0"/>
      <p:bldP spid="10"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数据包嗅探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73</a:t>
            </a:fld>
            <a:endParaRPr lang="zh-CN" altLang="en-US"/>
          </a:p>
        </p:txBody>
      </p:sp>
      <p:grpSp>
        <p:nvGrpSpPr>
          <p:cNvPr id="5" name="Group 90"/>
          <p:cNvGrpSpPr>
            <a:grpSpLocks/>
          </p:cNvGrpSpPr>
          <p:nvPr/>
        </p:nvGrpSpPr>
        <p:grpSpPr bwMode="auto">
          <a:xfrm flipH="1">
            <a:off x="4510088" y="3624535"/>
            <a:ext cx="735012" cy="681037"/>
            <a:chOff x="-44" y="1473"/>
            <a:chExt cx="981" cy="1105"/>
          </a:xfrm>
        </p:grpSpPr>
        <p:pic>
          <p:nvPicPr>
            <p:cNvPr id="6" name="Picture 9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8" name="Rectangle 17"/>
          <p:cNvSpPr txBox="1">
            <a:spLocks noChangeArrowheads="1"/>
          </p:cNvSpPr>
          <p:nvPr/>
        </p:nvSpPr>
        <p:spPr bwMode="auto">
          <a:xfrm>
            <a:off x="493713" y="1629047"/>
            <a:ext cx="8077200" cy="1484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数据包嗅探</a:t>
            </a:r>
            <a:r>
              <a:rPr kumimoji="0" lang="en-US" altLang="ja-JP" sz="2800" b="0" u="none" strike="noStrike" kern="0" cap="none" spc="0" normalizeH="0" baseline="0" noProof="0" dirty="0">
                <a:ln>
                  <a:noFill/>
                </a:ln>
                <a:solidFill>
                  <a:srgbClr val="CC0000"/>
                </a:solidFill>
                <a:effectLst/>
                <a:uLnTx/>
                <a:uFillTx/>
                <a:latin typeface="+mn-ea"/>
                <a:cs typeface="+mn-cs"/>
              </a:rPr>
              <a:t>:</a:t>
            </a:r>
            <a:r>
              <a:rPr kumimoji="0" lang="en-US" altLang="ja-JP" sz="2800" b="0" u="none" strike="noStrike" kern="0" cap="none" spc="0" normalizeH="0" baseline="0" noProof="0" dirty="0">
                <a:ln>
                  <a:noFill/>
                </a:ln>
                <a:solidFill>
                  <a:srgbClr val="FF0000"/>
                </a:solidFill>
                <a:effectLst/>
                <a:uLnTx/>
                <a:uFillTx/>
                <a:latin typeface="+mn-ea"/>
                <a:cs typeface="+mn-cs"/>
              </a:rPr>
              <a:t> </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400" b="0" u="none" strike="noStrike" kern="0" cap="none" spc="0" normalizeH="0" baseline="0" noProof="0" dirty="0">
                <a:ln>
                  <a:noFill/>
                </a:ln>
                <a:solidFill>
                  <a:schemeClr val="tx1"/>
                </a:solidFill>
                <a:effectLst/>
                <a:uLnTx/>
                <a:uFillTx/>
                <a:latin typeface="+mn-ea"/>
              </a:rPr>
              <a:t>针对广播性质的传播介质</a:t>
            </a:r>
            <a:r>
              <a:rPr kumimoji="0" lang="en-US" altLang="zh-CN" sz="2400" b="0" u="none" strike="noStrike" kern="0" cap="none" spc="0" normalizeH="0" baseline="0" noProof="0" dirty="0">
                <a:ln>
                  <a:noFill/>
                </a:ln>
                <a:solidFill>
                  <a:schemeClr val="tx1"/>
                </a:solidFill>
                <a:effectLst/>
                <a:uLnTx/>
                <a:uFillTx/>
                <a:latin typeface="+mn-ea"/>
              </a:rPr>
              <a:t>(</a:t>
            </a:r>
            <a:r>
              <a:rPr kumimoji="0" lang="zh-CN" altLang="en-US" sz="2400" b="0" u="none" strike="noStrike" kern="0" cap="none" spc="0" normalizeH="0" baseline="0" noProof="0" dirty="0">
                <a:ln>
                  <a:noFill/>
                </a:ln>
                <a:solidFill>
                  <a:schemeClr val="tx1"/>
                </a:solidFill>
                <a:effectLst/>
                <a:uLnTx/>
                <a:uFillTx/>
                <a:latin typeface="+mn-ea"/>
              </a:rPr>
              <a:t>共享以太网、无线网</a:t>
            </a:r>
            <a:r>
              <a:rPr kumimoji="0" lang="en-US" altLang="zh-CN" sz="2400" b="0" u="none" strike="noStrike" kern="0" cap="none" spc="0" normalizeH="0" baseline="0" noProof="0" dirty="0">
                <a:ln>
                  <a:noFill/>
                </a:ln>
                <a:solidFill>
                  <a:schemeClr val="tx1"/>
                </a:solidFill>
                <a:effectLst/>
                <a:uLnTx/>
                <a:uFillTx/>
                <a:latin typeface="+mn-ea"/>
              </a:rPr>
              <a:t>)</a:t>
            </a:r>
          </a:p>
          <a:p>
            <a:pPr marL="742950" lvl="1" indent="-285750" fontAlgn="base">
              <a:spcBef>
                <a:spcPct val="20000"/>
              </a:spcBef>
              <a:spcAft>
                <a:spcPct val="0"/>
              </a:spcAft>
              <a:buClr>
                <a:schemeClr val="hlink"/>
              </a:buClr>
              <a:buSzPct val="55000"/>
              <a:buFont typeface="Wingdings" pitchFamily="2" charset="2"/>
              <a:buChar char="§"/>
            </a:pPr>
            <a:r>
              <a:rPr lang="zh-CN" altLang="en-US" sz="2400" kern="0" dirty="0">
                <a:latin typeface="+mn-ea"/>
              </a:rPr>
              <a:t>混杂模式下网络接口可以读取链路上传输的所有数据包（包括其它用户和主机的数据包）</a:t>
            </a:r>
            <a:endParaRPr kumimoji="0" lang="en-US" altLang="zh-CN" sz="2400" b="0" u="none" strike="noStrike" kern="0" cap="none" spc="0" normalizeH="0" baseline="0" noProof="0" dirty="0">
              <a:ln>
                <a:noFill/>
              </a:ln>
              <a:solidFill>
                <a:schemeClr val="tx1"/>
              </a:solidFill>
              <a:effectLst/>
              <a:uLnTx/>
              <a:uFillTx/>
              <a:latin typeface="+mn-ea"/>
            </a:endParaRPr>
          </a:p>
        </p:txBody>
      </p:sp>
      <p:sp>
        <p:nvSpPr>
          <p:cNvPr id="9" name="Freeform 43"/>
          <p:cNvSpPr>
            <a:spLocks/>
          </p:cNvSpPr>
          <p:nvPr/>
        </p:nvSpPr>
        <p:spPr bwMode="auto">
          <a:xfrm>
            <a:off x="2005013" y="4359547"/>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10" name="Freeform 44"/>
          <p:cNvSpPr>
            <a:spLocks/>
          </p:cNvSpPr>
          <p:nvPr/>
        </p:nvSpPr>
        <p:spPr bwMode="auto">
          <a:xfrm>
            <a:off x="4837113" y="4229372"/>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11" name="Line 45"/>
          <p:cNvSpPr>
            <a:spLocks noChangeShapeType="1"/>
          </p:cNvSpPr>
          <p:nvPr/>
        </p:nvSpPr>
        <p:spPr bwMode="auto">
          <a:xfrm flipV="1">
            <a:off x="3179763" y="4751660"/>
            <a:ext cx="0" cy="374650"/>
          </a:xfrm>
          <a:prstGeom prst="line">
            <a:avLst/>
          </a:prstGeom>
          <a:noFill/>
          <a:ln w="19050">
            <a:solidFill>
              <a:schemeClr val="tx1"/>
            </a:solidFill>
            <a:round/>
            <a:headEnd/>
            <a:tailEnd/>
          </a:ln>
        </p:spPr>
        <p:txBody>
          <a:bodyPr wrap="none" anchor="ctr"/>
          <a:lstStyle/>
          <a:p>
            <a:endParaRPr lang="zh-CN" altLang="en-US"/>
          </a:p>
        </p:txBody>
      </p:sp>
      <p:sp>
        <p:nvSpPr>
          <p:cNvPr id="12" name="Line 46"/>
          <p:cNvSpPr>
            <a:spLocks noChangeShapeType="1"/>
          </p:cNvSpPr>
          <p:nvPr/>
        </p:nvSpPr>
        <p:spPr bwMode="auto">
          <a:xfrm flipV="1">
            <a:off x="3198813" y="5462860"/>
            <a:ext cx="0" cy="241300"/>
          </a:xfrm>
          <a:prstGeom prst="line">
            <a:avLst/>
          </a:prstGeom>
          <a:noFill/>
          <a:ln w="19050">
            <a:solidFill>
              <a:schemeClr val="tx1"/>
            </a:solidFill>
            <a:round/>
            <a:headEnd/>
            <a:tailEnd/>
          </a:ln>
        </p:spPr>
        <p:txBody>
          <a:bodyPr wrap="none" anchor="ctr"/>
          <a:lstStyle/>
          <a:p>
            <a:endParaRPr lang="zh-CN" altLang="en-US"/>
          </a:p>
        </p:txBody>
      </p:sp>
      <p:sp>
        <p:nvSpPr>
          <p:cNvPr id="13" name="Text Box 47"/>
          <p:cNvSpPr txBox="1">
            <a:spLocks noChangeArrowheads="1"/>
          </p:cNvSpPr>
          <p:nvPr/>
        </p:nvSpPr>
        <p:spPr bwMode="auto">
          <a:xfrm>
            <a:off x="1462088" y="3648347"/>
            <a:ext cx="387350" cy="457200"/>
          </a:xfrm>
          <a:prstGeom prst="rect">
            <a:avLst/>
          </a:prstGeom>
          <a:noFill/>
          <a:ln w="9525">
            <a:noFill/>
            <a:miter lim="800000"/>
            <a:headEnd/>
            <a:tailEnd/>
          </a:ln>
        </p:spPr>
        <p:txBody>
          <a:bodyPr wrap="none">
            <a:spAutoFit/>
          </a:bodyPr>
          <a:lstStyle/>
          <a:p>
            <a:pPr algn="ctr"/>
            <a:r>
              <a:rPr lang="en-US" altLang="zh-CN"/>
              <a:t>A</a:t>
            </a:r>
          </a:p>
        </p:txBody>
      </p:sp>
      <p:sp>
        <p:nvSpPr>
          <p:cNvPr id="14" name="Text Box 48"/>
          <p:cNvSpPr txBox="1">
            <a:spLocks noChangeArrowheads="1"/>
          </p:cNvSpPr>
          <p:nvPr/>
        </p:nvSpPr>
        <p:spPr bwMode="auto">
          <a:xfrm>
            <a:off x="6931025" y="5112022"/>
            <a:ext cx="388938" cy="461963"/>
          </a:xfrm>
          <a:prstGeom prst="rect">
            <a:avLst/>
          </a:prstGeom>
          <a:noFill/>
          <a:ln w="9525">
            <a:noFill/>
            <a:miter lim="800000"/>
            <a:headEnd/>
            <a:tailEnd/>
          </a:ln>
        </p:spPr>
        <p:txBody>
          <a:bodyPr wrap="none">
            <a:spAutoFit/>
          </a:bodyPr>
          <a:lstStyle/>
          <a:p>
            <a:pPr algn="ctr"/>
            <a:r>
              <a:rPr lang="en-US" altLang="zh-CN"/>
              <a:t>B</a:t>
            </a:r>
          </a:p>
        </p:txBody>
      </p:sp>
      <p:sp>
        <p:nvSpPr>
          <p:cNvPr id="15" name="Text Box 49"/>
          <p:cNvSpPr txBox="1">
            <a:spLocks noChangeArrowheads="1"/>
          </p:cNvSpPr>
          <p:nvPr/>
        </p:nvSpPr>
        <p:spPr bwMode="auto">
          <a:xfrm>
            <a:off x="5029200" y="3626122"/>
            <a:ext cx="404813" cy="457200"/>
          </a:xfrm>
          <a:prstGeom prst="rect">
            <a:avLst/>
          </a:prstGeom>
          <a:noFill/>
          <a:ln w="9525">
            <a:noFill/>
            <a:miter lim="800000"/>
            <a:headEnd/>
            <a:tailEnd/>
          </a:ln>
        </p:spPr>
        <p:txBody>
          <a:bodyPr wrap="none">
            <a:spAutoFit/>
          </a:bodyPr>
          <a:lstStyle/>
          <a:p>
            <a:pPr algn="ctr"/>
            <a:r>
              <a:rPr lang="en-US" altLang="zh-CN"/>
              <a:t>C</a:t>
            </a:r>
          </a:p>
        </p:txBody>
      </p:sp>
      <p:grpSp>
        <p:nvGrpSpPr>
          <p:cNvPr id="16" name="Group 50"/>
          <p:cNvGrpSpPr>
            <a:grpSpLocks/>
          </p:cNvGrpSpPr>
          <p:nvPr/>
        </p:nvGrpSpPr>
        <p:grpSpPr bwMode="auto">
          <a:xfrm>
            <a:off x="3797301" y="4878660"/>
            <a:ext cx="2332038" cy="336550"/>
            <a:chOff x="2395" y="3342"/>
            <a:chExt cx="1469" cy="212"/>
          </a:xfrm>
        </p:grpSpPr>
        <p:sp>
          <p:nvSpPr>
            <p:cNvPr id="17"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zh-CN" altLang="zh-CN">
                <a:latin typeface="Times New Roman" pitchFamily="18" charset="0"/>
              </a:endParaRPr>
            </a:p>
          </p:txBody>
        </p:sp>
        <p:sp>
          <p:nvSpPr>
            <p:cNvPr id="18" name="Line 52"/>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19" name="Line 53"/>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20" name="Line 54"/>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21" name="Text Box 55"/>
            <p:cNvSpPr txBox="1">
              <a:spLocks noChangeArrowheads="1"/>
            </p:cNvSpPr>
            <p:nvPr/>
          </p:nvSpPr>
          <p:spPr bwMode="auto">
            <a:xfrm>
              <a:off x="2395" y="3342"/>
              <a:ext cx="1469" cy="212"/>
            </a:xfrm>
            <a:prstGeom prst="rect">
              <a:avLst/>
            </a:prstGeom>
            <a:noFill/>
            <a:ln w="9525">
              <a:noFill/>
              <a:miter lim="800000"/>
              <a:headEnd/>
              <a:tailEnd/>
            </a:ln>
          </p:spPr>
          <p:txBody>
            <a:bodyPr wrap="square">
              <a:spAutoFit/>
            </a:bodyPr>
            <a:lstStyle/>
            <a:p>
              <a:pPr algn="ctr"/>
              <a:r>
                <a:rPr lang="en-US" altLang="zh-CN" sz="1600" dirty="0" err="1"/>
                <a:t>src:B</a:t>
              </a:r>
              <a:r>
                <a:rPr lang="en-US" altLang="zh-CN" sz="1600" dirty="0"/>
                <a:t> </a:t>
              </a:r>
              <a:r>
                <a:rPr lang="en-US" altLang="zh-CN" sz="1600" dirty="0" err="1"/>
                <a:t>dest:A</a:t>
              </a:r>
              <a:r>
                <a:rPr lang="en-US" altLang="zh-CN" sz="1600" dirty="0"/>
                <a:t>       payload</a:t>
              </a:r>
              <a:endParaRPr lang="en-US" altLang="zh-CN" sz="1600" dirty="0">
                <a:latin typeface="Times New Roman" pitchFamily="18" charset="0"/>
              </a:endParaRPr>
            </a:p>
          </p:txBody>
        </p:sp>
      </p:grpSp>
      <p:sp>
        <p:nvSpPr>
          <p:cNvPr id="22" name="Freeform 56"/>
          <p:cNvSpPr>
            <a:spLocks/>
          </p:cNvSpPr>
          <p:nvPr/>
        </p:nvSpPr>
        <p:spPr bwMode="auto">
          <a:xfrm>
            <a:off x="3802063" y="4834210"/>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p:spPr>
        <p:txBody>
          <a:bodyPr wrap="none" anchor="ctr"/>
          <a:lstStyle/>
          <a:p>
            <a:endParaRPr lang="zh-CN" altLang="en-US"/>
          </a:p>
        </p:txBody>
      </p:sp>
      <p:sp>
        <p:nvSpPr>
          <p:cNvPr id="23" name="Line 57"/>
          <p:cNvSpPr>
            <a:spLocks noChangeShapeType="1"/>
          </p:cNvSpPr>
          <p:nvPr/>
        </p:nvSpPr>
        <p:spPr bwMode="auto">
          <a:xfrm flipV="1">
            <a:off x="4945063" y="4230960"/>
            <a:ext cx="0" cy="603250"/>
          </a:xfrm>
          <a:prstGeom prst="line">
            <a:avLst/>
          </a:prstGeom>
          <a:noFill/>
          <a:ln w="28575">
            <a:solidFill>
              <a:srgbClr val="CC0000"/>
            </a:solidFill>
            <a:round/>
            <a:headEnd/>
            <a:tailEnd type="triangle" w="med" len="med"/>
          </a:ln>
        </p:spPr>
        <p:txBody>
          <a:bodyPr wrap="none" anchor="ctr"/>
          <a:lstStyle/>
          <a:p>
            <a:endParaRPr lang="zh-CN" altLang="en-US"/>
          </a:p>
        </p:txBody>
      </p:sp>
      <p:sp>
        <p:nvSpPr>
          <p:cNvPr id="24" name="Rectangle 59"/>
          <p:cNvSpPr>
            <a:spLocks noChangeArrowheads="1"/>
          </p:cNvSpPr>
          <p:nvPr/>
        </p:nvSpPr>
        <p:spPr bwMode="auto">
          <a:xfrm>
            <a:off x="596900" y="5753372"/>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pitchFamily="2" charset="2"/>
              <a:buChar char="§"/>
            </a:pPr>
            <a:r>
              <a:rPr lang="en-US" altLang="zh-CN" dirty="0" err="1">
                <a:latin typeface="+mn-ea"/>
              </a:rPr>
              <a:t>wireshark</a:t>
            </a:r>
            <a:r>
              <a:rPr lang="en-US" altLang="zh-CN" dirty="0">
                <a:latin typeface="+mn-ea"/>
              </a:rPr>
              <a:t> </a:t>
            </a:r>
            <a:r>
              <a:rPr lang="zh-CN" altLang="en-US" dirty="0">
                <a:latin typeface="+mn-ea"/>
              </a:rPr>
              <a:t>软件是一种免费的数据包嗅探软件</a:t>
            </a:r>
            <a:endParaRPr lang="en-US" altLang="zh-CN" dirty="0">
              <a:latin typeface="+mn-ea"/>
            </a:endParaRPr>
          </a:p>
          <a:p>
            <a:pPr marL="800100" lvl="1" indent="-342900">
              <a:spcBef>
                <a:spcPct val="20000"/>
              </a:spcBef>
              <a:buClr>
                <a:schemeClr val="accent2"/>
              </a:buClr>
              <a:buSzPct val="75000"/>
              <a:buFont typeface="Wingdings" pitchFamily="2" charset="2"/>
              <a:buNone/>
            </a:pPr>
            <a:endParaRPr lang="en-US" altLang="zh-CN" dirty="0">
              <a:latin typeface="+mn-ea"/>
            </a:endParaRPr>
          </a:p>
        </p:txBody>
      </p:sp>
      <p:pic>
        <p:nvPicPr>
          <p:cNvPr id="25" name="Picture 60"/>
          <p:cNvPicPr>
            <a:picLocks noChangeAspect="1" noChangeArrowheads="1"/>
          </p:cNvPicPr>
          <p:nvPr/>
        </p:nvPicPr>
        <p:blipFill>
          <a:blip r:embed="rId3" cstate="print"/>
          <a:srcRect/>
          <a:stretch>
            <a:fillRect/>
          </a:stretch>
        </p:blipFill>
        <p:spPr bwMode="auto">
          <a:xfrm>
            <a:off x="4537075" y="3692797"/>
            <a:ext cx="471488" cy="442913"/>
          </a:xfrm>
          <a:prstGeom prst="rect">
            <a:avLst/>
          </a:prstGeom>
          <a:noFill/>
          <a:ln w="31750">
            <a:noFill/>
            <a:miter lim="800000"/>
            <a:headEnd/>
            <a:tailEnd/>
          </a:ln>
        </p:spPr>
      </p:pic>
      <p:grpSp>
        <p:nvGrpSpPr>
          <p:cNvPr id="26" name="Group 54"/>
          <p:cNvGrpSpPr>
            <a:grpSpLocks/>
          </p:cNvGrpSpPr>
          <p:nvPr/>
        </p:nvGrpSpPr>
        <p:grpSpPr bwMode="auto">
          <a:xfrm>
            <a:off x="1830388" y="3686447"/>
            <a:ext cx="365125" cy="712788"/>
            <a:chOff x="4140" y="429"/>
            <a:chExt cx="1425" cy="2396"/>
          </a:xfrm>
        </p:grpSpPr>
        <p:sp>
          <p:nvSpPr>
            <p:cNvPr id="27"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8"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9"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0"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1"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2" name="Group 60"/>
            <p:cNvGrpSpPr>
              <a:grpSpLocks/>
            </p:cNvGrpSpPr>
            <p:nvPr/>
          </p:nvGrpSpPr>
          <p:grpSpPr bwMode="auto">
            <a:xfrm>
              <a:off x="4749" y="668"/>
              <a:ext cx="581" cy="145"/>
              <a:chOff x="614" y="2568"/>
              <a:chExt cx="725" cy="139"/>
            </a:xfrm>
          </p:grpSpPr>
          <p:sp>
            <p:nvSpPr>
              <p:cNvPr id="57"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8"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3"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4" name="Group 64"/>
            <p:cNvGrpSpPr>
              <a:grpSpLocks/>
            </p:cNvGrpSpPr>
            <p:nvPr/>
          </p:nvGrpSpPr>
          <p:grpSpPr bwMode="auto">
            <a:xfrm>
              <a:off x="4747" y="994"/>
              <a:ext cx="581" cy="134"/>
              <a:chOff x="614" y="2568"/>
              <a:chExt cx="725" cy="139"/>
            </a:xfrm>
          </p:grpSpPr>
          <p:sp>
            <p:nvSpPr>
              <p:cNvPr id="55"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6"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5"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36"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7" name="Group 69"/>
            <p:cNvGrpSpPr>
              <a:grpSpLocks/>
            </p:cNvGrpSpPr>
            <p:nvPr/>
          </p:nvGrpSpPr>
          <p:grpSpPr bwMode="auto">
            <a:xfrm>
              <a:off x="4735" y="1627"/>
              <a:ext cx="582" cy="151"/>
              <a:chOff x="614" y="2568"/>
              <a:chExt cx="725" cy="139"/>
            </a:xfrm>
          </p:grpSpPr>
          <p:sp>
            <p:nvSpPr>
              <p:cNvPr id="53"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4"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39" name="Group 73"/>
            <p:cNvGrpSpPr>
              <a:grpSpLocks/>
            </p:cNvGrpSpPr>
            <p:nvPr/>
          </p:nvGrpSpPr>
          <p:grpSpPr bwMode="auto">
            <a:xfrm>
              <a:off x="4739" y="1327"/>
              <a:ext cx="582" cy="139"/>
              <a:chOff x="614" y="2568"/>
              <a:chExt cx="725" cy="139"/>
            </a:xfrm>
          </p:grpSpPr>
          <p:sp>
            <p:nvSpPr>
              <p:cNvPr id="51" name="AutoShape 74"/>
              <p:cNvSpPr>
                <a:spLocks noChangeArrowheads="1"/>
              </p:cNvSpPr>
              <p:nvPr/>
            </p:nvSpPr>
            <p:spPr bwMode="auto">
              <a:xfrm>
                <a:off x="616" y="2566"/>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0"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1"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2"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3"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44"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5"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6"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7"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48"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50"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59" name="Group 87"/>
          <p:cNvGrpSpPr>
            <a:grpSpLocks/>
          </p:cNvGrpSpPr>
          <p:nvPr/>
        </p:nvGrpSpPr>
        <p:grpSpPr bwMode="auto">
          <a:xfrm flipH="1">
            <a:off x="6323013" y="5004072"/>
            <a:ext cx="735012" cy="681038"/>
            <a:chOff x="-44" y="1473"/>
            <a:chExt cx="981" cy="1105"/>
          </a:xfrm>
        </p:grpSpPr>
        <p:pic>
          <p:nvPicPr>
            <p:cNvPr id="60" name="Picture 8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102"/>
          <p:cNvGrpSpPr>
            <a:grpSpLocks/>
          </p:cNvGrpSpPr>
          <p:nvPr/>
        </p:nvGrpSpPr>
        <p:grpSpPr bwMode="auto">
          <a:xfrm>
            <a:off x="2747963" y="5123135"/>
            <a:ext cx="881062" cy="365125"/>
            <a:chOff x="2356" y="1300"/>
            <a:chExt cx="555" cy="194"/>
          </a:xfrm>
        </p:grpSpPr>
        <p:sp>
          <p:nvSpPr>
            <p:cNvPr id="63"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sp>
          <p:nvSpPr>
            <p:cNvPr id="64"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5"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grpSp>
          <p:nvGrpSpPr>
            <p:cNvPr id="66" name="Group 106"/>
            <p:cNvGrpSpPr>
              <a:grpSpLocks/>
            </p:cNvGrpSpPr>
            <p:nvPr/>
          </p:nvGrpSpPr>
          <p:grpSpPr bwMode="auto">
            <a:xfrm>
              <a:off x="2468" y="1332"/>
              <a:ext cx="310" cy="60"/>
              <a:chOff x="2468" y="1332"/>
              <a:chExt cx="310" cy="60"/>
            </a:xfrm>
          </p:grpSpPr>
          <p:sp>
            <p:nvSpPr>
              <p:cNvPr id="69"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endParaRPr lang="zh-CN" altLang="en-US"/>
              </a:p>
            </p:txBody>
          </p:sp>
          <p:sp>
            <p:nvSpPr>
              <p:cNvPr id="70"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endParaRPr lang="zh-CN" altLang="en-US"/>
              </a:p>
            </p:txBody>
          </p:sp>
        </p:grpSp>
        <p:sp>
          <p:nvSpPr>
            <p:cNvPr id="67" name="Line 109"/>
            <p:cNvSpPr>
              <a:spLocks noChangeShapeType="1"/>
            </p:cNvSpPr>
            <p:nvPr/>
          </p:nvSpPr>
          <p:spPr bwMode="auto">
            <a:xfrm>
              <a:off x="2357" y="1361"/>
              <a:ext cx="0" cy="84"/>
            </a:xfrm>
            <a:prstGeom prst="line">
              <a:avLst/>
            </a:prstGeom>
            <a:noFill/>
            <a:ln w="9525">
              <a:solidFill>
                <a:srgbClr val="000000"/>
              </a:solidFill>
              <a:round/>
              <a:headEnd/>
              <a:tailEnd/>
            </a:ln>
          </p:spPr>
          <p:txBody>
            <a:bodyPr/>
            <a:lstStyle/>
            <a:p>
              <a:endParaRPr lang="zh-CN" altLang="en-US"/>
            </a:p>
          </p:txBody>
        </p:sp>
        <p:sp>
          <p:nvSpPr>
            <p:cNvPr id="68" name="Line 110"/>
            <p:cNvSpPr>
              <a:spLocks noChangeShapeType="1"/>
            </p:cNvSpPr>
            <p:nvPr/>
          </p:nvSpPr>
          <p:spPr bwMode="auto">
            <a:xfrm>
              <a:off x="2907" y="1363"/>
              <a:ext cx="0" cy="84"/>
            </a:xfrm>
            <a:prstGeom prst="line">
              <a:avLst/>
            </a:prstGeom>
            <a:noFill/>
            <a:ln w="9525">
              <a:solidFill>
                <a:srgbClr val="000000"/>
              </a:solidFill>
              <a:round/>
              <a:headEnd/>
              <a:tailEnd/>
            </a:ln>
          </p:spPr>
          <p:txBody>
            <a:bodyPr/>
            <a:lstStyle/>
            <a:p>
              <a:endParaRPr lang="zh-CN" altLang="en-US"/>
            </a:p>
          </p:txBody>
        </p:sp>
      </p:grpSp>
      <p:grpSp>
        <p:nvGrpSpPr>
          <p:cNvPr id="71" name="Group 347"/>
          <p:cNvGrpSpPr>
            <a:grpSpLocks/>
          </p:cNvGrpSpPr>
          <p:nvPr/>
        </p:nvGrpSpPr>
        <p:grpSpPr bwMode="auto">
          <a:xfrm>
            <a:off x="2740025" y="5083447"/>
            <a:ext cx="895350" cy="450850"/>
            <a:chOff x="1871277" y="1576300"/>
            <a:chExt cx="1128371" cy="437861"/>
          </a:xfrm>
        </p:grpSpPr>
        <p:sp>
          <p:nvSpPr>
            <p:cNvPr id="72"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3"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4"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5"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7"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8"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9" name="Straight Connector 79"/>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0"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地址欺骗</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74</a:t>
            </a:fld>
            <a:endParaRPr lang="zh-CN" altLang="en-US"/>
          </a:p>
        </p:txBody>
      </p:sp>
      <p:grpSp>
        <p:nvGrpSpPr>
          <p:cNvPr id="5" name="Group 51"/>
          <p:cNvGrpSpPr>
            <a:grpSpLocks/>
          </p:cNvGrpSpPr>
          <p:nvPr/>
        </p:nvGrpSpPr>
        <p:grpSpPr bwMode="auto">
          <a:xfrm flipH="1">
            <a:off x="4792663" y="3573016"/>
            <a:ext cx="735012" cy="681038"/>
            <a:chOff x="-44" y="1473"/>
            <a:chExt cx="981" cy="1105"/>
          </a:xfrm>
        </p:grpSpPr>
        <p:pic>
          <p:nvPicPr>
            <p:cNvPr id="6" name="Picture 5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8" name="Rectangle 3"/>
          <p:cNvSpPr txBox="1">
            <a:spLocks noChangeArrowheads="1"/>
          </p:cNvSpPr>
          <p:nvPr/>
        </p:nvSpPr>
        <p:spPr bwMode="auto">
          <a:xfrm>
            <a:off x="596900" y="1662113"/>
            <a:ext cx="8077200" cy="1484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u="none" strike="noStrike" kern="0" cap="none" spc="0" normalizeH="0" baseline="0" noProof="0" dirty="0">
                <a:ln>
                  <a:noFill/>
                </a:ln>
                <a:solidFill>
                  <a:srgbClr val="CC0000"/>
                </a:solidFill>
                <a:effectLst/>
                <a:uLnTx/>
                <a:uFillTx/>
                <a:latin typeface="+mn-ea"/>
                <a:cs typeface="+mn-cs"/>
              </a:rPr>
              <a:t>IP</a:t>
            </a:r>
            <a:r>
              <a:rPr kumimoji="0" lang="zh-CN" altLang="en-US" sz="2800" b="0" u="none" strike="noStrike" kern="0" cap="none" spc="0" normalizeH="0" baseline="0" noProof="0" dirty="0">
                <a:ln>
                  <a:noFill/>
                </a:ln>
                <a:solidFill>
                  <a:srgbClr val="CC0000"/>
                </a:solidFill>
                <a:effectLst/>
                <a:uLnTx/>
                <a:uFillTx/>
                <a:latin typeface="+mn-ea"/>
                <a:cs typeface="+mn-cs"/>
              </a:rPr>
              <a:t>地址欺骗</a:t>
            </a:r>
            <a:r>
              <a:rPr lang="zh-CN" altLang="en-US" sz="2800" kern="0" dirty="0">
                <a:solidFill>
                  <a:srgbClr val="CC0000"/>
                </a:solidFill>
                <a:latin typeface="+mn-ea"/>
              </a:rPr>
              <a:t>：</a:t>
            </a:r>
            <a:r>
              <a:rPr lang="zh-CN" altLang="en-US" sz="2800" kern="0" dirty="0">
                <a:latin typeface="+mn-ea"/>
              </a:rPr>
              <a:t>使用假冒地址作为源地址发送数据包</a:t>
            </a:r>
            <a:endParaRPr kumimoji="0" lang="en-US" altLang="zh-CN" sz="2800" b="0" u="none" strike="noStrike" kern="0" cap="none" spc="0" normalizeH="0" baseline="0" noProof="0" dirty="0">
              <a:ln>
                <a:noFill/>
              </a:ln>
              <a:effectLst/>
              <a:uLnTx/>
              <a:uFillTx/>
              <a:latin typeface="+mn-ea"/>
              <a:cs typeface="+mn-cs"/>
            </a:endParaRPr>
          </a:p>
        </p:txBody>
      </p:sp>
      <p:sp>
        <p:nvSpPr>
          <p:cNvPr id="9" name="Freeform 70"/>
          <p:cNvSpPr>
            <a:spLocks/>
          </p:cNvSpPr>
          <p:nvPr/>
        </p:nvSpPr>
        <p:spPr bwMode="auto">
          <a:xfrm>
            <a:off x="2225675" y="426583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10" name="Freeform 71"/>
          <p:cNvSpPr>
            <a:spLocks/>
          </p:cNvSpPr>
          <p:nvPr/>
        </p:nvSpPr>
        <p:spPr bwMode="auto">
          <a:xfrm>
            <a:off x="5057775" y="413566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11" name="Line 72"/>
          <p:cNvSpPr>
            <a:spLocks noChangeShapeType="1"/>
          </p:cNvSpPr>
          <p:nvPr/>
        </p:nvSpPr>
        <p:spPr bwMode="auto">
          <a:xfrm flipV="1">
            <a:off x="3400425" y="4657948"/>
            <a:ext cx="0" cy="374650"/>
          </a:xfrm>
          <a:prstGeom prst="line">
            <a:avLst/>
          </a:prstGeom>
          <a:noFill/>
          <a:ln w="19050">
            <a:solidFill>
              <a:schemeClr val="tx1"/>
            </a:solidFill>
            <a:round/>
            <a:headEnd/>
            <a:tailEnd/>
          </a:ln>
        </p:spPr>
        <p:txBody>
          <a:bodyPr wrap="none" anchor="ctr"/>
          <a:lstStyle/>
          <a:p>
            <a:endParaRPr lang="zh-CN" altLang="en-US"/>
          </a:p>
        </p:txBody>
      </p:sp>
      <p:sp>
        <p:nvSpPr>
          <p:cNvPr id="12" name="Line 73"/>
          <p:cNvSpPr>
            <a:spLocks noChangeShapeType="1"/>
          </p:cNvSpPr>
          <p:nvPr/>
        </p:nvSpPr>
        <p:spPr bwMode="auto">
          <a:xfrm flipV="1">
            <a:off x="3419475" y="5369148"/>
            <a:ext cx="0" cy="241300"/>
          </a:xfrm>
          <a:prstGeom prst="line">
            <a:avLst/>
          </a:prstGeom>
          <a:noFill/>
          <a:ln w="19050">
            <a:solidFill>
              <a:schemeClr val="tx1"/>
            </a:solidFill>
            <a:round/>
            <a:headEnd/>
            <a:tailEnd/>
          </a:ln>
        </p:spPr>
        <p:txBody>
          <a:bodyPr wrap="none" anchor="ctr"/>
          <a:lstStyle/>
          <a:p>
            <a:endParaRPr lang="zh-CN" altLang="en-US"/>
          </a:p>
        </p:txBody>
      </p:sp>
      <p:sp>
        <p:nvSpPr>
          <p:cNvPr id="13" name="Text Box 74"/>
          <p:cNvSpPr txBox="1">
            <a:spLocks noChangeArrowheads="1"/>
          </p:cNvSpPr>
          <p:nvPr/>
        </p:nvSpPr>
        <p:spPr bwMode="auto">
          <a:xfrm>
            <a:off x="1682750" y="3554635"/>
            <a:ext cx="387350" cy="457200"/>
          </a:xfrm>
          <a:prstGeom prst="rect">
            <a:avLst/>
          </a:prstGeom>
          <a:noFill/>
          <a:ln w="9525">
            <a:noFill/>
            <a:miter lim="800000"/>
            <a:headEnd/>
            <a:tailEnd/>
          </a:ln>
        </p:spPr>
        <p:txBody>
          <a:bodyPr wrap="none">
            <a:spAutoFit/>
          </a:bodyPr>
          <a:lstStyle/>
          <a:p>
            <a:pPr algn="ctr"/>
            <a:r>
              <a:rPr lang="en-US" altLang="zh-CN"/>
              <a:t>A</a:t>
            </a:r>
          </a:p>
        </p:txBody>
      </p:sp>
      <p:sp>
        <p:nvSpPr>
          <p:cNvPr id="14" name="Text Box 75"/>
          <p:cNvSpPr txBox="1">
            <a:spLocks noChangeArrowheads="1"/>
          </p:cNvSpPr>
          <p:nvPr/>
        </p:nvSpPr>
        <p:spPr bwMode="auto">
          <a:xfrm>
            <a:off x="7086600" y="4973860"/>
            <a:ext cx="387350" cy="457200"/>
          </a:xfrm>
          <a:prstGeom prst="rect">
            <a:avLst/>
          </a:prstGeom>
          <a:noFill/>
          <a:ln w="9525">
            <a:noFill/>
            <a:miter lim="800000"/>
            <a:headEnd/>
            <a:tailEnd/>
          </a:ln>
        </p:spPr>
        <p:txBody>
          <a:bodyPr wrap="none">
            <a:spAutoFit/>
          </a:bodyPr>
          <a:lstStyle/>
          <a:p>
            <a:pPr algn="ctr"/>
            <a:r>
              <a:rPr lang="en-US" altLang="zh-CN"/>
              <a:t>B</a:t>
            </a:r>
          </a:p>
        </p:txBody>
      </p:sp>
      <p:sp>
        <p:nvSpPr>
          <p:cNvPr id="15" name="Text Box 76"/>
          <p:cNvSpPr txBox="1">
            <a:spLocks noChangeArrowheads="1"/>
          </p:cNvSpPr>
          <p:nvPr/>
        </p:nvSpPr>
        <p:spPr bwMode="auto">
          <a:xfrm>
            <a:off x="5249863" y="3532410"/>
            <a:ext cx="404812" cy="457200"/>
          </a:xfrm>
          <a:prstGeom prst="rect">
            <a:avLst/>
          </a:prstGeom>
          <a:noFill/>
          <a:ln w="9525">
            <a:noFill/>
            <a:miter lim="800000"/>
            <a:headEnd/>
            <a:tailEnd/>
          </a:ln>
        </p:spPr>
        <p:txBody>
          <a:bodyPr wrap="none">
            <a:spAutoFit/>
          </a:bodyPr>
          <a:lstStyle/>
          <a:p>
            <a:pPr algn="ctr"/>
            <a:r>
              <a:rPr lang="en-US" altLang="zh-CN"/>
              <a:t>C</a:t>
            </a:r>
          </a:p>
        </p:txBody>
      </p:sp>
      <p:sp>
        <p:nvSpPr>
          <p:cNvPr id="16" name="Freeform 77"/>
          <p:cNvSpPr>
            <a:spLocks/>
          </p:cNvSpPr>
          <p:nvPr/>
        </p:nvSpPr>
        <p:spPr bwMode="auto">
          <a:xfrm>
            <a:off x="2235200" y="411343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p:spPr>
        <p:txBody>
          <a:bodyPr wrap="none" anchor="ctr"/>
          <a:lstStyle/>
          <a:p>
            <a:endParaRPr lang="zh-CN" altLang="en-US"/>
          </a:p>
        </p:txBody>
      </p:sp>
      <p:grpSp>
        <p:nvGrpSpPr>
          <p:cNvPr id="17" name="Group 78"/>
          <p:cNvGrpSpPr>
            <a:grpSpLocks/>
          </p:cNvGrpSpPr>
          <p:nvPr/>
        </p:nvGrpSpPr>
        <p:grpSpPr bwMode="auto">
          <a:xfrm>
            <a:off x="2632076" y="4596035"/>
            <a:ext cx="2365375" cy="336550"/>
            <a:chOff x="2374" y="3342"/>
            <a:chExt cx="1490" cy="212"/>
          </a:xfrm>
        </p:grpSpPr>
        <p:sp>
          <p:nvSpPr>
            <p:cNvPr id="18"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zh-CN" altLang="zh-CN">
                <a:latin typeface="Times New Roman" pitchFamily="18" charset="0"/>
              </a:endParaRPr>
            </a:p>
          </p:txBody>
        </p:sp>
        <p:sp>
          <p:nvSpPr>
            <p:cNvPr id="19" name="Line 80"/>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20" name="Line 81"/>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21" name="Line 82"/>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22" name="Text Box 83"/>
            <p:cNvSpPr txBox="1">
              <a:spLocks noChangeArrowheads="1"/>
            </p:cNvSpPr>
            <p:nvPr/>
          </p:nvSpPr>
          <p:spPr bwMode="auto">
            <a:xfrm>
              <a:off x="2374" y="3342"/>
              <a:ext cx="1490" cy="212"/>
            </a:xfrm>
            <a:prstGeom prst="rect">
              <a:avLst/>
            </a:prstGeom>
            <a:noFill/>
            <a:ln w="9525">
              <a:noFill/>
              <a:miter lim="800000"/>
              <a:headEnd/>
              <a:tailEnd/>
            </a:ln>
          </p:spPr>
          <p:txBody>
            <a:bodyPr wrap="square">
              <a:spAutoFit/>
            </a:bodyPr>
            <a:lstStyle/>
            <a:p>
              <a:pPr algn="ctr"/>
              <a:r>
                <a:rPr lang="en-US" altLang="zh-CN" sz="1600" dirty="0" err="1">
                  <a:solidFill>
                    <a:srgbClr val="CC0000"/>
                  </a:solidFill>
                </a:rPr>
                <a:t>src:B</a:t>
              </a:r>
              <a:r>
                <a:rPr lang="en-US" altLang="zh-CN" sz="1600" dirty="0"/>
                <a:t> </a:t>
              </a:r>
              <a:r>
                <a:rPr lang="en-US" altLang="zh-CN" sz="1600" dirty="0" err="1"/>
                <a:t>dest:A</a:t>
              </a:r>
              <a:r>
                <a:rPr lang="en-US" altLang="zh-CN" sz="1600" dirty="0"/>
                <a:t>     payload</a:t>
              </a:r>
              <a:endParaRPr lang="en-US" altLang="zh-CN" sz="1600" dirty="0">
                <a:latin typeface="Times New Roman" pitchFamily="18" charset="0"/>
              </a:endParaRPr>
            </a:p>
          </p:txBody>
        </p:sp>
      </p:grpSp>
      <p:pic>
        <p:nvPicPr>
          <p:cNvPr id="23" name="Picture 84"/>
          <p:cNvPicPr>
            <a:picLocks noChangeAspect="1" noChangeArrowheads="1"/>
          </p:cNvPicPr>
          <p:nvPr/>
        </p:nvPicPr>
        <p:blipFill>
          <a:blip r:embed="rId3" cstate="print"/>
          <a:srcRect/>
          <a:stretch>
            <a:fillRect/>
          </a:stretch>
        </p:blipFill>
        <p:spPr bwMode="auto">
          <a:xfrm>
            <a:off x="4833938" y="3627660"/>
            <a:ext cx="471487" cy="442913"/>
          </a:xfrm>
          <a:prstGeom prst="rect">
            <a:avLst/>
          </a:prstGeom>
          <a:noFill/>
          <a:ln w="31750">
            <a:noFill/>
            <a:miter lim="800000"/>
            <a:headEnd/>
            <a:tailEnd/>
          </a:ln>
        </p:spPr>
      </p:pic>
      <p:grpSp>
        <p:nvGrpSpPr>
          <p:cNvPr id="24" name="Group 48"/>
          <p:cNvGrpSpPr>
            <a:grpSpLocks/>
          </p:cNvGrpSpPr>
          <p:nvPr/>
        </p:nvGrpSpPr>
        <p:grpSpPr bwMode="auto">
          <a:xfrm flipH="1">
            <a:off x="6575425" y="4980210"/>
            <a:ext cx="735013" cy="681038"/>
            <a:chOff x="-44" y="1473"/>
            <a:chExt cx="981" cy="1105"/>
          </a:xfrm>
        </p:grpSpPr>
        <p:pic>
          <p:nvPicPr>
            <p:cNvPr id="25" name="Picture 4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7" name="Group 54"/>
          <p:cNvGrpSpPr>
            <a:grpSpLocks/>
          </p:cNvGrpSpPr>
          <p:nvPr/>
        </p:nvGrpSpPr>
        <p:grpSpPr bwMode="auto">
          <a:xfrm>
            <a:off x="2084388" y="3638773"/>
            <a:ext cx="365125" cy="712787"/>
            <a:chOff x="4140" y="429"/>
            <a:chExt cx="1425" cy="2396"/>
          </a:xfrm>
        </p:grpSpPr>
        <p:sp>
          <p:nvSpPr>
            <p:cNvPr id="28"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9"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30"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1"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2"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3" name="Group 60"/>
            <p:cNvGrpSpPr>
              <a:grpSpLocks/>
            </p:cNvGrpSpPr>
            <p:nvPr/>
          </p:nvGrpSpPr>
          <p:grpSpPr bwMode="auto">
            <a:xfrm>
              <a:off x="4749" y="668"/>
              <a:ext cx="581" cy="145"/>
              <a:chOff x="614" y="2568"/>
              <a:chExt cx="725" cy="139"/>
            </a:xfrm>
          </p:grpSpPr>
          <p:sp>
            <p:nvSpPr>
              <p:cNvPr id="58"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9"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4"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5" name="Group 64"/>
            <p:cNvGrpSpPr>
              <a:grpSpLocks/>
            </p:cNvGrpSpPr>
            <p:nvPr/>
          </p:nvGrpSpPr>
          <p:grpSpPr bwMode="auto">
            <a:xfrm>
              <a:off x="4747" y="994"/>
              <a:ext cx="581" cy="134"/>
              <a:chOff x="614" y="2568"/>
              <a:chExt cx="725" cy="139"/>
            </a:xfrm>
          </p:grpSpPr>
          <p:sp>
            <p:nvSpPr>
              <p:cNvPr id="56"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7"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6"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37"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8" name="Group 69"/>
            <p:cNvGrpSpPr>
              <a:grpSpLocks/>
            </p:cNvGrpSpPr>
            <p:nvPr/>
          </p:nvGrpSpPr>
          <p:grpSpPr bwMode="auto">
            <a:xfrm>
              <a:off x="4735" y="1627"/>
              <a:ext cx="582" cy="151"/>
              <a:chOff x="614" y="2568"/>
              <a:chExt cx="725" cy="139"/>
            </a:xfrm>
          </p:grpSpPr>
          <p:sp>
            <p:nvSpPr>
              <p:cNvPr id="54"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5"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9"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0" name="Group 73"/>
            <p:cNvGrpSpPr>
              <a:grpSpLocks/>
            </p:cNvGrpSpPr>
            <p:nvPr/>
          </p:nvGrpSpPr>
          <p:grpSpPr bwMode="auto">
            <a:xfrm>
              <a:off x="4739" y="1327"/>
              <a:ext cx="582" cy="139"/>
              <a:chOff x="614" y="2568"/>
              <a:chExt cx="725" cy="139"/>
            </a:xfrm>
          </p:grpSpPr>
          <p:sp>
            <p:nvSpPr>
              <p:cNvPr id="52" name="AutoShape 74"/>
              <p:cNvSpPr>
                <a:spLocks noChangeArrowheads="1"/>
              </p:cNvSpPr>
              <p:nvPr/>
            </p:nvSpPr>
            <p:spPr bwMode="auto">
              <a:xfrm>
                <a:off x="616" y="2567"/>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2"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3"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4"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45"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6"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7"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8"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49"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0"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51"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0" name="Group 87"/>
          <p:cNvGrpSpPr>
            <a:grpSpLocks/>
          </p:cNvGrpSpPr>
          <p:nvPr/>
        </p:nvGrpSpPr>
        <p:grpSpPr bwMode="auto">
          <a:xfrm>
            <a:off x="3011488" y="5040535"/>
            <a:ext cx="881062" cy="365125"/>
            <a:chOff x="2356" y="1300"/>
            <a:chExt cx="555" cy="194"/>
          </a:xfrm>
        </p:grpSpPr>
        <p:sp>
          <p:nvSpPr>
            <p:cNvPr id="61"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sp>
          <p:nvSpPr>
            <p:cNvPr id="62"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3"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grpSp>
          <p:nvGrpSpPr>
            <p:cNvPr id="64" name="Group 91"/>
            <p:cNvGrpSpPr>
              <a:grpSpLocks/>
            </p:cNvGrpSpPr>
            <p:nvPr/>
          </p:nvGrpSpPr>
          <p:grpSpPr bwMode="auto">
            <a:xfrm>
              <a:off x="2468" y="1332"/>
              <a:ext cx="310" cy="60"/>
              <a:chOff x="2468" y="1332"/>
              <a:chExt cx="310" cy="60"/>
            </a:xfrm>
          </p:grpSpPr>
          <p:sp>
            <p:nvSpPr>
              <p:cNvPr id="67"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endParaRPr lang="zh-CN" altLang="en-US"/>
              </a:p>
            </p:txBody>
          </p:sp>
          <p:sp>
            <p:nvSpPr>
              <p:cNvPr id="68"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endParaRPr lang="zh-CN" altLang="en-US"/>
              </a:p>
            </p:txBody>
          </p:sp>
        </p:grpSp>
        <p:sp>
          <p:nvSpPr>
            <p:cNvPr id="65" name="Line 94"/>
            <p:cNvSpPr>
              <a:spLocks noChangeShapeType="1"/>
            </p:cNvSpPr>
            <p:nvPr/>
          </p:nvSpPr>
          <p:spPr bwMode="auto">
            <a:xfrm>
              <a:off x="2357" y="1361"/>
              <a:ext cx="0" cy="84"/>
            </a:xfrm>
            <a:prstGeom prst="line">
              <a:avLst/>
            </a:prstGeom>
            <a:noFill/>
            <a:ln w="9525">
              <a:solidFill>
                <a:srgbClr val="000000"/>
              </a:solidFill>
              <a:round/>
              <a:headEnd/>
              <a:tailEnd/>
            </a:ln>
          </p:spPr>
          <p:txBody>
            <a:bodyPr/>
            <a:lstStyle/>
            <a:p>
              <a:endParaRPr lang="zh-CN" altLang="en-US"/>
            </a:p>
          </p:txBody>
        </p:sp>
        <p:sp>
          <p:nvSpPr>
            <p:cNvPr id="66" name="Line 95"/>
            <p:cNvSpPr>
              <a:spLocks noChangeShapeType="1"/>
            </p:cNvSpPr>
            <p:nvPr/>
          </p:nvSpPr>
          <p:spPr bwMode="auto">
            <a:xfrm>
              <a:off x="2907" y="1363"/>
              <a:ext cx="0" cy="84"/>
            </a:xfrm>
            <a:prstGeom prst="line">
              <a:avLst/>
            </a:prstGeom>
            <a:noFill/>
            <a:ln w="9525">
              <a:solidFill>
                <a:srgbClr val="000000"/>
              </a:solidFill>
              <a:round/>
              <a:headEnd/>
              <a:tailEnd/>
            </a:ln>
          </p:spPr>
          <p:txBody>
            <a:bodyPr/>
            <a:lstStyle/>
            <a:p>
              <a:endParaRPr lang="zh-CN" altLang="en-US"/>
            </a:p>
          </p:txBody>
        </p:sp>
      </p:grpSp>
      <p:grpSp>
        <p:nvGrpSpPr>
          <p:cNvPr id="70" name="Group 347"/>
          <p:cNvGrpSpPr>
            <a:grpSpLocks/>
          </p:cNvGrpSpPr>
          <p:nvPr/>
        </p:nvGrpSpPr>
        <p:grpSpPr bwMode="auto">
          <a:xfrm>
            <a:off x="3011488" y="5011960"/>
            <a:ext cx="893762" cy="452438"/>
            <a:chOff x="1871277" y="1576300"/>
            <a:chExt cx="1128371" cy="437861"/>
          </a:xfrm>
        </p:grpSpPr>
        <p:sp>
          <p:nvSpPr>
            <p:cNvPr id="71"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2"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3"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4"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6"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7"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8" name="Straight Connector 78"/>
            <p:cNvCxnSpPr>
              <a:cxnSpLocks noChangeShapeType="1"/>
              <a:endCxn id="7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9"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a:solidFill>
                  <a:srgbClr val="C00000"/>
                </a:solidFill>
              </a:rPr>
              <a:t>1.7 </a:t>
            </a:r>
            <a:r>
              <a:rPr lang="zh-CN" altLang="en-US" sz="2800">
                <a:solidFill>
                  <a:srgbClr val="C00000"/>
                </a:solidFill>
              </a:rPr>
              <a:t>发展</a:t>
            </a:r>
            <a:r>
              <a:rPr lang="zh-CN" altLang="en-US" sz="2800" dirty="0">
                <a:solidFill>
                  <a:srgbClr val="C00000"/>
                </a:solidFill>
              </a:rPr>
              <a:t>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75</a:t>
            </a:fld>
            <a:endParaRPr lang="zh-CN" altLang="en-US"/>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4449698" y="4221088"/>
            <a:ext cx="4694302" cy="2636912"/>
          </a:xfrm>
          <a:prstGeom prst="rect">
            <a:avLst/>
          </a:prstGeom>
          <a:noFill/>
          <a:ln w="9525">
            <a:noFill/>
            <a:round/>
            <a:headEnd/>
            <a:tailEnd/>
          </a:ln>
        </p:spPr>
      </p:pic>
      <p:sp>
        <p:nvSpPr>
          <p:cNvPr id="2" name="标题 1"/>
          <p:cNvSpPr>
            <a:spLocks noGrp="1"/>
          </p:cNvSpPr>
          <p:nvPr>
            <p:ph type="title"/>
          </p:nvPr>
        </p:nvSpPr>
        <p:spPr/>
        <p:txBody>
          <a:bodyPr/>
          <a:lstStyle/>
          <a:p>
            <a:r>
              <a:rPr lang="zh-CN" altLang="en-US" dirty="0"/>
              <a:t>分组交换</a:t>
            </a:r>
          </a:p>
        </p:txBody>
      </p:sp>
      <p:sp>
        <p:nvSpPr>
          <p:cNvPr id="3" name="内容占位符 2"/>
          <p:cNvSpPr>
            <a:spLocks noGrp="1"/>
          </p:cNvSpPr>
          <p:nvPr>
            <p:ph idx="1"/>
          </p:nvPr>
        </p:nvSpPr>
        <p:spPr/>
        <p:txBody>
          <a:bodyPr/>
          <a:lstStyle/>
          <a:p>
            <a:r>
              <a:rPr lang="zh-CN" altLang="en-US" dirty="0"/>
              <a:t>和语音通信不同，数据通信的特点是</a:t>
            </a:r>
            <a:r>
              <a:rPr lang="en-US" altLang="zh-CN" dirty="0" err="1"/>
              <a:t>bursty</a:t>
            </a:r>
            <a:endParaRPr lang="en-US" altLang="zh-CN" dirty="0"/>
          </a:p>
          <a:p>
            <a:pPr lvl="1"/>
            <a:r>
              <a:rPr lang="zh-CN" altLang="en-US" dirty="0"/>
              <a:t>短时间大量的数据传输</a:t>
            </a:r>
            <a:endParaRPr lang="en-US" altLang="zh-CN" dirty="0"/>
          </a:p>
          <a:p>
            <a:pPr lvl="1"/>
            <a:r>
              <a:rPr lang="zh-CN" altLang="en-US" dirty="0"/>
              <a:t>大大超过链路的传输能力</a:t>
            </a:r>
            <a:endParaRPr lang="en-US" altLang="zh-CN" dirty="0"/>
          </a:p>
          <a:p>
            <a:pPr lvl="1"/>
            <a:r>
              <a:rPr lang="zh-CN" altLang="en-US" dirty="0"/>
              <a:t>设备不稳定、故障率高</a:t>
            </a:r>
            <a:endParaRPr lang="en-US" altLang="zh-CN" dirty="0"/>
          </a:p>
          <a:p>
            <a:pPr lvl="1"/>
            <a:r>
              <a:rPr lang="zh-CN" altLang="en-US" dirty="0"/>
              <a:t>线路交换的电话网无法胜任</a:t>
            </a:r>
            <a:endParaRPr lang="en-US" altLang="zh-CN" dirty="0"/>
          </a:p>
          <a:p>
            <a:pPr lvl="2"/>
            <a:r>
              <a:rPr lang="zh-CN" altLang="en-US" dirty="0"/>
              <a:t>数据丢失、通信延迟</a:t>
            </a:r>
            <a:endParaRPr lang="en-US" altLang="zh-CN" dirty="0"/>
          </a:p>
          <a:p>
            <a:pPr lvl="2"/>
            <a:r>
              <a:rPr lang="zh-CN" altLang="en-US" dirty="0"/>
              <a:t>无法有效利用带宽</a:t>
            </a:r>
            <a:endParaRPr lang="en-US" altLang="zh-CN" dirty="0"/>
          </a:p>
          <a:p>
            <a:endParaRPr lang="en-US" altLang="zh-CN" dirty="0"/>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a:t>
            </a:r>
          </a:p>
        </p:txBody>
      </p:sp>
      <p:sp>
        <p:nvSpPr>
          <p:cNvPr id="3" name="内容占位符 2"/>
          <p:cNvSpPr>
            <a:spLocks noGrp="1"/>
          </p:cNvSpPr>
          <p:nvPr>
            <p:ph idx="1"/>
          </p:nvPr>
        </p:nvSpPr>
        <p:spPr/>
        <p:txBody>
          <a:bodyPr/>
          <a:lstStyle/>
          <a:p>
            <a:r>
              <a:rPr lang="en-US" altLang="zh-CN" sz="2800" dirty="0"/>
              <a:t>1962</a:t>
            </a:r>
            <a:r>
              <a:rPr lang="zh-CN" altLang="en-US" sz="2800" dirty="0"/>
              <a:t>年，</a:t>
            </a:r>
            <a:r>
              <a:rPr lang="en-GB" altLang="zh-CN" sz="2800" dirty="0"/>
              <a:t>Leonard </a:t>
            </a:r>
            <a:r>
              <a:rPr lang="en-GB" altLang="zh-CN" sz="2800" dirty="0" err="1"/>
              <a:t>Kleinrock</a:t>
            </a:r>
            <a:r>
              <a:rPr lang="zh-CN" altLang="en-US" sz="2800" dirty="0"/>
              <a:t>在</a:t>
            </a:r>
            <a:br>
              <a:rPr lang="en-US" altLang="zh-CN" sz="2800" dirty="0"/>
            </a:br>
            <a:r>
              <a:rPr lang="en-US" altLang="zh-CN" sz="2800" dirty="0"/>
              <a:t>MIT</a:t>
            </a:r>
            <a:r>
              <a:rPr lang="zh-CN" altLang="en-US" sz="2800" dirty="0"/>
              <a:t>的博士论文中利用排队论模型，</a:t>
            </a:r>
            <a:br>
              <a:rPr lang="en-US" altLang="zh-CN" sz="2800" dirty="0"/>
            </a:br>
            <a:r>
              <a:rPr lang="zh-CN" altLang="en-US" sz="2800" dirty="0"/>
              <a:t>提出了分组交换的思想</a:t>
            </a:r>
            <a:endParaRPr lang="en-US" altLang="zh-CN" sz="2800" dirty="0"/>
          </a:p>
          <a:p>
            <a:pPr lvl="1"/>
            <a:r>
              <a:rPr lang="en-US" altLang="zh-CN" sz="2400" dirty="0"/>
              <a:t>1964</a:t>
            </a:r>
            <a:r>
              <a:rPr lang="zh-CN" altLang="en-US" sz="2400" dirty="0"/>
              <a:t>年发表成书</a:t>
            </a:r>
            <a:endParaRPr lang="en-US" altLang="zh-CN" sz="2400" dirty="0"/>
          </a:p>
          <a:p>
            <a:r>
              <a:rPr lang="zh-CN" altLang="en-US" sz="2800" dirty="0"/>
              <a:t>指出，分组交换能够</a:t>
            </a:r>
            <a:endParaRPr lang="en-US" altLang="zh-CN" sz="2800" dirty="0"/>
          </a:p>
          <a:p>
            <a:pPr lvl="1"/>
            <a:r>
              <a:rPr lang="zh-CN" altLang="en-US" sz="2400" dirty="0"/>
              <a:t>更有效地利用带宽</a:t>
            </a:r>
            <a:endParaRPr lang="en-US" altLang="zh-CN" sz="2400" dirty="0"/>
          </a:p>
          <a:p>
            <a:pPr lvl="1"/>
            <a:r>
              <a:rPr lang="zh-CN" altLang="en-US" sz="2400" dirty="0"/>
              <a:t>更加健壮，不会因为单条路径失效</a:t>
            </a:r>
            <a:br>
              <a:rPr lang="en-US" altLang="zh-CN" sz="2400" dirty="0"/>
            </a:br>
            <a:r>
              <a:rPr lang="zh-CN" altLang="en-US" sz="2400" dirty="0"/>
              <a:t>而无法通信</a:t>
            </a:r>
            <a:endParaRPr lang="en-US" altLang="zh-CN" sz="2400" dirty="0"/>
          </a:p>
          <a:p>
            <a:r>
              <a:rPr lang="en-GB" altLang="zh-CN" sz="2800" dirty="0"/>
              <a:t>Leonard </a:t>
            </a:r>
            <a:r>
              <a:rPr lang="en-GB" altLang="zh-CN" sz="2800" dirty="0" err="1"/>
              <a:t>Kleinrock</a:t>
            </a:r>
            <a:r>
              <a:rPr lang="zh-CN" altLang="en-US" sz="2800" dirty="0"/>
              <a:t>参与建造了</a:t>
            </a:r>
            <a:r>
              <a:rPr lang="en-US" altLang="zh-CN" sz="2800" dirty="0"/>
              <a:t>ARPANET</a:t>
            </a:r>
            <a:r>
              <a:rPr lang="zh-CN" altLang="en-US" sz="2800" dirty="0"/>
              <a:t>，被称为“</a:t>
            </a:r>
            <a:r>
              <a:rPr lang="zh-CN" altLang="en-US" sz="2800" dirty="0">
                <a:solidFill>
                  <a:srgbClr val="FF0000"/>
                </a:solidFill>
              </a:rPr>
              <a:t>分组交换网之父</a:t>
            </a:r>
            <a:r>
              <a:rPr lang="zh-CN" altLang="en-US" sz="2800" dirty="0"/>
              <a:t>”</a:t>
            </a:r>
          </a:p>
        </p:txBody>
      </p:sp>
      <p:pic>
        <p:nvPicPr>
          <p:cNvPr id="4" name="Picture 3"/>
          <p:cNvPicPr>
            <a:picLocks noChangeAspect="1" noChangeArrowheads="1"/>
          </p:cNvPicPr>
          <p:nvPr/>
        </p:nvPicPr>
        <p:blipFill>
          <a:blip r:embed="rId2" cstate="print"/>
          <a:srcRect/>
          <a:stretch>
            <a:fillRect/>
          </a:stretch>
        </p:blipFill>
        <p:spPr bwMode="auto">
          <a:xfrm>
            <a:off x="6230813" y="0"/>
            <a:ext cx="2913187" cy="2808312"/>
          </a:xfrm>
          <a:prstGeom prst="rect">
            <a:avLst/>
          </a:prstGeom>
          <a:noFill/>
          <a:ln w="9525">
            <a:noFill/>
            <a:round/>
            <a:headEnd/>
            <a:tailEnd/>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lstStyle/>
          <a:p>
            <a:r>
              <a:rPr lang="en-GB" altLang="zh-CN" sz="2400" dirty="0"/>
              <a:t>1967</a:t>
            </a:r>
            <a:r>
              <a:rPr lang="zh-CN" altLang="en-US" sz="2400" dirty="0"/>
              <a:t>年，</a:t>
            </a:r>
            <a:r>
              <a:rPr lang="en-GB" altLang="zh-CN" sz="2400" dirty="0"/>
              <a:t>L. Roberts</a:t>
            </a:r>
            <a:r>
              <a:rPr lang="zh-CN" altLang="en-US" sz="2400" dirty="0"/>
              <a:t>在</a:t>
            </a:r>
            <a:r>
              <a:rPr lang="en-US" altLang="zh-CN" sz="2400" dirty="0"/>
              <a:t>DARPA</a:t>
            </a:r>
            <a:r>
              <a:rPr lang="zh-CN" altLang="en-US" sz="2400" dirty="0"/>
              <a:t>筹建“分布式网络”，提出</a:t>
            </a:r>
            <a:r>
              <a:rPr lang="en-US" altLang="zh-CN" sz="2400" dirty="0"/>
              <a:t>ARPANET</a:t>
            </a:r>
            <a:r>
              <a:rPr lang="zh-CN" altLang="en-US" sz="2400" dirty="0"/>
              <a:t>的构想</a:t>
            </a:r>
            <a:endParaRPr lang="en-US" altLang="zh-CN" sz="2400" dirty="0"/>
          </a:p>
          <a:p>
            <a:r>
              <a:rPr lang="en-US" altLang="zh-CN" sz="2400" dirty="0"/>
              <a:t>1969</a:t>
            </a:r>
            <a:r>
              <a:rPr lang="zh-CN" altLang="en-US" sz="2400" dirty="0"/>
              <a:t>年，</a:t>
            </a:r>
            <a:r>
              <a:rPr lang="en-US" altLang="zh-CN" sz="2400" dirty="0"/>
              <a:t>ARPANET</a:t>
            </a:r>
            <a:r>
              <a:rPr lang="zh-CN" altLang="en-US" sz="2400" dirty="0"/>
              <a:t>开始部署</a:t>
            </a:r>
            <a:r>
              <a:rPr lang="en-US" altLang="zh-CN" sz="2400" dirty="0"/>
              <a:t>…</a:t>
            </a:r>
          </a:p>
          <a:p>
            <a:r>
              <a:rPr lang="zh-CN" altLang="en-US" sz="2400" dirty="0"/>
              <a:t>建立</a:t>
            </a:r>
            <a:r>
              <a:rPr lang="en-US" altLang="zh-CN" sz="2400" dirty="0"/>
              <a:t>ARPANET</a:t>
            </a:r>
            <a:r>
              <a:rPr lang="zh-CN" altLang="en-US" sz="2400" dirty="0"/>
              <a:t>的目的</a:t>
            </a:r>
            <a:endParaRPr lang="en-US" altLang="zh-CN" sz="2400" dirty="0"/>
          </a:p>
          <a:p>
            <a:pPr lvl="1"/>
            <a:r>
              <a:rPr lang="zh-CN" altLang="en-US" sz="2400" dirty="0"/>
              <a:t>传说：</a:t>
            </a:r>
            <a:r>
              <a:rPr lang="zh-CN" altLang="en-US" sz="2400" strike="sngStrike" dirty="0"/>
              <a:t>应对核战争</a:t>
            </a:r>
            <a:endParaRPr lang="en-US" altLang="zh-CN" sz="2400" strike="sngStrike" dirty="0"/>
          </a:p>
          <a:p>
            <a:pPr lvl="1"/>
            <a:r>
              <a:rPr lang="zh-CN" altLang="en-US" sz="2400" dirty="0"/>
              <a:t>使分布在各地的研究人员能够使用当时非常昂贵和稀少的计算设备</a:t>
            </a:r>
            <a:endParaRPr lang="en-US" altLang="zh-CN" sz="2400" dirty="0"/>
          </a:p>
          <a:p>
            <a:pPr lvl="1"/>
            <a:endParaRPr lang="en-US" altLang="zh-CN" sz="2000" dirty="0"/>
          </a:p>
          <a:p>
            <a:pPr lvl="1"/>
            <a:endParaRPr lang="zh-CN" altLang="en-US" sz="2000" dirty="0"/>
          </a:p>
        </p:txBody>
      </p:sp>
    </p:spTree>
    <p:extLst>
      <p:ext uri="{BB962C8B-B14F-4D97-AF65-F5344CB8AC3E}">
        <p14:creationId xmlns:p14="http://schemas.microsoft.com/office/powerpoint/2010/main" val="132020544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lstStyle/>
          <a:p>
            <a:r>
              <a:rPr lang="en-US" altLang="zh-CN" sz="2800" dirty="0"/>
              <a:t>ARPANET</a:t>
            </a:r>
            <a:r>
              <a:rPr lang="zh-CN" altLang="en-US" sz="2800" dirty="0"/>
              <a:t>上的关键路由设备</a:t>
            </a:r>
            <a:br>
              <a:rPr lang="en-US" altLang="zh-CN" sz="2800" dirty="0"/>
            </a:br>
            <a:r>
              <a:rPr lang="zh-CN" altLang="en-US" sz="2800" dirty="0"/>
              <a:t>被称为</a:t>
            </a:r>
            <a:r>
              <a:rPr lang="en-US" altLang="zh-CN" sz="2800" dirty="0"/>
              <a:t>IMP</a:t>
            </a:r>
            <a:r>
              <a:rPr lang="zh-CN" altLang="en-US" sz="2800" dirty="0"/>
              <a:t>，由位于麻省</a:t>
            </a:r>
            <a:br>
              <a:rPr lang="en-US" altLang="zh-CN" sz="2800" dirty="0"/>
            </a:br>
            <a:r>
              <a:rPr lang="en-US" altLang="zh-CN" sz="2800" dirty="0"/>
              <a:t>Cambridge</a:t>
            </a:r>
            <a:r>
              <a:rPr lang="zh-CN" altLang="en-US" sz="2800" dirty="0"/>
              <a:t>的</a:t>
            </a:r>
            <a:r>
              <a:rPr lang="en-US" altLang="zh-CN" sz="2800" dirty="0"/>
              <a:t>BBN</a:t>
            </a:r>
            <a:r>
              <a:rPr lang="zh-CN" altLang="en-US" sz="2800" dirty="0"/>
              <a:t>公司负责</a:t>
            </a:r>
            <a:br>
              <a:rPr lang="en-US" altLang="zh-CN" sz="2800" dirty="0"/>
            </a:br>
            <a:r>
              <a:rPr lang="zh-CN" altLang="en-US" sz="2800" dirty="0"/>
              <a:t>开发</a:t>
            </a:r>
            <a:endParaRPr lang="en-US" altLang="zh-CN" sz="2800" dirty="0"/>
          </a:p>
          <a:p>
            <a:pPr lvl="1"/>
            <a:r>
              <a:rPr lang="zh-CN" altLang="en-US" sz="2400" dirty="0"/>
              <a:t>当时仅有</a:t>
            </a:r>
            <a:r>
              <a:rPr lang="en-US" altLang="zh-CN" sz="2400" dirty="0"/>
              <a:t>7</a:t>
            </a:r>
            <a:r>
              <a:rPr lang="zh-CN" altLang="en-US" sz="2400" dirty="0"/>
              <a:t>人</a:t>
            </a:r>
            <a:endParaRPr lang="en-US" altLang="zh-CN" sz="2400" dirty="0"/>
          </a:p>
          <a:p>
            <a:r>
              <a:rPr lang="en-US" altLang="zh-CN" sz="2800" dirty="0"/>
              <a:t>1969</a:t>
            </a:r>
            <a:r>
              <a:rPr lang="zh-CN" altLang="en-US" sz="2800" dirty="0"/>
              <a:t>年</a:t>
            </a:r>
            <a:r>
              <a:rPr lang="en-US" altLang="zh-CN" sz="2800" dirty="0"/>
              <a:t>10</a:t>
            </a:r>
            <a:r>
              <a:rPr lang="zh-CN" altLang="en-US" sz="2800" dirty="0"/>
              <a:t>月，</a:t>
            </a:r>
            <a:r>
              <a:rPr lang="en-US" altLang="zh-CN" sz="2800" dirty="0"/>
              <a:t> IMP</a:t>
            </a:r>
            <a:r>
              <a:rPr lang="zh-CN" altLang="en-US" sz="2800" dirty="0"/>
              <a:t>在四个节点</a:t>
            </a:r>
            <a:br>
              <a:rPr lang="en-US" altLang="zh-CN" sz="2800" dirty="0"/>
            </a:br>
            <a:r>
              <a:rPr lang="zh-CN" altLang="en-US" sz="2800" dirty="0"/>
              <a:t>上安装</a:t>
            </a:r>
            <a:endParaRPr lang="en-US" altLang="zh-CN" sz="2800" dirty="0"/>
          </a:p>
          <a:p>
            <a:pPr lvl="1"/>
            <a:r>
              <a:rPr lang="en-US" altLang="zh-CN" sz="2400" dirty="0"/>
              <a:t>UCLA</a:t>
            </a:r>
            <a:r>
              <a:rPr lang="zh-CN" altLang="en-US" sz="2400" dirty="0"/>
              <a:t>、</a:t>
            </a:r>
            <a:r>
              <a:rPr lang="en-US" altLang="zh-CN" sz="2400" dirty="0"/>
              <a:t>Stanford</a:t>
            </a:r>
            <a:r>
              <a:rPr lang="zh-CN" altLang="en-US" sz="2400" dirty="0"/>
              <a:t>、</a:t>
            </a:r>
            <a:r>
              <a:rPr lang="en-US" altLang="zh-CN" sz="2400" dirty="0"/>
              <a:t>UCSB</a:t>
            </a:r>
            <a:r>
              <a:rPr lang="zh-CN" altLang="en-US" sz="2400" dirty="0"/>
              <a:t>和</a:t>
            </a:r>
            <a:r>
              <a:rPr lang="en-US" altLang="zh-CN" sz="2400" dirty="0"/>
              <a:t>Utah</a:t>
            </a:r>
          </a:p>
        </p:txBody>
      </p:sp>
      <p:pic>
        <p:nvPicPr>
          <p:cNvPr id="4" name="Picture 3"/>
          <p:cNvPicPr>
            <a:picLocks noChangeAspect="1" noChangeArrowheads="1"/>
          </p:cNvPicPr>
          <p:nvPr/>
        </p:nvPicPr>
        <p:blipFill>
          <a:blip r:embed="rId2" cstate="print"/>
          <a:srcRect/>
          <a:stretch>
            <a:fillRect/>
          </a:stretch>
        </p:blipFill>
        <p:spPr bwMode="auto">
          <a:xfrm>
            <a:off x="5551488" y="1031652"/>
            <a:ext cx="3592512" cy="4773612"/>
          </a:xfrm>
          <a:prstGeom prst="rect">
            <a:avLst/>
          </a:prstGeom>
          <a:noFill/>
          <a:ln w="9525">
            <a:noFill/>
            <a:round/>
            <a:headEnd/>
            <a:tailEnd/>
          </a:ln>
        </p:spPr>
      </p:pic>
      <p:sp>
        <p:nvSpPr>
          <p:cNvPr id="5" name="Text Box 5"/>
          <p:cNvSpPr txBox="1">
            <a:spLocks noChangeArrowheads="1"/>
          </p:cNvSpPr>
          <p:nvPr/>
        </p:nvSpPr>
        <p:spPr bwMode="auto">
          <a:xfrm>
            <a:off x="5354563" y="6221760"/>
            <a:ext cx="3600450" cy="360362"/>
          </a:xfrm>
          <a:prstGeom prst="rect">
            <a:avLst/>
          </a:prstGeom>
          <a:noFill/>
          <a:ln w="9525">
            <a:noFill/>
            <a:round/>
            <a:headEnd/>
            <a:tailEnd/>
          </a:ln>
        </p:spPr>
        <p:txBody>
          <a:bodyPr lIns="90000" tIns="45000" rIns="90000" bIns="45000"/>
          <a:lstStyle/>
          <a:p>
            <a:pPr algn="ctr">
              <a:lnSpc>
                <a:spcPct val="8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CN" sz="1800" dirty="0">
                <a:solidFill>
                  <a:srgbClr val="000000"/>
                </a:solidFill>
                <a:latin typeface="Bookman Old Style" charset="0"/>
              </a:rPr>
              <a:t>Interface Message Processor</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什么是因特网：构成描述</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8</a:t>
            </a:fld>
            <a:endParaRPr lang="zh-CN" altLang="en-US"/>
          </a:p>
        </p:txBody>
      </p:sp>
      <p:grpSp>
        <p:nvGrpSpPr>
          <p:cNvPr id="5" name="Group 2"/>
          <p:cNvGrpSpPr>
            <a:grpSpLocks/>
          </p:cNvGrpSpPr>
          <p:nvPr/>
        </p:nvGrpSpPr>
        <p:grpSpPr bwMode="auto">
          <a:xfrm>
            <a:off x="5202238" y="1978744"/>
            <a:ext cx="3645729" cy="4612368"/>
            <a:chOff x="5202238" y="1384300"/>
            <a:chExt cx="3645729" cy="4612368"/>
          </a:xfrm>
        </p:grpSpPr>
        <p:sp>
          <p:nvSpPr>
            <p:cNvPr id="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9" name="Group 666"/>
            <p:cNvGrpSpPr>
              <a:grpSpLocks/>
            </p:cNvGrpSpPr>
            <p:nvPr/>
          </p:nvGrpSpPr>
          <p:grpSpPr bwMode="auto">
            <a:xfrm>
              <a:off x="5329977" y="2980450"/>
              <a:ext cx="1458912" cy="933450"/>
              <a:chOff x="2889" y="1631"/>
              <a:chExt cx="980" cy="743"/>
            </a:xfrm>
          </p:grpSpPr>
          <p:sp>
            <p:nvSpPr>
              <p:cNvPr id="616"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617"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8"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9"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20"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21"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3"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24"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61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9" name="Group 741"/>
              <p:cNvGrpSpPr>
                <a:grpSpLocks/>
              </p:cNvGrpSpPr>
              <p:nvPr/>
            </p:nvGrpSpPr>
            <p:grpSpPr bwMode="auto">
              <a:xfrm>
                <a:off x="4383" y="1488"/>
                <a:ext cx="138" cy="33"/>
                <a:chOff x="2468" y="1332"/>
                <a:chExt cx="310" cy="60"/>
              </a:xfrm>
            </p:grpSpPr>
            <p:sp>
              <p:nvSpPr>
                <p:cNvPr id="61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11"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1" name="Group 750"/>
              <p:cNvGrpSpPr>
                <a:grpSpLocks/>
              </p:cNvGrpSpPr>
              <p:nvPr/>
            </p:nvGrpSpPr>
            <p:grpSpPr bwMode="auto">
              <a:xfrm>
                <a:off x="4383" y="1488"/>
                <a:ext cx="138" cy="33"/>
                <a:chOff x="2468" y="1332"/>
                <a:chExt cx="310" cy="60"/>
              </a:xfrm>
            </p:grpSpPr>
            <p:sp>
              <p:nvSpPr>
                <p:cNvPr id="60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3"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64"/>
            <p:cNvGrpSpPr>
              <a:grpSpLocks/>
            </p:cNvGrpSpPr>
            <p:nvPr/>
          </p:nvGrpSpPr>
          <p:grpSpPr bwMode="auto">
            <a:xfrm>
              <a:off x="7689850" y="2393950"/>
              <a:ext cx="390525" cy="174625"/>
              <a:chOff x="4334" y="1470"/>
              <a:chExt cx="246" cy="107"/>
            </a:xfrm>
          </p:grpSpPr>
          <p:sp>
            <p:nvSpPr>
              <p:cNvPr id="5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93" name="Group 768"/>
              <p:cNvGrpSpPr>
                <a:grpSpLocks/>
              </p:cNvGrpSpPr>
              <p:nvPr/>
            </p:nvGrpSpPr>
            <p:grpSpPr bwMode="auto">
              <a:xfrm>
                <a:off x="4383" y="1488"/>
                <a:ext cx="138" cy="33"/>
                <a:chOff x="2468" y="1332"/>
                <a:chExt cx="310" cy="60"/>
              </a:xfrm>
            </p:grpSpPr>
            <p:sp>
              <p:nvSpPr>
                <p:cNvPr id="59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95"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2"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53" name="Group 801"/>
            <p:cNvGrpSpPr>
              <a:grpSpLocks/>
            </p:cNvGrpSpPr>
            <p:nvPr/>
          </p:nvGrpSpPr>
          <p:grpSpPr bwMode="auto">
            <a:xfrm>
              <a:off x="7591425" y="4806950"/>
              <a:ext cx="622300" cy="244475"/>
              <a:chOff x="4334" y="1470"/>
              <a:chExt cx="246" cy="107"/>
            </a:xfrm>
          </p:grpSpPr>
          <p:sp>
            <p:nvSpPr>
              <p:cNvPr id="5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85" name="Group 805"/>
              <p:cNvGrpSpPr>
                <a:grpSpLocks/>
              </p:cNvGrpSpPr>
              <p:nvPr/>
            </p:nvGrpSpPr>
            <p:grpSpPr bwMode="auto">
              <a:xfrm>
                <a:off x="4383" y="1488"/>
                <a:ext cx="138" cy="33"/>
                <a:chOff x="2468" y="1332"/>
                <a:chExt cx="310" cy="60"/>
              </a:xfrm>
            </p:grpSpPr>
            <p:sp>
              <p:nvSpPr>
                <p:cNvPr id="58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87"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4" name="Group 810"/>
            <p:cNvGrpSpPr>
              <a:grpSpLocks/>
            </p:cNvGrpSpPr>
            <p:nvPr/>
          </p:nvGrpSpPr>
          <p:grpSpPr bwMode="auto">
            <a:xfrm>
              <a:off x="6965950" y="4508500"/>
              <a:ext cx="622300" cy="244475"/>
              <a:chOff x="4334" y="1470"/>
              <a:chExt cx="246" cy="107"/>
            </a:xfrm>
          </p:grpSpPr>
          <p:sp>
            <p:nvSpPr>
              <p:cNvPr id="5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77" name="Group 814"/>
              <p:cNvGrpSpPr>
                <a:grpSpLocks/>
              </p:cNvGrpSpPr>
              <p:nvPr/>
            </p:nvGrpSpPr>
            <p:grpSpPr bwMode="auto">
              <a:xfrm>
                <a:off x="4383" y="1488"/>
                <a:ext cx="138" cy="33"/>
                <a:chOff x="2468" y="1332"/>
                <a:chExt cx="310" cy="60"/>
              </a:xfrm>
            </p:grpSpPr>
            <p:sp>
              <p:nvSpPr>
                <p:cNvPr id="58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9"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9"/>
            <p:cNvGrpSpPr>
              <a:grpSpLocks/>
            </p:cNvGrpSpPr>
            <p:nvPr/>
          </p:nvGrpSpPr>
          <p:grpSpPr bwMode="auto">
            <a:xfrm>
              <a:off x="6242050" y="4851400"/>
              <a:ext cx="622300" cy="244475"/>
              <a:chOff x="4334" y="1470"/>
              <a:chExt cx="246" cy="107"/>
            </a:xfrm>
          </p:grpSpPr>
          <p:sp>
            <p:nvSpPr>
              <p:cNvPr id="5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9" name="Group 823"/>
              <p:cNvGrpSpPr>
                <a:grpSpLocks/>
              </p:cNvGrpSpPr>
              <p:nvPr/>
            </p:nvGrpSpPr>
            <p:grpSpPr bwMode="auto">
              <a:xfrm>
                <a:off x="4383" y="1488"/>
                <a:ext cx="138" cy="33"/>
                <a:chOff x="2468" y="1332"/>
                <a:chExt cx="310" cy="60"/>
              </a:xfrm>
            </p:grpSpPr>
            <p:sp>
              <p:nvSpPr>
                <p:cNvPr id="57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1"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28"/>
            <p:cNvGrpSpPr>
              <a:grpSpLocks/>
            </p:cNvGrpSpPr>
            <p:nvPr/>
          </p:nvGrpSpPr>
          <p:grpSpPr bwMode="auto">
            <a:xfrm>
              <a:off x="6051550" y="3644900"/>
              <a:ext cx="390525" cy="171450"/>
              <a:chOff x="4334" y="1470"/>
              <a:chExt cx="246" cy="107"/>
            </a:xfrm>
          </p:grpSpPr>
          <p:sp>
            <p:nvSpPr>
              <p:cNvPr id="5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1" name="Group 832"/>
              <p:cNvGrpSpPr>
                <a:grpSpLocks/>
              </p:cNvGrpSpPr>
              <p:nvPr/>
            </p:nvGrpSpPr>
            <p:grpSpPr bwMode="auto">
              <a:xfrm>
                <a:off x="4383" y="1488"/>
                <a:ext cx="138" cy="33"/>
                <a:chOff x="2468" y="1332"/>
                <a:chExt cx="310" cy="60"/>
              </a:xfrm>
            </p:grpSpPr>
            <p:sp>
              <p:nvSpPr>
                <p:cNvPr id="56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63"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7" name="Group 846"/>
            <p:cNvGrpSpPr>
              <a:grpSpLocks/>
            </p:cNvGrpSpPr>
            <p:nvPr/>
          </p:nvGrpSpPr>
          <p:grpSpPr bwMode="auto">
            <a:xfrm>
              <a:off x="6138863" y="1989138"/>
              <a:ext cx="282575" cy="477837"/>
              <a:chOff x="3748" y="1253"/>
              <a:chExt cx="178" cy="301"/>
            </a:xfrm>
          </p:grpSpPr>
          <p:sp>
            <p:nvSpPr>
              <p:cNvPr id="54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54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54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54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54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54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54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54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55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55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55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55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55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55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55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55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5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5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 name="Group 919"/>
            <p:cNvGrpSpPr>
              <a:grpSpLocks/>
            </p:cNvGrpSpPr>
            <p:nvPr/>
          </p:nvGrpSpPr>
          <p:grpSpPr bwMode="auto">
            <a:xfrm flipH="1">
              <a:off x="5775325" y="4533900"/>
              <a:ext cx="414338" cy="373063"/>
              <a:chOff x="2839" y="3501"/>
              <a:chExt cx="755" cy="803"/>
            </a:xfrm>
          </p:grpSpPr>
          <p:pic>
            <p:nvPicPr>
              <p:cNvPr id="540"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54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1" name="Group 922"/>
            <p:cNvGrpSpPr>
              <a:grpSpLocks/>
            </p:cNvGrpSpPr>
            <p:nvPr/>
          </p:nvGrpSpPr>
          <p:grpSpPr bwMode="auto">
            <a:xfrm flipH="1">
              <a:off x="5457825" y="4954588"/>
              <a:ext cx="482600" cy="406400"/>
              <a:chOff x="2839" y="3501"/>
              <a:chExt cx="755" cy="803"/>
            </a:xfrm>
          </p:grpSpPr>
          <p:pic>
            <p:nvPicPr>
              <p:cNvPr id="538"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53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925"/>
            <p:cNvGrpSpPr>
              <a:grpSpLocks/>
            </p:cNvGrpSpPr>
            <p:nvPr/>
          </p:nvGrpSpPr>
          <p:grpSpPr bwMode="auto">
            <a:xfrm flipH="1">
              <a:off x="5935663" y="5256213"/>
              <a:ext cx="427037" cy="349250"/>
              <a:chOff x="2839" y="3501"/>
              <a:chExt cx="755" cy="803"/>
            </a:xfrm>
          </p:grpSpPr>
          <p:pic>
            <p:nvPicPr>
              <p:cNvPr id="536"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928"/>
            <p:cNvGrpSpPr>
              <a:grpSpLocks/>
            </p:cNvGrpSpPr>
            <p:nvPr/>
          </p:nvGrpSpPr>
          <p:grpSpPr bwMode="auto">
            <a:xfrm>
              <a:off x="6550025" y="5238750"/>
              <a:ext cx="427038" cy="350838"/>
              <a:chOff x="2839" y="3501"/>
              <a:chExt cx="755" cy="803"/>
            </a:xfrm>
          </p:grpSpPr>
          <p:pic>
            <p:nvPicPr>
              <p:cNvPr id="534"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4" name="Picture 933" descr="iphone_stylized_small"/>
            <p:cNvPicPr>
              <a:picLocks noChangeAspect="1" noChangeArrowheads="1"/>
            </p:cNvPicPr>
            <p:nvPr/>
          </p:nvPicPr>
          <p:blipFill>
            <a:blip r:embed="rId6" cstate="print"/>
            <a:srcRect/>
            <a:stretch>
              <a:fillRect/>
            </a:stretch>
          </p:blipFill>
          <p:spPr bwMode="auto">
            <a:xfrm>
              <a:off x="5773010" y="1604047"/>
              <a:ext cx="136841" cy="327941"/>
            </a:xfrm>
            <a:prstGeom prst="rect">
              <a:avLst/>
            </a:prstGeom>
            <a:noFill/>
            <a:ln w="9525">
              <a:noFill/>
              <a:miter lim="800000"/>
              <a:headEnd/>
              <a:tailEnd/>
            </a:ln>
          </p:spPr>
        </p:pic>
        <p:pic>
          <p:nvPicPr>
            <p:cNvPr id="65" name="Picture 934" descr="antenna_radiation_stylized"/>
            <p:cNvPicPr>
              <a:picLocks noChangeAspect="1" noChangeArrowheads="1"/>
            </p:cNvPicPr>
            <p:nvPr/>
          </p:nvPicPr>
          <p:blipFill>
            <a:blip r:embed="rId7" cstate="print"/>
            <a:srcRect/>
            <a:stretch>
              <a:fillRect/>
            </a:stretch>
          </p:blipFill>
          <p:spPr bwMode="auto">
            <a:xfrm>
              <a:off x="5618163" y="1558925"/>
              <a:ext cx="415925" cy="88633"/>
            </a:xfrm>
            <a:prstGeom prst="rect">
              <a:avLst/>
            </a:prstGeom>
            <a:noFill/>
            <a:ln w="9525">
              <a:noFill/>
              <a:miter lim="800000"/>
              <a:headEnd/>
              <a:tailEnd/>
            </a:ln>
          </p:spPr>
        </p:pic>
        <p:pic>
          <p:nvPicPr>
            <p:cNvPr id="66"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67" name="Group 938"/>
            <p:cNvGrpSpPr>
              <a:grpSpLocks/>
            </p:cNvGrpSpPr>
            <p:nvPr/>
          </p:nvGrpSpPr>
          <p:grpSpPr bwMode="auto">
            <a:xfrm>
              <a:off x="8240713" y="5002213"/>
              <a:ext cx="227012" cy="481012"/>
              <a:chOff x="4140" y="429"/>
              <a:chExt cx="1425" cy="2396"/>
            </a:xfrm>
          </p:grpSpPr>
          <p:sp>
            <p:nvSpPr>
              <p:cNvPr id="50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0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0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7" name="Group 944"/>
              <p:cNvGrpSpPr>
                <a:grpSpLocks/>
              </p:cNvGrpSpPr>
              <p:nvPr/>
            </p:nvGrpSpPr>
            <p:grpSpPr bwMode="auto">
              <a:xfrm>
                <a:off x="4749" y="668"/>
                <a:ext cx="581" cy="145"/>
                <a:chOff x="614" y="2568"/>
                <a:chExt cx="725" cy="139"/>
              </a:xfrm>
            </p:grpSpPr>
            <p:sp>
              <p:nvSpPr>
                <p:cNvPr id="532"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0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9" name="Group 948"/>
              <p:cNvGrpSpPr>
                <a:grpSpLocks/>
              </p:cNvGrpSpPr>
              <p:nvPr/>
            </p:nvGrpSpPr>
            <p:grpSpPr bwMode="auto">
              <a:xfrm>
                <a:off x="4747" y="994"/>
                <a:ext cx="581" cy="134"/>
                <a:chOff x="614" y="2568"/>
                <a:chExt cx="725" cy="139"/>
              </a:xfrm>
            </p:grpSpPr>
            <p:sp>
              <p:nvSpPr>
                <p:cNvPr id="530"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1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12" name="Group 953"/>
              <p:cNvGrpSpPr>
                <a:grpSpLocks/>
              </p:cNvGrpSpPr>
              <p:nvPr/>
            </p:nvGrpSpPr>
            <p:grpSpPr bwMode="auto">
              <a:xfrm>
                <a:off x="4735" y="1627"/>
                <a:ext cx="582" cy="151"/>
                <a:chOff x="614" y="2568"/>
                <a:chExt cx="725" cy="139"/>
              </a:xfrm>
            </p:grpSpPr>
            <p:sp>
              <p:nvSpPr>
                <p:cNvPr id="528"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14" name="Group 957"/>
              <p:cNvGrpSpPr>
                <a:grpSpLocks/>
              </p:cNvGrpSpPr>
              <p:nvPr/>
            </p:nvGrpSpPr>
            <p:grpSpPr bwMode="auto">
              <a:xfrm>
                <a:off x="4739" y="1327"/>
                <a:ext cx="582" cy="139"/>
                <a:chOff x="614" y="2568"/>
                <a:chExt cx="725" cy="139"/>
              </a:xfrm>
            </p:grpSpPr>
            <p:sp>
              <p:nvSpPr>
                <p:cNvPr id="526"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51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8"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51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52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52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522"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3"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24"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8" name="Group 971"/>
            <p:cNvGrpSpPr>
              <a:grpSpLocks/>
            </p:cNvGrpSpPr>
            <p:nvPr/>
          </p:nvGrpSpPr>
          <p:grpSpPr bwMode="auto">
            <a:xfrm>
              <a:off x="7924800" y="5303838"/>
              <a:ext cx="227013" cy="481012"/>
              <a:chOff x="4140" y="429"/>
              <a:chExt cx="1425" cy="2396"/>
            </a:xfrm>
          </p:grpSpPr>
          <p:sp>
            <p:nvSpPr>
              <p:cNvPr id="47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7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7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7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7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5" name="Group 977"/>
              <p:cNvGrpSpPr>
                <a:grpSpLocks/>
              </p:cNvGrpSpPr>
              <p:nvPr/>
            </p:nvGrpSpPr>
            <p:grpSpPr bwMode="auto">
              <a:xfrm>
                <a:off x="4749" y="668"/>
                <a:ext cx="581" cy="145"/>
                <a:chOff x="614" y="2568"/>
                <a:chExt cx="725" cy="139"/>
              </a:xfrm>
            </p:grpSpPr>
            <p:sp>
              <p:nvSpPr>
                <p:cNvPr id="500"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0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7" name="Group 981"/>
              <p:cNvGrpSpPr>
                <a:grpSpLocks/>
              </p:cNvGrpSpPr>
              <p:nvPr/>
            </p:nvGrpSpPr>
            <p:grpSpPr bwMode="auto">
              <a:xfrm>
                <a:off x="4747" y="994"/>
                <a:ext cx="581" cy="134"/>
                <a:chOff x="614" y="2568"/>
                <a:chExt cx="725" cy="139"/>
              </a:xfrm>
            </p:grpSpPr>
            <p:sp>
              <p:nvSpPr>
                <p:cNvPr id="498"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7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80" name="Group 986"/>
              <p:cNvGrpSpPr>
                <a:grpSpLocks/>
              </p:cNvGrpSpPr>
              <p:nvPr/>
            </p:nvGrpSpPr>
            <p:grpSpPr bwMode="auto">
              <a:xfrm>
                <a:off x="4735" y="1627"/>
                <a:ext cx="582" cy="151"/>
                <a:chOff x="614" y="2568"/>
                <a:chExt cx="725" cy="139"/>
              </a:xfrm>
            </p:grpSpPr>
            <p:sp>
              <p:nvSpPr>
                <p:cNvPr id="496"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82" name="Group 990"/>
              <p:cNvGrpSpPr>
                <a:grpSpLocks/>
              </p:cNvGrpSpPr>
              <p:nvPr/>
            </p:nvGrpSpPr>
            <p:grpSpPr bwMode="auto">
              <a:xfrm>
                <a:off x="4739" y="1327"/>
                <a:ext cx="582" cy="139"/>
                <a:chOff x="614" y="2568"/>
                <a:chExt cx="725" cy="139"/>
              </a:xfrm>
            </p:grpSpPr>
            <p:sp>
              <p:nvSpPr>
                <p:cNvPr id="494"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8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6"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8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8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8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90"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1"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2"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69" name="Picture 1005" descr="antenna_stylized"/>
            <p:cNvPicPr>
              <a:picLocks noChangeAspect="1" noChangeArrowheads="1"/>
            </p:cNvPicPr>
            <p:nvPr/>
          </p:nvPicPr>
          <p:blipFill>
            <a:blip r:embed="rId8" cstate="print"/>
            <a:srcRect/>
            <a:stretch>
              <a:fillRect/>
            </a:stretch>
          </p:blipFill>
          <p:spPr bwMode="auto">
            <a:xfrm>
              <a:off x="5302250" y="2043113"/>
              <a:ext cx="530703" cy="223755"/>
            </a:xfrm>
            <a:prstGeom prst="rect">
              <a:avLst/>
            </a:prstGeom>
            <a:noFill/>
            <a:ln w="9525">
              <a:noFill/>
              <a:miter lim="800000"/>
              <a:headEnd/>
              <a:tailEnd/>
            </a:ln>
          </p:spPr>
        </p:pic>
        <p:pic>
          <p:nvPicPr>
            <p:cNvPr id="70" name="Picture 1006" descr="laptop_keyboard"/>
            <p:cNvPicPr>
              <a:picLocks noChangeAspect="1" noChangeArrowheads="1"/>
            </p:cNvPicPr>
            <p:nvPr/>
          </p:nvPicPr>
          <p:blipFill>
            <a:blip r:embed="rId9"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7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p:cNvPicPr>
              <a:picLocks noChangeAspect="1" noChangeArrowheads="1"/>
            </p:cNvPicPr>
            <p:nvPr/>
          </p:nvPicPr>
          <p:blipFill>
            <a:blip r:embed="rId10" cstate="print"/>
            <a:srcRect/>
            <a:stretch>
              <a:fillRect/>
            </a:stretch>
          </p:blipFill>
          <p:spPr bwMode="auto">
            <a:xfrm>
              <a:off x="5490187" y="2142157"/>
              <a:ext cx="319785" cy="189428"/>
            </a:xfrm>
            <a:prstGeom prst="rect">
              <a:avLst/>
            </a:prstGeom>
            <a:noFill/>
            <a:ln w="9525">
              <a:noFill/>
              <a:miter lim="800000"/>
              <a:headEnd/>
              <a:tailEnd/>
            </a:ln>
          </p:spPr>
        </p:pic>
        <p:sp>
          <p:nvSpPr>
            <p:cNvPr id="7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015"/>
            <p:cNvGrpSpPr>
              <a:grpSpLocks/>
            </p:cNvGrpSpPr>
            <p:nvPr/>
          </p:nvGrpSpPr>
          <p:grpSpPr bwMode="auto">
            <a:xfrm>
              <a:off x="5464285" y="2358039"/>
              <a:ext cx="98740" cy="36846"/>
              <a:chOff x="1740" y="2642"/>
              <a:chExt cx="752" cy="327"/>
            </a:xfrm>
          </p:grpSpPr>
          <p:sp>
            <p:nvSpPr>
              <p:cNvPr id="46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6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86"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5" name="Group 1039"/>
            <p:cNvGrpSpPr>
              <a:grpSpLocks/>
            </p:cNvGrpSpPr>
            <p:nvPr/>
          </p:nvGrpSpPr>
          <p:grpSpPr bwMode="auto">
            <a:xfrm>
              <a:off x="7019925" y="5800725"/>
              <a:ext cx="87313" cy="38100"/>
              <a:chOff x="1740" y="2642"/>
              <a:chExt cx="752" cy="327"/>
            </a:xfrm>
          </p:grpSpPr>
          <p:sp>
            <p:nvSpPr>
              <p:cNvPr id="45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02" name="Group 2"/>
            <p:cNvGrpSpPr>
              <a:grpSpLocks/>
            </p:cNvGrpSpPr>
            <p:nvPr/>
          </p:nvGrpSpPr>
          <p:grpSpPr bwMode="auto">
            <a:xfrm>
              <a:off x="5607050" y="3182938"/>
              <a:ext cx="317500" cy="246062"/>
              <a:chOff x="5581650" y="3128963"/>
              <a:chExt cx="423863" cy="320675"/>
            </a:xfrm>
          </p:grpSpPr>
          <p:pic>
            <p:nvPicPr>
              <p:cNvPr id="436"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43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43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44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44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44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44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44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445" name="Group 1063"/>
              <p:cNvGrpSpPr>
                <a:grpSpLocks/>
              </p:cNvGrpSpPr>
              <p:nvPr/>
            </p:nvGrpSpPr>
            <p:grpSpPr bwMode="auto">
              <a:xfrm>
                <a:off x="5695950" y="3355975"/>
                <a:ext cx="80963" cy="38100"/>
                <a:chOff x="1740" y="2642"/>
                <a:chExt cx="752" cy="327"/>
              </a:xfrm>
            </p:grpSpPr>
            <p:sp>
              <p:nvSpPr>
                <p:cNvPr id="45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5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5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5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5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44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44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4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44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45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5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03" name="Picture 1077" descr="desktop_computer_stylized_medium"/>
            <p:cNvPicPr>
              <a:picLocks noChangeAspect="1" noChangeArrowheads="1"/>
            </p:cNvPicPr>
            <p:nvPr/>
          </p:nvPicPr>
          <p:blipFill>
            <a:blip r:embed="rId15" cstate="print"/>
            <a:srcRect/>
            <a:stretch>
              <a:fillRect/>
            </a:stretch>
          </p:blipFill>
          <p:spPr bwMode="auto">
            <a:xfrm flipH="1">
              <a:off x="6156325" y="3300413"/>
              <a:ext cx="342900" cy="334962"/>
            </a:xfrm>
            <a:prstGeom prst="rect">
              <a:avLst/>
            </a:prstGeom>
            <a:noFill/>
            <a:ln w="9525">
              <a:noFill/>
              <a:miter lim="800000"/>
              <a:headEnd/>
              <a:tailEnd/>
            </a:ln>
          </p:spPr>
        </p:pic>
        <p:sp>
          <p:nvSpPr>
            <p:cNvPr id="10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05"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0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4" name="Group 1090"/>
            <p:cNvGrpSpPr>
              <a:grpSpLocks/>
            </p:cNvGrpSpPr>
            <p:nvPr/>
          </p:nvGrpSpPr>
          <p:grpSpPr bwMode="auto">
            <a:xfrm>
              <a:off x="7451725" y="5737225"/>
              <a:ext cx="87313" cy="38100"/>
              <a:chOff x="1740" y="2642"/>
              <a:chExt cx="752" cy="327"/>
            </a:xfrm>
          </p:grpSpPr>
          <p:sp>
            <p:nvSpPr>
              <p:cNvPr id="43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3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3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3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3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2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21" name="Group 1103"/>
            <p:cNvGrpSpPr>
              <a:grpSpLocks/>
            </p:cNvGrpSpPr>
            <p:nvPr/>
          </p:nvGrpSpPr>
          <p:grpSpPr bwMode="auto">
            <a:xfrm>
              <a:off x="6351588" y="2493963"/>
              <a:ext cx="390525" cy="169862"/>
              <a:chOff x="4650" y="1129"/>
              <a:chExt cx="246" cy="95"/>
            </a:xfrm>
          </p:grpSpPr>
          <p:sp>
            <p:nvSpPr>
              <p:cNvPr id="4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25" name="Group 1107"/>
              <p:cNvGrpSpPr>
                <a:grpSpLocks/>
              </p:cNvGrpSpPr>
              <p:nvPr/>
            </p:nvGrpSpPr>
            <p:grpSpPr bwMode="auto">
              <a:xfrm>
                <a:off x="4699" y="1145"/>
                <a:ext cx="138" cy="29"/>
                <a:chOff x="2468" y="1332"/>
                <a:chExt cx="310" cy="60"/>
              </a:xfrm>
            </p:grpSpPr>
            <p:sp>
              <p:nvSpPr>
                <p:cNvPr id="42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2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2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2" name="Group 1112"/>
            <p:cNvGrpSpPr>
              <a:grpSpLocks/>
            </p:cNvGrpSpPr>
            <p:nvPr/>
          </p:nvGrpSpPr>
          <p:grpSpPr bwMode="auto">
            <a:xfrm>
              <a:off x="6051550" y="3641725"/>
              <a:ext cx="390525" cy="169863"/>
              <a:chOff x="4650" y="1129"/>
              <a:chExt cx="246" cy="95"/>
            </a:xfrm>
          </p:grpSpPr>
          <p:sp>
            <p:nvSpPr>
              <p:cNvPr id="4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17" name="Group 1116"/>
              <p:cNvGrpSpPr>
                <a:grpSpLocks/>
              </p:cNvGrpSpPr>
              <p:nvPr/>
            </p:nvGrpSpPr>
            <p:grpSpPr bwMode="auto">
              <a:xfrm>
                <a:off x="4699" y="1145"/>
                <a:ext cx="138" cy="29"/>
                <a:chOff x="2468" y="1332"/>
                <a:chExt cx="310" cy="60"/>
              </a:xfrm>
            </p:grpSpPr>
            <p:sp>
              <p:nvSpPr>
                <p:cNvPr id="42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1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1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3" name="Group 1121"/>
            <p:cNvGrpSpPr>
              <a:grpSpLocks/>
            </p:cNvGrpSpPr>
            <p:nvPr/>
          </p:nvGrpSpPr>
          <p:grpSpPr bwMode="auto">
            <a:xfrm>
              <a:off x="6248400" y="4852988"/>
              <a:ext cx="617538" cy="247650"/>
              <a:chOff x="2356" y="1300"/>
              <a:chExt cx="555" cy="194"/>
            </a:xfrm>
          </p:grpSpPr>
          <p:sp>
            <p:nvSpPr>
              <p:cNvPr id="4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9" name="Group 1125"/>
              <p:cNvGrpSpPr>
                <a:grpSpLocks/>
              </p:cNvGrpSpPr>
              <p:nvPr/>
            </p:nvGrpSpPr>
            <p:grpSpPr bwMode="auto">
              <a:xfrm>
                <a:off x="2468" y="1332"/>
                <a:ext cx="310" cy="60"/>
                <a:chOff x="2468" y="1332"/>
                <a:chExt cx="310" cy="60"/>
              </a:xfrm>
            </p:grpSpPr>
            <p:sp>
              <p:nvSpPr>
                <p:cNvPr id="41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1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10"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11"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4" name="Group 1130"/>
            <p:cNvGrpSpPr>
              <a:grpSpLocks/>
            </p:cNvGrpSpPr>
            <p:nvPr/>
          </p:nvGrpSpPr>
          <p:grpSpPr bwMode="auto">
            <a:xfrm>
              <a:off x="6969125" y="4510088"/>
              <a:ext cx="617538" cy="247650"/>
              <a:chOff x="2356" y="1300"/>
              <a:chExt cx="555" cy="194"/>
            </a:xfrm>
          </p:grpSpPr>
          <p:sp>
            <p:nvSpPr>
              <p:cNvPr id="3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1" name="Group 1134"/>
              <p:cNvGrpSpPr>
                <a:grpSpLocks/>
              </p:cNvGrpSpPr>
              <p:nvPr/>
            </p:nvGrpSpPr>
            <p:grpSpPr bwMode="auto">
              <a:xfrm>
                <a:off x="2468" y="1332"/>
                <a:ext cx="310" cy="60"/>
                <a:chOff x="2468" y="1332"/>
                <a:chExt cx="310" cy="60"/>
              </a:xfrm>
            </p:grpSpPr>
            <p:sp>
              <p:nvSpPr>
                <p:cNvPr id="40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0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2"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03"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5" name="Group 1139"/>
            <p:cNvGrpSpPr>
              <a:grpSpLocks/>
            </p:cNvGrpSpPr>
            <p:nvPr/>
          </p:nvGrpSpPr>
          <p:grpSpPr bwMode="auto">
            <a:xfrm>
              <a:off x="7585075" y="4811713"/>
              <a:ext cx="617538" cy="247650"/>
              <a:chOff x="2356" y="1300"/>
              <a:chExt cx="555" cy="194"/>
            </a:xfrm>
          </p:grpSpPr>
          <p:sp>
            <p:nvSpPr>
              <p:cNvPr id="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3" name="Group 1143"/>
              <p:cNvGrpSpPr>
                <a:grpSpLocks/>
              </p:cNvGrpSpPr>
              <p:nvPr/>
            </p:nvGrpSpPr>
            <p:grpSpPr bwMode="auto">
              <a:xfrm>
                <a:off x="2468" y="1332"/>
                <a:ext cx="310" cy="60"/>
                <a:chOff x="2468" y="1332"/>
                <a:chExt cx="310" cy="60"/>
              </a:xfrm>
            </p:grpSpPr>
            <p:sp>
              <p:nvSpPr>
                <p:cNvPr id="39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9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94"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395"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6" name="Group 3"/>
            <p:cNvGrpSpPr>
              <a:grpSpLocks/>
            </p:cNvGrpSpPr>
            <p:nvPr/>
          </p:nvGrpSpPr>
          <p:grpSpPr bwMode="auto">
            <a:xfrm>
              <a:off x="5964238" y="3135313"/>
              <a:ext cx="314325" cy="334962"/>
              <a:chOff x="5974579" y="3105349"/>
              <a:chExt cx="347997" cy="396620"/>
            </a:xfrm>
          </p:grpSpPr>
          <p:pic>
            <p:nvPicPr>
              <p:cNvPr id="388"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389"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7"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8"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9"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30"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31" name="Group 347"/>
            <p:cNvGrpSpPr>
              <a:grpSpLocks/>
            </p:cNvGrpSpPr>
            <p:nvPr/>
          </p:nvGrpSpPr>
          <p:grpSpPr bwMode="auto">
            <a:xfrm>
              <a:off x="6220922" y="4838544"/>
              <a:ext cx="660165" cy="269566"/>
              <a:chOff x="1871277" y="1576300"/>
              <a:chExt cx="1128371" cy="437861"/>
            </a:xfrm>
          </p:grpSpPr>
          <p:sp>
            <p:nvSpPr>
              <p:cNvPr id="37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8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6" name="Straight Connector 835"/>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347"/>
            <p:cNvGrpSpPr>
              <a:grpSpLocks/>
            </p:cNvGrpSpPr>
            <p:nvPr/>
          </p:nvGrpSpPr>
          <p:grpSpPr bwMode="auto">
            <a:xfrm>
              <a:off x="6933466" y="4503243"/>
              <a:ext cx="660165" cy="269566"/>
              <a:chOff x="1871277" y="1576300"/>
              <a:chExt cx="1128371" cy="437861"/>
            </a:xfrm>
          </p:grpSpPr>
          <p:sp>
            <p:nvSpPr>
              <p:cNvPr id="37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7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77" name="Straight Connector 826"/>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3" name="Group 347"/>
            <p:cNvGrpSpPr>
              <a:grpSpLocks/>
            </p:cNvGrpSpPr>
            <p:nvPr/>
          </p:nvGrpSpPr>
          <p:grpSpPr bwMode="auto">
            <a:xfrm>
              <a:off x="7563920" y="4800505"/>
              <a:ext cx="660165" cy="269566"/>
              <a:chOff x="1871277" y="1576300"/>
              <a:chExt cx="1128371" cy="437861"/>
            </a:xfrm>
          </p:grpSpPr>
          <p:sp>
            <p:nvSpPr>
              <p:cNvPr id="36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8" name="Straight Connector 817"/>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4" name="Group 347"/>
            <p:cNvGrpSpPr>
              <a:grpSpLocks/>
            </p:cNvGrpSpPr>
            <p:nvPr/>
          </p:nvGrpSpPr>
          <p:grpSpPr bwMode="auto">
            <a:xfrm>
              <a:off x="6050373" y="3620176"/>
              <a:ext cx="425094" cy="228319"/>
              <a:chOff x="1871277" y="1576300"/>
              <a:chExt cx="1128371" cy="437861"/>
            </a:xfrm>
          </p:grpSpPr>
          <p:sp>
            <p:nvSpPr>
              <p:cNvPr id="35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5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9" name="Straight Connector 808"/>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5" name="Group 347"/>
            <p:cNvGrpSpPr>
              <a:grpSpLocks/>
            </p:cNvGrpSpPr>
            <p:nvPr/>
          </p:nvGrpSpPr>
          <p:grpSpPr bwMode="auto">
            <a:xfrm>
              <a:off x="6347637" y="2481965"/>
              <a:ext cx="403071" cy="202807"/>
              <a:chOff x="1871277" y="1576300"/>
              <a:chExt cx="1128371" cy="437861"/>
            </a:xfrm>
          </p:grpSpPr>
          <p:sp>
            <p:nvSpPr>
              <p:cNvPr id="34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0" name="Straight Connector 799"/>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6" name="Group 589"/>
            <p:cNvGrpSpPr>
              <a:grpSpLocks/>
            </p:cNvGrpSpPr>
            <p:nvPr/>
          </p:nvGrpSpPr>
          <p:grpSpPr bwMode="auto">
            <a:xfrm>
              <a:off x="7678804" y="2388750"/>
              <a:ext cx="418211" cy="189727"/>
              <a:chOff x="7913987" y="1515773"/>
              <a:chExt cx="625138" cy="276534"/>
            </a:xfrm>
          </p:grpSpPr>
          <p:sp>
            <p:nvSpPr>
              <p:cNvPr id="33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1" name="Straight Connector 790"/>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590"/>
            <p:cNvGrpSpPr>
              <a:grpSpLocks/>
            </p:cNvGrpSpPr>
            <p:nvPr/>
          </p:nvGrpSpPr>
          <p:grpSpPr bwMode="auto">
            <a:xfrm>
              <a:off x="7187343" y="2485248"/>
              <a:ext cx="418211" cy="189727"/>
              <a:chOff x="7913987" y="1515773"/>
              <a:chExt cx="625138" cy="276534"/>
            </a:xfrm>
          </p:grpSpPr>
          <p:sp>
            <p:nvSpPr>
              <p:cNvPr id="32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781"/>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591"/>
            <p:cNvGrpSpPr>
              <a:grpSpLocks/>
            </p:cNvGrpSpPr>
            <p:nvPr/>
          </p:nvGrpSpPr>
          <p:grpSpPr bwMode="auto">
            <a:xfrm>
              <a:off x="7195275" y="2751878"/>
              <a:ext cx="418211" cy="189727"/>
              <a:chOff x="7913987" y="1515773"/>
              <a:chExt cx="625138" cy="276534"/>
            </a:xfrm>
          </p:grpSpPr>
          <p:sp>
            <p:nvSpPr>
              <p:cNvPr id="31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3" name="Straight Connector 772"/>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9" name="Group 592"/>
            <p:cNvGrpSpPr>
              <a:grpSpLocks/>
            </p:cNvGrpSpPr>
            <p:nvPr/>
          </p:nvGrpSpPr>
          <p:grpSpPr bwMode="auto">
            <a:xfrm>
              <a:off x="7088975" y="3633334"/>
              <a:ext cx="418211" cy="189727"/>
              <a:chOff x="7913987" y="1515773"/>
              <a:chExt cx="625138" cy="276534"/>
            </a:xfrm>
          </p:grpSpPr>
          <p:sp>
            <p:nvSpPr>
              <p:cNvPr id="30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4" name="Straight Connector 763"/>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1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0" name="Group 593"/>
            <p:cNvGrpSpPr>
              <a:grpSpLocks/>
            </p:cNvGrpSpPr>
            <p:nvPr/>
          </p:nvGrpSpPr>
          <p:grpSpPr bwMode="auto">
            <a:xfrm>
              <a:off x="7748699" y="3641266"/>
              <a:ext cx="418211" cy="189727"/>
              <a:chOff x="7913987" y="1515773"/>
              <a:chExt cx="625138" cy="276534"/>
            </a:xfrm>
          </p:grpSpPr>
          <p:sp>
            <p:nvSpPr>
              <p:cNvPr id="29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5" name="Straight Connector 754"/>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0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1" name="Group 594"/>
            <p:cNvGrpSpPr>
              <a:grpSpLocks/>
            </p:cNvGrpSpPr>
            <p:nvPr/>
          </p:nvGrpSpPr>
          <p:grpSpPr bwMode="auto">
            <a:xfrm>
              <a:off x="7440813" y="3924693"/>
              <a:ext cx="418211" cy="189727"/>
              <a:chOff x="7913987" y="1515773"/>
              <a:chExt cx="625138" cy="276534"/>
            </a:xfrm>
          </p:grpSpPr>
          <p:sp>
            <p:nvSpPr>
              <p:cNvPr id="28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6" name="Straight Connector 745"/>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9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42"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43"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4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45"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46"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4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48"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49"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0"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1"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4" name="Group 665"/>
            <p:cNvGrpSpPr>
              <a:grpSpLocks/>
            </p:cNvGrpSpPr>
            <p:nvPr/>
          </p:nvGrpSpPr>
          <p:grpSpPr bwMode="auto">
            <a:xfrm>
              <a:off x="7689850" y="2395538"/>
              <a:ext cx="390525" cy="169862"/>
              <a:chOff x="4650" y="1129"/>
              <a:chExt cx="246" cy="95"/>
            </a:xfrm>
          </p:grpSpPr>
          <p:sp>
            <p:nvSpPr>
              <p:cNvPr id="2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4" name="Group 659"/>
              <p:cNvGrpSpPr>
                <a:grpSpLocks/>
              </p:cNvGrpSpPr>
              <p:nvPr/>
            </p:nvGrpSpPr>
            <p:grpSpPr bwMode="auto">
              <a:xfrm>
                <a:off x="4699" y="1145"/>
                <a:ext cx="138" cy="29"/>
                <a:chOff x="2468" y="1332"/>
                <a:chExt cx="310" cy="60"/>
              </a:xfrm>
            </p:grpSpPr>
            <p:sp>
              <p:nvSpPr>
                <p:cNvPr id="28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85"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86"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5" name="Group 675"/>
            <p:cNvGrpSpPr>
              <a:grpSpLocks/>
            </p:cNvGrpSpPr>
            <p:nvPr/>
          </p:nvGrpSpPr>
          <p:grpSpPr bwMode="auto">
            <a:xfrm>
              <a:off x="7204075" y="2493963"/>
              <a:ext cx="390525" cy="169862"/>
              <a:chOff x="4650" y="1129"/>
              <a:chExt cx="246" cy="95"/>
            </a:xfrm>
          </p:grpSpPr>
          <p:sp>
            <p:nvSpPr>
              <p:cNvPr id="2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6" name="Group 679"/>
              <p:cNvGrpSpPr>
                <a:grpSpLocks/>
              </p:cNvGrpSpPr>
              <p:nvPr/>
            </p:nvGrpSpPr>
            <p:grpSpPr bwMode="auto">
              <a:xfrm>
                <a:off x="4699" y="1145"/>
                <a:ext cx="138" cy="29"/>
                <a:chOff x="2468" y="1332"/>
                <a:chExt cx="310" cy="60"/>
              </a:xfrm>
            </p:grpSpPr>
            <p:sp>
              <p:nvSpPr>
                <p:cNvPr id="27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77"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8"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 name="Group 684"/>
            <p:cNvGrpSpPr>
              <a:grpSpLocks/>
            </p:cNvGrpSpPr>
            <p:nvPr/>
          </p:nvGrpSpPr>
          <p:grpSpPr bwMode="auto">
            <a:xfrm>
              <a:off x="7215188" y="2757488"/>
              <a:ext cx="390525" cy="169862"/>
              <a:chOff x="4650" y="1129"/>
              <a:chExt cx="246" cy="95"/>
            </a:xfrm>
          </p:grpSpPr>
          <p:sp>
            <p:nvSpPr>
              <p:cNvPr id="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8" name="Group 688"/>
              <p:cNvGrpSpPr>
                <a:grpSpLocks/>
              </p:cNvGrpSpPr>
              <p:nvPr/>
            </p:nvGrpSpPr>
            <p:grpSpPr bwMode="auto">
              <a:xfrm>
                <a:off x="4699" y="1145"/>
                <a:ext cx="138" cy="29"/>
                <a:chOff x="2468" y="1332"/>
                <a:chExt cx="310" cy="60"/>
              </a:xfrm>
            </p:grpSpPr>
            <p:sp>
              <p:nvSpPr>
                <p:cNvPr id="27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7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9"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0"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8" name="Group 694"/>
            <p:cNvGrpSpPr>
              <a:grpSpLocks/>
            </p:cNvGrpSpPr>
            <p:nvPr/>
          </p:nvGrpSpPr>
          <p:grpSpPr bwMode="auto">
            <a:xfrm>
              <a:off x="7400925" y="3911600"/>
              <a:ext cx="485775" cy="203200"/>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0" name="Group 698"/>
              <p:cNvGrpSpPr>
                <a:grpSpLocks/>
              </p:cNvGrpSpPr>
              <p:nvPr/>
            </p:nvGrpSpPr>
            <p:grpSpPr bwMode="auto">
              <a:xfrm>
                <a:off x="4699" y="1145"/>
                <a:ext cx="138" cy="29"/>
                <a:chOff x="2468" y="1332"/>
                <a:chExt cx="310" cy="60"/>
              </a:xfrm>
            </p:grpSpPr>
            <p:sp>
              <p:nvSpPr>
                <p:cNvPr id="26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6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1"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62"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 name="Group 712"/>
            <p:cNvGrpSpPr>
              <a:grpSpLocks/>
            </p:cNvGrpSpPr>
            <p:nvPr/>
          </p:nvGrpSpPr>
          <p:grpSpPr bwMode="auto">
            <a:xfrm>
              <a:off x="7081838" y="3630613"/>
              <a:ext cx="485775" cy="203200"/>
              <a:chOff x="4650" y="1129"/>
              <a:chExt cx="246" cy="95"/>
            </a:xfrm>
          </p:grpSpPr>
          <p:sp>
            <p:nvSpPr>
              <p:cNvPr id="2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2" name="Group 716"/>
              <p:cNvGrpSpPr>
                <a:grpSpLocks/>
              </p:cNvGrpSpPr>
              <p:nvPr/>
            </p:nvGrpSpPr>
            <p:grpSpPr bwMode="auto">
              <a:xfrm>
                <a:off x="4699" y="1145"/>
                <a:ext cx="138" cy="29"/>
                <a:chOff x="2468" y="1332"/>
                <a:chExt cx="310" cy="60"/>
              </a:xfrm>
            </p:grpSpPr>
            <p:sp>
              <p:nvSpPr>
                <p:cNvPr id="25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5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53"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4"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0" name="Group 721"/>
            <p:cNvGrpSpPr>
              <a:grpSpLocks/>
            </p:cNvGrpSpPr>
            <p:nvPr/>
          </p:nvGrpSpPr>
          <p:grpSpPr bwMode="auto">
            <a:xfrm>
              <a:off x="7743825" y="3643313"/>
              <a:ext cx="485775" cy="203200"/>
              <a:chOff x="4650" y="1129"/>
              <a:chExt cx="246" cy="95"/>
            </a:xfrm>
          </p:grpSpPr>
          <p:sp>
            <p:nvSpPr>
              <p:cNvPr id="2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4" name="Group 725"/>
              <p:cNvGrpSpPr>
                <a:grpSpLocks/>
              </p:cNvGrpSpPr>
              <p:nvPr/>
            </p:nvGrpSpPr>
            <p:grpSpPr bwMode="auto">
              <a:xfrm>
                <a:off x="4699" y="1145"/>
                <a:ext cx="138" cy="29"/>
                <a:chOff x="2468" y="1332"/>
                <a:chExt cx="310" cy="60"/>
              </a:xfrm>
            </p:grpSpPr>
            <p:sp>
              <p:nvSpPr>
                <p:cNvPr id="24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4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45"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46"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1"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2"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3"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4"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5"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6" name="Picture 269" descr="cell_tower_radiation copy"/>
            <p:cNvPicPr>
              <a:picLocks noChangeAspect="1" noChangeArrowheads="1"/>
            </p:cNvPicPr>
            <p:nvPr/>
          </p:nvPicPr>
          <p:blipFill>
            <a:blip r:embed="rId20" cstate="print"/>
            <a:srcRect/>
            <a:stretch>
              <a:fillRect/>
            </a:stretch>
          </p:blipFill>
          <p:spPr bwMode="auto">
            <a:xfrm>
              <a:off x="6026149" y="1803400"/>
              <a:ext cx="518463" cy="412256"/>
            </a:xfrm>
            <a:prstGeom prst="rect">
              <a:avLst/>
            </a:prstGeom>
            <a:noFill/>
            <a:ln w="9525">
              <a:noFill/>
              <a:miter lim="800000"/>
              <a:headEnd/>
              <a:tailEnd/>
            </a:ln>
          </p:spPr>
        </p:pic>
        <p:grpSp>
          <p:nvGrpSpPr>
            <p:cNvPr id="167" name="Group 347"/>
            <p:cNvGrpSpPr>
              <a:grpSpLocks/>
            </p:cNvGrpSpPr>
            <p:nvPr/>
          </p:nvGrpSpPr>
          <p:grpSpPr bwMode="auto">
            <a:xfrm>
              <a:off x="7077272" y="3621727"/>
              <a:ext cx="493804" cy="228319"/>
              <a:chOff x="1871277" y="1576300"/>
              <a:chExt cx="1128371" cy="437861"/>
            </a:xfrm>
          </p:grpSpPr>
          <p:sp>
            <p:nvSpPr>
              <p:cNvPr id="23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9" name="Straight Connector 688"/>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7733157" y="3638864"/>
              <a:ext cx="493804" cy="228319"/>
              <a:chOff x="1871277" y="1576300"/>
              <a:chExt cx="1128371" cy="437861"/>
            </a:xfrm>
          </p:grpSpPr>
          <p:sp>
            <p:nvSpPr>
              <p:cNvPr id="22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0" name="Straight Connector 679"/>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7397100" y="3903983"/>
              <a:ext cx="493804" cy="228319"/>
              <a:chOff x="1871277" y="1576300"/>
              <a:chExt cx="1128371" cy="437861"/>
            </a:xfrm>
          </p:grpSpPr>
          <p:sp>
            <p:nvSpPr>
              <p:cNvPr id="21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1" name="Straight Connector 670"/>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 name="Group 347"/>
            <p:cNvGrpSpPr>
              <a:grpSpLocks/>
            </p:cNvGrpSpPr>
            <p:nvPr/>
          </p:nvGrpSpPr>
          <p:grpSpPr bwMode="auto">
            <a:xfrm>
              <a:off x="7195340" y="2756360"/>
              <a:ext cx="413310" cy="196874"/>
              <a:chOff x="1871277" y="1576300"/>
              <a:chExt cx="1128371" cy="437861"/>
            </a:xfrm>
          </p:grpSpPr>
          <p:sp>
            <p:nvSpPr>
              <p:cNvPr id="20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2" name="Straight Connector 66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7677419" y="2378982"/>
              <a:ext cx="413310" cy="196874"/>
              <a:chOff x="1871277" y="1576300"/>
              <a:chExt cx="1128371" cy="437861"/>
            </a:xfrm>
          </p:grpSpPr>
          <p:sp>
            <p:nvSpPr>
              <p:cNvPr id="19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3" name="Straight Connector 652"/>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2" name="Group 347"/>
            <p:cNvGrpSpPr>
              <a:grpSpLocks/>
            </p:cNvGrpSpPr>
            <p:nvPr/>
          </p:nvGrpSpPr>
          <p:grpSpPr bwMode="auto">
            <a:xfrm>
              <a:off x="7186342" y="2486295"/>
              <a:ext cx="413310" cy="196874"/>
              <a:chOff x="1871277" y="1576300"/>
              <a:chExt cx="1128371" cy="437861"/>
            </a:xfrm>
          </p:grpSpPr>
          <p:sp>
            <p:nvSpPr>
              <p:cNvPr id="18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4" name="Straight Connector 64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3" name="Group 347"/>
            <p:cNvGrpSpPr>
              <a:grpSpLocks/>
            </p:cNvGrpSpPr>
            <p:nvPr/>
          </p:nvGrpSpPr>
          <p:grpSpPr bwMode="auto">
            <a:xfrm>
              <a:off x="7750914" y="2756819"/>
              <a:ext cx="413310" cy="196874"/>
              <a:chOff x="1871277" y="1576300"/>
              <a:chExt cx="1128371" cy="437861"/>
            </a:xfrm>
          </p:grpSpPr>
          <p:sp>
            <p:nvSpPr>
              <p:cNvPr id="17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5" name="Straight Connector 634"/>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 name="Picture 1005" descr="antenna_stylized"/>
            <p:cNvPicPr>
              <a:picLocks noChangeAspect="1" noChangeArrowheads="1"/>
            </p:cNvPicPr>
            <p:nvPr/>
          </p:nvPicPr>
          <p:blipFill>
            <a:blip r:embed="rId8" cstate="print"/>
            <a:srcRect/>
            <a:stretch>
              <a:fillRect/>
            </a:stretch>
          </p:blipFill>
          <p:spPr bwMode="auto">
            <a:xfrm>
              <a:off x="5516100" y="3095151"/>
              <a:ext cx="530703" cy="223755"/>
            </a:xfrm>
            <a:prstGeom prst="rect">
              <a:avLst/>
            </a:prstGeom>
            <a:noFill/>
            <a:ln w="9525">
              <a:noFill/>
              <a:miter lim="800000"/>
              <a:headEnd/>
              <a:tailEnd/>
            </a:ln>
          </p:spPr>
        </p:pic>
        <p:pic>
          <p:nvPicPr>
            <p:cNvPr id="175" name="Picture 1005" descr="antenna_stylized"/>
            <p:cNvPicPr>
              <a:picLocks noChangeAspect="1" noChangeArrowheads="1"/>
            </p:cNvPicPr>
            <p:nvPr/>
          </p:nvPicPr>
          <p:blipFill>
            <a:blip r:embed="rId8" cstate="print"/>
            <a:srcRect/>
            <a:stretch>
              <a:fillRect/>
            </a:stretch>
          </p:blipFill>
          <p:spPr bwMode="auto">
            <a:xfrm>
              <a:off x="6893951" y="5490536"/>
              <a:ext cx="530703" cy="223755"/>
            </a:xfrm>
            <a:prstGeom prst="rect">
              <a:avLst/>
            </a:prstGeom>
            <a:noFill/>
            <a:ln w="9525">
              <a:noFill/>
              <a:miter lim="800000"/>
              <a:headEnd/>
              <a:tailEnd/>
            </a:ln>
          </p:spPr>
        </p:pic>
        <p:pic>
          <p:nvPicPr>
            <p:cNvPr id="176" name="Picture 1005" descr="antenna_stylized"/>
            <p:cNvPicPr>
              <a:picLocks noChangeAspect="1" noChangeArrowheads="1"/>
            </p:cNvPicPr>
            <p:nvPr/>
          </p:nvPicPr>
          <p:blipFill>
            <a:blip r:embed="rId8" cstate="print"/>
            <a:srcRect/>
            <a:stretch>
              <a:fillRect/>
            </a:stretch>
          </p:blipFill>
          <p:spPr bwMode="auto">
            <a:xfrm>
              <a:off x="7365711" y="5438691"/>
              <a:ext cx="530703" cy="223755"/>
            </a:xfrm>
            <a:prstGeom prst="rect">
              <a:avLst/>
            </a:prstGeom>
            <a:noFill/>
            <a:ln w="9525">
              <a:noFill/>
              <a:miter lim="800000"/>
              <a:headEnd/>
              <a:tailEnd/>
            </a:ln>
          </p:spPr>
        </p:pic>
        <p:pic>
          <p:nvPicPr>
            <p:cNvPr id="177" name="Picture 934" descr="antenna_radiation_stylized"/>
            <p:cNvPicPr>
              <a:picLocks noChangeAspect="1" noChangeArrowheads="1"/>
            </p:cNvPicPr>
            <p:nvPr/>
          </p:nvPicPr>
          <p:blipFill>
            <a:blip r:embed="rId7" cstate="print"/>
            <a:srcRect/>
            <a:stretch>
              <a:fillRect/>
            </a:stretch>
          </p:blipFill>
          <p:spPr bwMode="auto">
            <a:xfrm>
              <a:off x="7096052" y="5017186"/>
              <a:ext cx="415925" cy="88633"/>
            </a:xfrm>
            <a:prstGeom prst="rect">
              <a:avLst/>
            </a:prstGeom>
            <a:noFill/>
            <a:ln w="9525">
              <a:noFill/>
              <a:miter lim="800000"/>
              <a:headEnd/>
              <a:tailEnd/>
            </a:ln>
          </p:spPr>
        </p:pic>
      </p:grpSp>
      <p:sp>
        <p:nvSpPr>
          <p:cNvPr id="618" name="矩形 617"/>
          <p:cNvSpPr/>
          <p:nvPr/>
        </p:nvSpPr>
        <p:spPr>
          <a:xfrm>
            <a:off x="467544" y="1916832"/>
            <a:ext cx="4104456" cy="4401205"/>
          </a:xfrm>
          <a:prstGeom prst="rect">
            <a:avLst/>
          </a:prstGeom>
        </p:spPr>
        <p:txBody>
          <a:bodyPr wrap="square">
            <a:spAutoFit/>
          </a:bodyPr>
          <a:lstStyle/>
          <a:p>
            <a:pPr marL="231775" indent="-231775">
              <a:buFont typeface="Arial" pitchFamily="34" charset="0"/>
              <a:buChar char="•"/>
            </a:pPr>
            <a:r>
              <a:rPr lang="zh-CN" altLang="en-US" sz="2800" dirty="0">
                <a:solidFill>
                  <a:srgbClr val="CC0000"/>
                </a:solidFill>
              </a:rPr>
              <a:t>因特网：</a:t>
            </a:r>
            <a:r>
              <a:rPr lang="en-US" altLang="zh-CN" sz="2800" dirty="0">
                <a:solidFill>
                  <a:srgbClr val="CC0000"/>
                </a:solidFill>
              </a:rPr>
              <a:t>“</a:t>
            </a:r>
            <a:r>
              <a:rPr lang="zh-CN" altLang="en-US" sz="2800" dirty="0">
                <a:solidFill>
                  <a:srgbClr val="CC0000"/>
                </a:solidFill>
              </a:rPr>
              <a:t>网络的网络</a:t>
            </a:r>
            <a:r>
              <a:rPr lang="en-US" altLang="zh-CN" sz="2800" dirty="0">
                <a:solidFill>
                  <a:srgbClr val="CC0000"/>
                </a:solidFill>
              </a:rPr>
              <a:t>”</a:t>
            </a:r>
            <a:endParaRPr lang="en-US" altLang="ja-JP" sz="2800" dirty="0">
              <a:solidFill>
                <a:srgbClr val="CC0000"/>
              </a:solidFill>
            </a:endParaRPr>
          </a:p>
          <a:p>
            <a:pPr marL="682625" lvl="1" indent="-225425">
              <a:buFont typeface="Arial" pitchFamily="34" charset="0"/>
              <a:buChar char="•"/>
            </a:pPr>
            <a:r>
              <a:rPr lang="en-US" altLang="zh-CN" sz="2400" dirty="0"/>
              <a:t>ISP</a:t>
            </a:r>
            <a:r>
              <a:rPr lang="zh-CN" altLang="en-US" sz="2400" dirty="0"/>
              <a:t>网络互联而成</a:t>
            </a:r>
            <a:endParaRPr lang="en-US" altLang="zh-CN" sz="2400" dirty="0"/>
          </a:p>
          <a:p>
            <a:pPr marL="231775" indent="-231775">
              <a:buFont typeface="Arial" pitchFamily="34" charset="0"/>
              <a:buChar char="•"/>
            </a:pPr>
            <a:r>
              <a:rPr lang="zh-CN" altLang="en-US" sz="2800" dirty="0">
                <a:solidFill>
                  <a:srgbClr val="CC0000"/>
                </a:solidFill>
              </a:rPr>
              <a:t>网络协议</a:t>
            </a:r>
            <a:r>
              <a:rPr lang="en-US" altLang="zh-CN" sz="2800" dirty="0">
                <a:solidFill>
                  <a:srgbClr val="FF0000"/>
                </a:solidFill>
              </a:rPr>
              <a:t> </a:t>
            </a:r>
            <a:r>
              <a:rPr lang="zh-CN" altLang="en-US" sz="2800" dirty="0"/>
              <a:t>控制报文消息的收发</a:t>
            </a:r>
            <a:endParaRPr lang="en-US" altLang="zh-CN" sz="2800" dirty="0"/>
          </a:p>
          <a:p>
            <a:pPr marL="682625" lvl="1" indent="-225425">
              <a:buFont typeface="Arial" pitchFamily="34" charset="0"/>
              <a:buChar char="•"/>
            </a:pPr>
            <a:r>
              <a:rPr lang="zh-CN" altLang="en-US" sz="2400" dirty="0"/>
              <a:t>例如</a:t>
            </a:r>
            <a:r>
              <a:rPr lang="en-US" altLang="zh-CN" sz="2400" dirty="0"/>
              <a:t>,</a:t>
            </a:r>
            <a:r>
              <a:rPr lang="zh-CN" altLang="en-US" sz="2400" dirty="0"/>
              <a:t>：</a:t>
            </a:r>
            <a:r>
              <a:rPr lang="en-US" altLang="zh-CN" sz="2400" dirty="0"/>
              <a:t>TCP</a:t>
            </a:r>
            <a:r>
              <a:rPr lang="zh-CN" altLang="en-US" sz="2400" dirty="0"/>
              <a:t>、</a:t>
            </a:r>
            <a:r>
              <a:rPr lang="en-US" altLang="zh-CN" sz="2400" dirty="0"/>
              <a:t>IP</a:t>
            </a:r>
            <a:r>
              <a:rPr lang="zh-CN" altLang="en-US" sz="2400" dirty="0"/>
              <a:t>、</a:t>
            </a:r>
            <a:r>
              <a:rPr lang="en-US" altLang="zh-CN" sz="2400" dirty="0"/>
              <a:t>HTTP</a:t>
            </a:r>
            <a:r>
              <a:rPr lang="zh-CN" altLang="en-US" sz="2400" dirty="0"/>
              <a:t>、</a:t>
            </a:r>
            <a:r>
              <a:rPr lang="en-US" altLang="zh-CN" sz="2400" dirty="0"/>
              <a:t>QQ</a:t>
            </a:r>
            <a:r>
              <a:rPr lang="zh-CN" altLang="en-US" sz="2400" dirty="0"/>
              <a:t>、</a:t>
            </a:r>
            <a:r>
              <a:rPr lang="en-US" altLang="zh-CN" sz="2400" dirty="0"/>
              <a:t>802.11</a:t>
            </a:r>
            <a:endParaRPr lang="en-US" altLang="zh-CN" sz="2000" dirty="0"/>
          </a:p>
          <a:p>
            <a:pPr marL="231775" indent="-231775">
              <a:buFont typeface="Arial" pitchFamily="34" charset="0"/>
              <a:buChar char="•"/>
            </a:pPr>
            <a:r>
              <a:rPr lang="zh-CN" altLang="en-US" sz="2800" dirty="0">
                <a:solidFill>
                  <a:srgbClr val="C00000"/>
                </a:solidFill>
              </a:rPr>
              <a:t>因特网标准</a:t>
            </a:r>
            <a:endParaRPr lang="en-US" altLang="zh-CN" sz="2800" dirty="0">
              <a:solidFill>
                <a:srgbClr val="C00000"/>
              </a:solidFill>
            </a:endParaRPr>
          </a:p>
          <a:p>
            <a:pPr marL="682625" lvl="1" indent="-225425">
              <a:buFont typeface="Arial" pitchFamily="34" charset="0"/>
              <a:buChar char="•"/>
            </a:pPr>
            <a:r>
              <a:rPr lang="en-US" altLang="zh-CN" sz="2400" dirty="0"/>
              <a:t>RFC: Request for comments</a:t>
            </a:r>
          </a:p>
          <a:p>
            <a:pPr marL="682625" lvl="1" indent="-225425">
              <a:buFont typeface="Arial" pitchFamily="34" charset="0"/>
              <a:buChar char="•"/>
            </a:pPr>
            <a:r>
              <a:rPr lang="en-US" altLang="zh-CN" sz="2400" dirty="0"/>
              <a:t>IETF: Internet Engineering Task Force</a:t>
            </a: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normAutofit/>
          </a:bodyPr>
          <a:lstStyle/>
          <a:p>
            <a:pPr lvl="8"/>
            <a:r>
              <a:rPr lang="en-US" altLang="zh-CN" sz="900" dirty="0"/>
              <a:t>                                                         </a:t>
            </a:r>
            <a:r>
              <a:rPr lang="zh-CN" altLang="en-US" sz="2800" dirty="0"/>
              <a:t>人类第一次网络通信</a:t>
            </a:r>
            <a:endParaRPr lang="zh-CN" altLang="en-US" sz="900" dirty="0"/>
          </a:p>
        </p:txBody>
      </p:sp>
      <p:sp>
        <p:nvSpPr>
          <p:cNvPr id="6" name="Rectangle 2"/>
          <p:cNvSpPr txBox="1">
            <a:spLocks noChangeArrowheads="1"/>
          </p:cNvSpPr>
          <p:nvPr/>
        </p:nvSpPr>
        <p:spPr>
          <a:xfrm>
            <a:off x="4824413" y="2492896"/>
            <a:ext cx="4319587" cy="4221088"/>
          </a:xfrm>
          <a:prstGeom prst="rect">
            <a:avLst/>
          </a:prstGeom>
        </p:spPr>
        <p:txBody>
          <a:bodyPr vert="horz" lIns="0" tIns="0" rIns="0" bIns="0">
            <a:normAutofit fontScale="92500" lnSpcReduction="10000"/>
          </a:bodyPr>
          <a:lstStyle/>
          <a:p>
            <a:pPr marL="328613" marR="0" lvl="0" indent="-328613" algn="just" defTabSz="914400" rtl="0" eaLnBrk="1" fontAlgn="auto" latinLnBrk="0" hangingPunct="1">
              <a:lnSpc>
                <a:spcPct val="117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endParaRPr kumimoji="0" lang="en-GB" altLang="zh-CN" sz="1600" b="0" i="0" u="none" strike="noStrike" kern="1200" cap="none" spc="0" normalizeH="0" baseline="0" noProof="0" dirty="0">
              <a:ln>
                <a:noFill/>
              </a:ln>
              <a:solidFill>
                <a:schemeClr val="tx1"/>
              </a:solidFill>
              <a:effectLst/>
              <a:uLnTx/>
              <a:uFillTx/>
              <a:latin typeface="+mn-lt"/>
              <a:ea typeface="+mn-ea"/>
              <a:cs typeface="+mn-cs"/>
            </a:endParaRP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"We set up a telephone connection between us and the guys at SRI...," </a:t>
            </a:r>
            <a:r>
              <a:rPr kumimoji="0" lang="en-GB" altLang="zh-CN" sz="2000" b="0" i="1" u="none" strike="noStrike" kern="1200" cap="none" spc="0" normalizeH="0" baseline="0" noProof="0" dirty="0" err="1">
                <a:ln>
                  <a:noFill/>
                </a:ln>
                <a:solidFill>
                  <a:srgbClr val="DC2300"/>
                </a:solidFill>
                <a:effectLst/>
                <a:uLnTx/>
                <a:uFillTx/>
                <a:latin typeface="Verdana Italic" pitchFamily="32" charset="0"/>
                <a:ea typeface="+mn-ea"/>
                <a:cs typeface="+mn-cs"/>
              </a:rPr>
              <a:t>Kleinrock</a:t>
            </a: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 said in an interview: "We typed the L and we asked on the phone,</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"Do you see the L?"</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"Yes, we see the L," came the response.</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"We typed the O, and we asked, "Do you see the O."</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"Yes, we see the O."</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"Then we typed the G, and the system crashed"...</a:t>
            </a:r>
            <a:endParaRPr kumimoji="0" lang="en-GB" altLang="zh-CN" sz="1400" b="0" i="1" u="none" strike="noStrike" kern="1200" cap="none" spc="0" normalizeH="0" baseline="0" noProof="0" dirty="0">
              <a:ln>
                <a:noFill/>
              </a:ln>
              <a:solidFill>
                <a:srgbClr val="DC2300"/>
              </a:solidFill>
              <a:effectLst/>
              <a:uLnTx/>
              <a:uFillTx/>
              <a:latin typeface="Verdana Italic" pitchFamily="32" charset="0"/>
              <a:ea typeface="+mn-ea"/>
              <a:cs typeface="+mn-cs"/>
            </a:endParaRPr>
          </a:p>
        </p:txBody>
      </p:sp>
      <p:pic>
        <p:nvPicPr>
          <p:cNvPr id="7" name="Picture 3"/>
          <p:cNvPicPr>
            <a:picLocks noChangeAspect="1" noChangeArrowheads="1"/>
          </p:cNvPicPr>
          <p:nvPr/>
        </p:nvPicPr>
        <p:blipFill>
          <a:blip r:embed="rId2" cstate="print"/>
          <a:srcRect/>
          <a:stretch>
            <a:fillRect/>
          </a:stretch>
        </p:blipFill>
        <p:spPr bwMode="auto">
          <a:xfrm>
            <a:off x="0" y="1844824"/>
            <a:ext cx="4394324" cy="4703491"/>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additive="repl">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1970</a:t>
            </a:r>
            <a:r>
              <a:rPr lang="zh-CN" altLang="en-US" dirty="0"/>
              <a:t>年，</a:t>
            </a:r>
            <a:r>
              <a:rPr lang="en-US" altLang="zh-CN" dirty="0"/>
              <a:t> ARPANET</a:t>
            </a:r>
            <a:r>
              <a:rPr lang="zh-CN" altLang="en-US" dirty="0"/>
              <a:t>扩展到美国东海岸，</a:t>
            </a:r>
            <a:r>
              <a:rPr lang="en-US" altLang="zh-CN" dirty="0"/>
              <a:t>BBN</a:t>
            </a:r>
            <a:r>
              <a:rPr lang="zh-CN" altLang="en-US" dirty="0"/>
              <a:t>的</a:t>
            </a:r>
            <a:r>
              <a:rPr lang="en-US" altLang="zh-CN" dirty="0"/>
              <a:t>IMP</a:t>
            </a:r>
            <a:r>
              <a:rPr lang="zh-CN" altLang="en-US" dirty="0"/>
              <a:t>加入</a:t>
            </a:r>
            <a:endParaRPr lang="en-US" altLang="zh-CN" dirty="0"/>
          </a:p>
          <a:p>
            <a:r>
              <a:rPr lang="en-US" altLang="zh-CN" dirty="0"/>
              <a:t>1973</a:t>
            </a:r>
            <a:r>
              <a:rPr lang="zh-CN" altLang="en-US" dirty="0"/>
              <a:t>年，</a:t>
            </a:r>
            <a:r>
              <a:rPr lang="en-US" altLang="zh-CN" dirty="0"/>
              <a:t>ARPANET</a:t>
            </a:r>
            <a:r>
              <a:rPr lang="zh-CN" altLang="en-US" dirty="0"/>
              <a:t>包含</a:t>
            </a:r>
            <a:r>
              <a:rPr lang="en-US" altLang="zh-CN" dirty="0"/>
              <a:t>40</a:t>
            </a:r>
            <a:r>
              <a:rPr lang="zh-CN" altLang="en-US" dirty="0"/>
              <a:t>个</a:t>
            </a:r>
            <a:r>
              <a:rPr lang="en-US" altLang="zh-CN" dirty="0"/>
              <a:t>IMP</a:t>
            </a:r>
          </a:p>
          <a:p>
            <a:r>
              <a:rPr lang="zh-CN" altLang="en-US" sz="2800" dirty="0"/>
              <a:t>使用了第一个主机之间的通信协议，</a:t>
            </a:r>
            <a:r>
              <a:rPr lang="en-GB" altLang="zh-CN" sz="2800" dirty="0"/>
              <a:t>NCP</a:t>
            </a:r>
          </a:p>
          <a:p>
            <a:r>
              <a:rPr lang="en-GB" altLang="zh-CN" sz="2800" dirty="0"/>
              <a:t>1972</a:t>
            </a:r>
            <a:r>
              <a:rPr lang="zh-CN" altLang="en-US" sz="2800" dirty="0"/>
              <a:t>年，</a:t>
            </a:r>
            <a:r>
              <a:rPr lang="en-GB" altLang="zh-CN" sz="2800" dirty="0"/>
              <a:t>Ray Tomlinson</a:t>
            </a:r>
            <a:r>
              <a:rPr lang="zh-CN" altLang="en-US" sz="2800" dirty="0"/>
              <a:t>在</a:t>
            </a:r>
            <a:r>
              <a:rPr lang="en-US" altLang="zh-CN" sz="2800" dirty="0"/>
              <a:t>ARPANET</a:t>
            </a:r>
            <a:r>
              <a:rPr lang="zh-CN" altLang="en-US" sz="2800" dirty="0"/>
              <a:t>上开发了第一个</a:t>
            </a:r>
            <a:r>
              <a:rPr lang="en-US" altLang="zh-CN" sz="2800" dirty="0"/>
              <a:t>email</a:t>
            </a:r>
            <a:r>
              <a:rPr lang="zh-CN" altLang="en-US" sz="2800" dirty="0"/>
              <a:t>程序</a:t>
            </a:r>
            <a:endParaRPr lang="en-US" altLang="zh-CN" sz="2800" dirty="0"/>
          </a:p>
          <a:p>
            <a:pPr lvl="1"/>
            <a:r>
              <a:rPr lang="zh-CN" altLang="en-US" dirty="0"/>
              <a:t>发出了第一封</a:t>
            </a:r>
            <a:r>
              <a:rPr lang="en-US" altLang="zh-CN" dirty="0"/>
              <a:t>email</a:t>
            </a:r>
            <a:r>
              <a:rPr lang="zh-CN" altLang="en-US" dirty="0"/>
              <a:t>，从</a:t>
            </a:r>
            <a:r>
              <a:rPr lang="en-US" altLang="zh-CN" dirty="0"/>
              <a:t>BBN</a:t>
            </a:r>
            <a:r>
              <a:rPr lang="zh-CN" altLang="en-US" dirty="0"/>
              <a:t>到</a:t>
            </a:r>
            <a:r>
              <a:rPr lang="en-US" altLang="zh-CN" dirty="0"/>
              <a:t>Stanford</a:t>
            </a:r>
          </a:p>
          <a:p>
            <a:r>
              <a:rPr lang="en-GB" altLang="zh-CN" dirty="0"/>
              <a:t>1972</a:t>
            </a:r>
            <a:r>
              <a:rPr lang="zh-CN" altLang="en-US" dirty="0"/>
              <a:t>年，发布</a:t>
            </a:r>
            <a:r>
              <a:rPr lang="en-US" altLang="zh-CN" dirty="0"/>
              <a:t>Telnet</a:t>
            </a:r>
            <a:r>
              <a:rPr lang="zh-CN" altLang="en-US" dirty="0"/>
              <a:t>协议</a:t>
            </a:r>
            <a:endParaRPr lang="en-US" altLang="zh-CN" dirty="0"/>
          </a:p>
          <a:p>
            <a:r>
              <a:rPr lang="en-US" altLang="zh-CN" dirty="0"/>
              <a:t>1973</a:t>
            </a:r>
            <a:r>
              <a:rPr lang="zh-CN" altLang="en-US" dirty="0"/>
              <a:t>年，发布</a:t>
            </a:r>
            <a:r>
              <a:rPr lang="en-US" altLang="zh-CN" dirty="0"/>
              <a:t>FTP</a:t>
            </a:r>
            <a:r>
              <a:rPr lang="zh-CN" altLang="en-US" dirty="0"/>
              <a:t>协议</a:t>
            </a:r>
            <a:endParaRPr lang="en-US" altLang="zh-CN" dirty="0"/>
          </a:p>
          <a:p>
            <a:r>
              <a:rPr lang="en-US" altLang="zh-CN" dirty="0"/>
              <a:t>1983</a:t>
            </a:r>
            <a:r>
              <a:rPr lang="zh-CN" altLang="en-US" dirty="0"/>
              <a:t>年，</a:t>
            </a:r>
            <a:r>
              <a:rPr lang="en-GB" altLang="zh-CN" dirty="0"/>
              <a:t>TCP/IP</a:t>
            </a:r>
            <a:r>
              <a:rPr lang="zh-CN" altLang="en-US" dirty="0"/>
              <a:t>替代</a:t>
            </a:r>
            <a:r>
              <a:rPr lang="en-GB" altLang="zh-CN" dirty="0"/>
              <a:t>NCP</a:t>
            </a:r>
            <a:r>
              <a:rPr lang="zh-CN" altLang="en-GB" dirty="0"/>
              <a:t>，</a:t>
            </a:r>
            <a:r>
              <a:rPr lang="en-GB" altLang="zh-CN" dirty="0"/>
              <a:t>ARPANET</a:t>
            </a:r>
            <a:r>
              <a:rPr lang="zh-CN" altLang="en-US" dirty="0"/>
              <a:t>融入当时的</a:t>
            </a:r>
            <a:r>
              <a:rPr lang="en-GB" altLang="zh-CN" dirty="0"/>
              <a:t>Internet</a:t>
            </a:r>
            <a:r>
              <a:rPr lang="zh-CN" altLang="en-GB" dirty="0"/>
              <a:t>。</a:t>
            </a:r>
          </a:p>
          <a:p>
            <a:r>
              <a:rPr lang="en-GB" altLang="zh-CN" dirty="0"/>
              <a:t>1989</a:t>
            </a:r>
            <a:r>
              <a:rPr lang="zh-CN" altLang="en-US" dirty="0"/>
              <a:t>年</a:t>
            </a:r>
            <a:r>
              <a:rPr lang="en-GB" altLang="zh-CN" dirty="0"/>
              <a:t>ARPANET</a:t>
            </a:r>
            <a:r>
              <a:rPr lang="zh-CN" altLang="en-US" dirty="0"/>
              <a:t>关闭，而当时商业化的</a:t>
            </a:r>
            <a:r>
              <a:rPr lang="en-US" altLang="zh-CN" dirty="0"/>
              <a:t>Internet</a:t>
            </a:r>
            <a:r>
              <a:rPr lang="zh-CN" altLang="en-US" dirty="0"/>
              <a:t>已经兴起</a:t>
            </a:r>
            <a:endParaRPr lang="en-GB" altLang="zh-CN" dirty="0"/>
          </a:p>
          <a:p>
            <a:endParaRPr lang="zh-CN" altLang="en-US" dirty="0"/>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a:t>
            </a:r>
          </a:p>
        </p:txBody>
      </p:sp>
      <p:sp>
        <p:nvSpPr>
          <p:cNvPr id="3" name="内容占位符 2"/>
          <p:cNvSpPr>
            <a:spLocks noGrp="1"/>
          </p:cNvSpPr>
          <p:nvPr>
            <p:ph idx="1"/>
          </p:nvPr>
        </p:nvSpPr>
        <p:spPr/>
        <p:txBody>
          <a:bodyPr>
            <a:normAutofit lnSpcReduction="10000"/>
          </a:bodyPr>
          <a:lstStyle/>
          <a:p>
            <a:r>
              <a:rPr lang="en-US" altLang="zh-CN" dirty="0"/>
              <a:t>ARPARNET</a:t>
            </a:r>
            <a:r>
              <a:rPr lang="zh-CN" altLang="en-US" dirty="0"/>
              <a:t>，链路两端的两台计算机能够通信（</a:t>
            </a:r>
            <a:r>
              <a:rPr lang="en-US" altLang="zh-CN" dirty="0"/>
              <a:t>PPP</a:t>
            </a:r>
            <a:r>
              <a:rPr lang="zh-CN" altLang="en-US" dirty="0"/>
              <a:t>）</a:t>
            </a:r>
            <a:endParaRPr lang="en-US" altLang="zh-CN" dirty="0"/>
          </a:p>
          <a:p>
            <a:pPr lvl="1"/>
            <a:r>
              <a:rPr lang="zh-CN" altLang="en-US" dirty="0"/>
              <a:t>如果多台计算机都有通信需求？如何避免冲突</a:t>
            </a:r>
            <a:endParaRPr lang="en-US" altLang="zh-CN" dirty="0"/>
          </a:p>
          <a:p>
            <a:r>
              <a:rPr lang="en-GB" altLang="zh-CN" dirty="0"/>
              <a:t>1971</a:t>
            </a:r>
            <a:r>
              <a:rPr lang="zh-CN" altLang="en-US" dirty="0"/>
              <a:t>年，</a:t>
            </a:r>
            <a:r>
              <a:rPr lang="en-GB" altLang="zh-CN" dirty="0"/>
              <a:t>ALOHAN</a:t>
            </a:r>
            <a:r>
              <a:rPr lang="en-US" altLang="zh-CN" dirty="0"/>
              <a:t>ET</a:t>
            </a:r>
            <a:r>
              <a:rPr lang="zh-CN" altLang="en-US" dirty="0"/>
              <a:t>，第一个包含介质访问控制（</a:t>
            </a:r>
            <a:r>
              <a:rPr lang="en-US" altLang="zh-CN" dirty="0"/>
              <a:t>medium access control</a:t>
            </a:r>
            <a:r>
              <a:rPr lang="zh-CN" altLang="en-US" dirty="0"/>
              <a:t>，</a:t>
            </a:r>
            <a:r>
              <a:rPr lang="en-US" altLang="zh-CN" dirty="0"/>
              <a:t>MAC</a:t>
            </a:r>
            <a:r>
              <a:rPr lang="zh-CN" altLang="en-US" dirty="0"/>
              <a:t>）的网络</a:t>
            </a:r>
            <a:endParaRPr lang="en-US" altLang="zh-CN" dirty="0"/>
          </a:p>
          <a:p>
            <a:pPr lvl="1"/>
            <a:r>
              <a:rPr lang="en-US" altLang="zh-CN" dirty="0"/>
              <a:t>Hawaii</a:t>
            </a:r>
            <a:r>
              <a:rPr lang="zh-CN" altLang="en-US" dirty="0"/>
              <a:t>大学的</a:t>
            </a:r>
            <a:r>
              <a:rPr lang="en-GB" altLang="zh-CN" dirty="0"/>
              <a:t>Norman Abramson</a:t>
            </a:r>
            <a:r>
              <a:rPr lang="zh-CN" altLang="en-US" dirty="0"/>
              <a:t>主导</a:t>
            </a:r>
            <a:endParaRPr lang="en-US" altLang="zh-CN" dirty="0"/>
          </a:p>
          <a:p>
            <a:pPr lvl="1"/>
            <a:r>
              <a:rPr lang="zh-CN" altLang="en-US" dirty="0"/>
              <a:t>连接</a:t>
            </a:r>
            <a:r>
              <a:rPr lang="en-US" altLang="zh-CN" dirty="0"/>
              <a:t>Hawaii</a:t>
            </a:r>
            <a:r>
              <a:rPr lang="zh-CN" altLang="en-US" dirty="0"/>
              <a:t>大学位于各个岛屿上的校区</a:t>
            </a:r>
            <a:endParaRPr lang="en-US" altLang="zh-CN" dirty="0"/>
          </a:p>
          <a:p>
            <a:pPr lvl="1"/>
            <a:r>
              <a:rPr lang="zh-CN" altLang="en-US" dirty="0"/>
              <a:t>第一个无线网络，无线通信存在介质访问控制的问题</a:t>
            </a:r>
            <a:endParaRPr lang="en-US" altLang="zh-CN" dirty="0"/>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a:t>
            </a:r>
          </a:p>
        </p:txBody>
      </p:sp>
      <p:sp>
        <p:nvSpPr>
          <p:cNvPr id="3" name="内容占位符 2"/>
          <p:cNvSpPr>
            <a:spLocks noGrp="1"/>
          </p:cNvSpPr>
          <p:nvPr>
            <p:ph idx="1"/>
          </p:nvPr>
        </p:nvSpPr>
        <p:spPr/>
        <p:txBody>
          <a:bodyPr/>
          <a:lstStyle/>
          <a:p>
            <a:r>
              <a:rPr lang="zh-CN" altLang="en-US" dirty="0"/>
              <a:t>受</a:t>
            </a:r>
            <a:r>
              <a:rPr lang="en-GB" altLang="zh-CN" dirty="0" err="1"/>
              <a:t>ALOHANet</a:t>
            </a:r>
            <a:r>
              <a:rPr lang="zh-CN" altLang="en-US" dirty="0"/>
              <a:t>启发，</a:t>
            </a:r>
            <a:r>
              <a:rPr lang="en-GB" altLang="zh-CN" dirty="0"/>
              <a:t>1973-75</a:t>
            </a:r>
            <a:r>
              <a:rPr lang="zh-CN" altLang="en-US" dirty="0"/>
              <a:t>年</a:t>
            </a:r>
            <a:r>
              <a:rPr lang="en-GB" altLang="zh-CN" dirty="0"/>
              <a:t>Bob Metcalfe</a:t>
            </a:r>
            <a:r>
              <a:rPr lang="zh-CN" altLang="en-US" dirty="0"/>
              <a:t>在博士论文中提出以太网协议</a:t>
            </a:r>
            <a:endParaRPr lang="en-US" altLang="zh-CN" dirty="0"/>
          </a:p>
          <a:p>
            <a:pPr lvl="1"/>
            <a:r>
              <a:rPr lang="zh-CN" altLang="en-US" dirty="0"/>
              <a:t>在有线网络介质中实现介质访问控制</a:t>
            </a:r>
            <a:endParaRPr lang="en-US" altLang="zh-CN" dirty="0"/>
          </a:p>
          <a:p>
            <a:pPr lvl="1"/>
            <a:r>
              <a:rPr lang="en-GB" altLang="zh-CN" dirty="0"/>
              <a:t>Dissertation initially rejected by Harvard for not being analytical enough, but won acceptance when a few more equations were added!</a:t>
            </a:r>
          </a:p>
          <a:p>
            <a:r>
              <a:rPr lang="en-GB" altLang="zh-CN" dirty="0"/>
              <a:t>1975</a:t>
            </a:r>
            <a:r>
              <a:rPr lang="zh-CN" altLang="en-US" dirty="0"/>
              <a:t>年，施乐公司帕罗奥多研究中心（</a:t>
            </a:r>
            <a:r>
              <a:rPr lang="en-GB" altLang="zh-CN" dirty="0"/>
              <a:t>Xerox PARC</a:t>
            </a:r>
            <a:r>
              <a:rPr lang="zh-CN" altLang="en-US" dirty="0"/>
              <a:t>）申请了第一份以太网专利</a:t>
            </a:r>
            <a:endParaRPr lang="en-GB" altLang="zh-CN" dirty="0"/>
          </a:p>
          <a:p>
            <a:endParaRPr lang="zh-CN" altLang="en-US"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a:t>
            </a:r>
          </a:p>
        </p:txBody>
      </p:sp>
      <p:sp>
        <p:nvSpPr>
          <p:cNvPr id="3" name="内容占位符 2"/>
          <p:cNvSpPr>
            <a:spLocks noGrp="1"/>
          </p:cNvSpPr>
          <p:nvPr>
            <p:ph idx="1"/>
          </p:nvPr>
        </p:nvSpPr>
        <p:spPr/>
        <p:txBody>
          <a:bodyPr/>
          <a:lstStyle/>
          <a:p>
            <a:r>
              <a:rPr lang="en-US" altLang="zh-CN" sz="2400" dirty="0"/>
              <a:t>1979</a:t>
            </a:r>
            <a:r>
              <a:rPr lang="zh-CN" altLang="en-US" sz="2400" dirty="0"/>
              <a:t>年，</a:t>
            </a:r>
            <a:r>
              <a:rPr lang="en-US" altLang="zh-CN" sz="2400" dirty="0"/>
              <a:t>Metcalfe</a:t>
            </a:r>
            <a:r>
              <a:rPr lang="zh-CN" altLang="en-US" sz="2400" dirty="0"/>
              <a:t>离开</a:t>
            </a:r>
            <a:r>
              <a:rPr lang="en-US" altLang="zh-CN" sz="2400" dirty="0"/>
              <a:t>Xerox</a:t>
            </a:r>
            <a:r>
              <a:rPr lang="zh-CN" altLang="en-US" sz="2400" dirty="0"/>
              <a:t>组建</a:t>
            </a:r>
            <a:br>
              <a:rPr lang="en-US" altLang="zh-CN" sz="2400" dirty="0"/>
            </a:br>
            <a:r>
              <a:rPr lang="en-US" altLang="zh-CN" sz="2400" dirty="0"/>
              <a:t>3Com</a:t>
            </a:r>
            <a:r>
              <a:rPr lang="zh-CN" altLang="en-US" sz="2400" dirty="0"/>
              <a:t>公司，说服</a:t>
            </a:r>
            <a:r>
              <a:rPr lang="en-US" altLang="zh-CN" sz="2400" dirty="0"/>
              <a:t>DEC</a:t>
            </a:r>
            <a:r>
              <a:rPr lang="zh-CN" altLang="en-US" sz="2400" dirty="0"/>
              <a:t>、</a:t>
            </a:r>
            <a:r>
              <a:rPr lang="en-US" altLang="zh-CN" sz="2400" dirty="0"/>
              <a:t>Intel</a:t>
            </a:r>
            <a:r>
              <a:rPr lang="zh-CN" altLang="en-US" sz="2400" dirty="0"/>
              <a:t>、</a:t>
            </a:r>
            <a:br>
              <a:rPr lang="en-US" altLang="zh-CN" sz="2400" dirty="0"/>
            </a:br>
            <a:r>
              <a:rPr lang="en-US" altLang="zh-CN" sz="2400" dirty="0"/>
              <a:t>Xerox</a:t>
            </a:r>
            <a:r>
              <a:rPr lang="zh-CN" altLang="en-US" sz="2400" dirty="0"/>
              <a:t>成立产业联盟，推动标准化</a:t>
            </a:r>
            <a:endParaRPr lang="en-US" altLang="zh-CN" sz="2400" dirty="0"/>
          </a:p>
          <a:p>
            <a:r>
              <a:rPr lang="en-US" altLang="zh-CN" sz="2400" dirty="0"/>
              <a:t>1980</a:t>
            </a:r>
            <a:r>
              <a:rPr lang="zh-CN" altLang="en-US" sz="2400" dirty="0"/>
              <a:t>年，通用以太网标准</a:t>
            </a:r>
            <a:r>
              <a:rPr lang="en-US" altLang="zh-CN" sz="2400" dirty="0"/>
              <a:t>DIX</a:t>
            </a:r>
            <a:r>
              <a:rPr lang="zh-CN" altLang="en-US" sz="2400" dirty="0"/>
              <a:t>出台</a:t>
            </a:r>
            <a:endParaRPr lang="en-US" altLang="zh-CN" sz="2400" dirty="0"/>
          </a:p>
          <a:p>
            <a:pPr lvl="1"/>
            <a:r>
              <a:rPr lang="en-US" altLang="zh-CN" sz="2000" dirty="0"/>
              <a:t>10Mbit</a:t>
            </a:r>
            <a:r>
              <a:rPr lang="zh-CN" altLang="en-US" sz="2000" dirty="0"/>
              <a:t>以太网</a:t>
            </a:r>
            <a:endParaRPr lang="en-US" altLang="zh-CN" sz="2000" dirty="0"/>
          </a:p>
          <a:p>
            <a:pPr lvl="1"/>
            <a:r>
              <a:rPr lang="en-US" altLang="zh-CN" sz="2000" dirty="0"/>
              <a:t>48-bit</a:t>
            </a:r>
            <a:r>
              <a:rPr lang="zh-CN" altLang="en-US" sz="2000" dirty="0"/>
              <a:t>的网络地址</a:t>
            </a:r>
            <a:endParaRPr lang="en-US" altLang="zh-CN" sz="2000" dirty="0"/>
          </a:p>
          <a:p>
            <a:pPr lvl="1"/>
            <a:r>
              <a:rPr lang="zh-CN" altLang="en-US" sz="2000" dirty="0"/>
              <a:t>能够在便宜的双绞线上使用</a:t>
            </a:r>
            <a:endParaRPr lang="en-US" altLang="zh-CN" sz="2000" dirty="0"/>
          </a:p>
          <a:p>
            <a:r>
              <a:rPr lang="en-US" altLang="zh-CN" sz="2400" dirty="0"/>
              <a:t>1982</a:t>
            </a:r>
            <a:r>
              <a:rPr lang="zh-CN" altLang="en-US" sz="2400" dirty="0"/>
              <a:t>年，以</a:t>
            </a:r>
            <a:r>
              <a:rPr lang="en-US" altLang="zh-CN" sz="2400" dirty="0"/>
              <a:t>CSMA/CD</a:t>
            </a:r>
            <a:r>
              <a:rPr lang="zh-CN" altLang="en-US" sz="2400" dirty="0"/>
              <a:t>为核心的以太网标准被</a:t>
            </a:r>
            <a:r>
              <a:rPr lang="en-US" altLang="zh-CN" sz="2400" dirty="0"/>
              <a:t>IEEE</a:t>
            </a:r>
            <a:r>
              <a:rPr lang="zh-CN" altLang="en-US" sz="2400" dirty="0"/>
              <a:t>采用，成为</a:t>
            </a:r>
            <a:r>
              <a:rPr lang="en-US" altLang="zh-CN" sz="2400" dirty="0"/>
              <a:t>IEEE 802.3</a:t>
            </a:r>
            <a:r>
              <a:rPr lang="zh-CN" altLang="en-US" sz="2400" dirty="0"/>
              <a:t>标准。</a:t>
            </a:r>
            <a:endParaRPr lang="en-US" altLang="zh-CN" sz="2400" dirty="0"/>
          </a:p>
          <a:p>
            <a:pPr lvl="1"/>
            <a:r>
              <a:rPr lang="zh-CN" altLang="en-US" sz="2400" dirty="0"/>
              <a:t>竞争对手：</a:t>
            </a:r>
            <a:r>
              <a:rPr lang="en-US" altLang="zh-CN" sz="2400" dirty="0"/>
              <a:t>Token Ring</a:t>
            </a:r>
            <a:r>
              <a:rPr lang="zh-CN" altLang="en-US" sz="2400" dirty="0"/>
              <a:t>（</a:t>
            </a:r>
            <a:r>
              <a:rPr lang="en-US" altLang="zh-CN" sz="2400" dirty="0"/>
              <a:t>IBM</a:t>
            </a:r>
            <a:r>
              <a:rPr lang="zh-CN" altLang="en-US" sz="2400" dirty="0"/>
              <a:t>）、</a:t>
            </a:r>
            <a:r>
              <a:rPr lang="en-US" altLang="zh-CN" sz="2400" dirty="0"/>
              <a:t>Token Bus</a:t>
            </a:r>
            <a:r>
              <a:rPr lang="zh-CN" altLang="en-US" sz="2400" dirty="0"/>
              <a:t>（通用汽车）</a:t>
            </a:r>
            <a:endParaRPr lang="en-US" altLang="zh-CN" sz="2400" dirty="0"/>
          </a:p>
        </p:txBody>
      </p:sp>
      <p:sp>
        <p:nvSpPr>
          <p:cNvPr id="7" name="TextBox 6"/>
          <p:cNvSpPr txBox="1"/>
          <p:nvPr/>
        </p:nvSpPr>
        <p:spPr>
          <a:xfrm>
            <a:off x="1475656" y="5805264"/>
            <a:ext cx="4032448" cy="461665"/>
          </a:xfrm>
          <a:prstGeom prst="rect">
            <a:avLst/>
          </a:prstGeom>
          <a:noFill/>
        </p:spPr>
        <p:txBody>
          <a:bodyPr wrap="square" rtlCol="0">
            <a:spAutoFit/>
          </a:bodyPr>
          <a:lstStyle/>
          <a:p>
            <a:r>
              <a:rPr lang="zh-CN" altLang="en-US" sz="2400" dirty="0"/>
              <a:t>缺点：太复杂</a:t>
            </a:r>
          </a:p>
        </p:txBody>
      </p:sp>
      <p:pic>
        <p:nvPicPr>
          <p:cNvPr id="8" name="Picture 3">
            <a:extLst>
              <a:ext uri="{FF2B5EF4-FFF2-40B4-BE49-F238E27FC236}">
                <a16:creationId xmlns:a16="http://schemas.microsoft.com/office/drawing/2014/main" id="{A2F04165-0998-4C88-ACAA-786B53214407}"/>
              </a:ext>
            </a:extLst>
          </p:cNvPr>
          <p:cNvPicPr>
            <a:picLocks noChangeAspect="1" noChangeArrowheads="1"/>
          </p:cNvPicPr>
          <p:nvPr/>
        </p:nvPicPr>
        <p:blipFill>
          <a:blip r:embed="rId2" cstate="print"/>
          <a:srcRect/>
          <a:stretch>
            <a:fillRect/>
          </a:stretch>
        </p:blipFill>
        <p:spPr bwMode="auto">
          <a:xfrm>
            <a:off x="6084168" y="214313"/>
            <a:ext cx="2124547" cy="2791615"/>
          </a:xfrm>
          <a:prstGeom prst="rect">
            <a:avLst/>
          </a:prstGeom>
          <a:noFill/>
          <a:ln w="9525">
            <a:noFill/>
            <a:round/>
            <a:headEnd/>
            <a:tailEnd/>
          </a:ln>
        </p:spPr>
      </p:pic>
      <p:sp>
        <p:nvSpPr>
          <p:cNvPr id="9" name="TextBox 7">
            <a:extLst>
              <a:ext uri="{FF2B5EF4-FFF2-40B4-BE49-F238E27FC236}">
                <a16:creationId xmlns:a16="http://schemas.microsoft.com/office/drawing/2014/main" id="{93422604-EDDD-4472-87DE-4557D73409F8}"/>
              </a:ext>
            </a:extLst>
          </p:cNvPr>
          <p:cNvSpPr txBox="1"/>
          <p:nvPr/>
        </p:nvSpPr>
        <p:spPr>
          <a:xfrm>
            <a:off x="6156176" y="3382665"/>
            <a:ext cx="2376264" cy="923330"/>
          </a:xfrm>
          <a:prstGeom prst="rect">
            <a:avLst/>
          </a:prstGeom>
          <a:noFill/>
        </p:spPr>
        <p:txBody>
          <a:bodyPr wrap="square" rtlCol="0">
            <a:spAutoFit/>
          </a:bodyPr>
          <a:lstStyle/>
          <a:p>
            <a:r>
              <a:rPr lang="zh-CN" altLang="en-US" dirty="0"/>
              <a:t>因发明、标准化和商业化以太网，</a:t>
            </a:r>
            <a:endParaRPr lang="en-US" altLang="zh-CN" dirty="0"/>
          </a:p>
          <a:p>
            <a:r>
              <a:rPr lang="zh-CN" altLang="en-US" dirty="0"/>
              <a:t>获得</a:t>
            </a:r>
            <a:r>
              <a:rPr lang="en-US" altLang="zh-CN" dirty="0"/>
              <a:t>2022</a:t>
            </a:r>
            <a:r>
              <a:rPr lang="zh-CN" altLang="en-US" dirty="0"/>
              <a:t>年图灵奖</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私有网络</a:t>
            </a:r>
          </a:p>
        </p:txBody>
      </p:sp>
      <p:sp>
        <p:nvSpPr>
          <p:cNvPr id="3" name="内容占位符 2"/>
          <p:cNvSpPr>
            <a:spLocks noGrp="1"/>
          </p:cNvSpPr>
          <p:nvPr>
            <p:ph idx="1"/>
          </p:nvPr>
        </p:nvSpPr>
        <p:spPr/>
        <p:txBody>
          <a:bodyPr/>
          <a:lstStyle/>
          <a:p>
            <a:r>
              <a:rPr lang="en-US" altLang="zh-CN" dirty="0"/>
              <a:t>APARNET</a:t>
            </a:r>
            <a:r>
              <a:rPr lang="zh-CN" altLang="en-US" dirty="0"/>
              <a:t>是典型的私有网络</a:t>
            </a:r>
            <a:endParaRPr lang="en-US" altLang="zh-CN" dirty="0"/>
          </a:p>
          <a:p>
            <a:pPr lvl="1"/>
            <a:r>
              <a:rPr lang="zh-CN" altLang="en-US" dirty="0"/>
              <a:t>运行私有协议，</a:t>
            </a:r>
            <a:r>
              <a:rPr lang="en-US" altLang="zh-CN" dirty="0"/>
              <a:t>NCP</a:t>
            </a:r>
          </a:p>
          <a:p>
            <a:r>
              <a:rPr lang="en-US" altLang="zh-CN" dirty="0"/>
              <a:t>70</a:t>
            </a:r>
            <a:r>
              <a:rPr lang="zh-CN" altLang="en-US" dirty="0"/>
              <a:t>年代的其它分组私有网络</a:t>
            </a:r>
            <a:endParaRPr lang="en-US" altLang="zh-CN" dirty="0"/>
          </a:p>
          <a:p>
            <a:pPr lvl="1"/>
            <a:r>
              <a:rPr lang="en-GB" altLang="zh-CN" dirty="0"/>
              <a:t>ALOHANET</a:t>
            </a:r>
          </a:p>
          <a:p>
            <a:pPr lvl="1"/>
            <a:r>
              <a:rPr lang="en-US" altLang="zh-CN" dirty="0"/>
              <a:t>NPL</a:t>
            </a:r>
            <a:r>
              <a:rPr lang="zh-CN" altLang="en-US" dirty="0"/>
              <a:t>：英国</a:t>
            </a:r>
            <a:endParaRPr lang="en-US" altLang="zh-CN" dirty="0"/>
          </a:p>
          <a:p>
            <a:pPr lvl="1"/>
            <a:r>
              <a:rPr lang="en-US" altLang="zh-CN" dirty="0"/>
              <a:t>Merit Network</a:t>
            </a:r>
            <a:r>
              <a:rPr lang="zh-CN" altLang="en-US" dirty="0"/>
              <a:t>：连接</a:t>
            </a:r>
            <a:r>
              <a:rPr lang="en-US" altLang="zh-CN" dirty="0"/>
              <a:t>Michigan</a:t>
            </a:r>
            <a:r>
              <a:rPr lang="zh-CN" altLang="en-US" dirty="0"/>
              <a:t>州的三所大学</a:t>
            </a:r>
            <a:endParaRPr lang="en-US" altLang="zh-CN" dirty="0"/>
          </a:p>
          <a:p>
            <a:pPr lvl="1"/>
            <a:r>
              <a:rPr lang="en-US" altLang="zh-CN" dirty="0"/>
              <a:t>CYCLADES</a:t>
            </a:r>
            <a:r>
              <a:rPr lang="zh-CN" altLang="en-US" dirty="0"/>
              <a:t>：法国</a:t>
            </a:r>
            <a:endParaRPr lang="en-US" altLang="zh-CN" dirty="0"/>
          </a:p>
          <a:p>
            <a:pPr lvl="1"/>
            <a:r>
              <a:rPr lang="en-US" altLang="zh-CN" dirty="0" err="1"/>
              <a:t>Telenet</a:t>
            </a:r>
            <a:r>
              <a:rPr lang="zh-CN" altLang="en-US" dirty="0"/>
              <a:t>：</a:t>
            </a:r>
            <a:r>
              <a:rPr lang="en-US" altLang="zh-CN" dirty="0"/>
              <a:t>BBN</a:t>
            </a:r>
            <a:r>
              <a:rPr lang="zh-CN" altLang="en-US" dirty="0"/>
              <a:t>建造的商用网络，使用</a:t>
            </a:r>
            <a:r>
              <a:rPr lang="en-US" altLang="zh-CN" dirty="0"/>
              <a:t>X.25</a:t>
            </a:r>
            <a:r>
              <a:rPr lang="zh-CN" altLang="en-US" dirty="0"/>
              <a:t>协议</a:t>
            </a:r>
            <a:endParaRPr lang="en-US" altLang="zh-CN" dirty="0"/>
          </a:p>
          <a:p>
            <a:r>
              <a:rPr lang="zh-CN" altLang="en-US" dirty="0"/>
              <a:t>使用不同的协议，无法互连互通</a:t>
            </a:r>
            <a:endParaRPr lang="en-US" altLang="zh-CN" dirty="0"/>
          </a:p>
          <a:p>
            <a:endParaRPr lang="zh-CN" altLang="en-US" dirty="0"/>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网络互连</a:t>
            </a:r>
          </a:p>
        </p:txBody>
      </p:sp>
      <p:sp>
        <p:nvSpPr>
          <p:cNvPr id="3" name="内容占位符 2"/>
          <p:cNvSpPr>
            <a:spLocks noGrp="1"/>
          </p:cNvSpPr>
          <p:nvPr>
            <p:ph idx="1"/>
          </p:nvPr>
        </p:nvSpPr>
        <p:spPr/>
        <p:txBody>
          <a:bodyPr/>
          <a:lstStyle/>
          <a:p>
            <a:r>
              <a:rPr lang="en-US" altLang="zh-CN" sz="2800" dirty="0"/>
              <a:t>DARPA</a:t>
            </a:r>
            <a:r>
              <a:rPr lang="zh-CN" altLang="en-US" sz="2800" dirty="0"/>
              <a:t>的</a:t>
            </a:r>
            <a:r>
              <a:rPr lang="en-US" altLang="zh-CN" sz="2800" dirty="0"/>
              <a:t>Robert E. Kahn</a:t>
            </a:r>
            <a:r>
              <a:rPr lang="zh-CN" altLang="en-US" sz="2800" dirty="0"/>
              <a:t>和</a:t>
            </a:r>
            <a:r>
              <a:rPr lang="en-US" altLang="zh-CN" sz="2800" dirty="0"/>
              <a:t>Vinton Cerf</a:t>
            </a:r>
            <a:r>
              <a:rPr lang="zh-CN" altLang="en-US" sz="2800" dirty="0"/>
              <a:t>意识到了网络互连的必要，并在</a:t>
            </a:r>
            <a:r>
              <a:rPr lang="en-US" altLang="zh-CN" sz="2800" dirty="0"/>
              <a:t>1973</a:t>
            </a:r>
            <a:r>
              <a:rPr lang="zh-CN" altLang="en-US" sz="2800" dirty="0"/>
              <a:t>年提出了解决方针和方案</a:t>
            </a:r>
            <a:br>
              <a:rPr lang="en-US" altLang="zh-CN" sz="2800" dirty="0"/>
            </a:br>
            <a:r>
              <a:rPr lang="en-US" altLang="zh-CN" sz="2800" dirty="0"/>
              <a:t>network of networks</a:t>
            </a:r>
          </a:p>
          <a:p>
            <a:pPr lvl="1"/>
            <a:r>
              <a:rPr lang="zh-CN" altLang="en-US" sz="2400" dirty="0"/>
              <a:t>网络的差异应该被网间协议</a:t>
            </a:r>
            <a:br>
              <a:rPr lang="en-US" altLang="zh-CN" sz="2400" dirty="0"/>
            </a:br>
            <a:r>
              <a:rPr lang="zh-CN" altLang="en-US" sz="2400" dirty="0"/>
              <a:t>（</a:t>
            </a:r>
            <a:r>
              <a:rPr lang="en-US" altLang="zh-CN" sz="2400" dirty="0"/>
              <a:t>internetworking protocol</a:t>
            </a:r>
            <a:r>
              <a:rPr lang="zh-CN" altLang="en-US" sz="2400" dirty="0"/>
              <a:t>）</a:t>
            </a:r>
            <a:br>
              <a:rPr lang="en-US" altLang="zh-CN" sz="2400" dirty="0"/>
            </a:br>
            <a:r>
              <a:rPr lang="zh-CN" altLang="en-US" sz="2400" dirty="0"/>
              <a:t>掩盖</a:t>
            </a:r>
            <a:endParaRPr lang="en-US" altLang="zh-CN" sz="2400" dirty="0"/>
          </a:p>
          <a:p>
            <a:pPr lvl="1"/>
            <a:r>
              <a:rPr lang="zh-CN" altLang="en-US" sz="2400" dirty="0"/>
              <a:t>由主机，而非网络来</a:t>
            </a:r>
            <a:br>
              <a:rPr lang="en-US" altLang="zh-CN" sz="2400" dirty="0"/>
            </a:br>
            <a:r>
              <a:rPr lang="zh-CN" altLang="en-US" sz="2400" dirty="0"/>
              <a:t>确保数据传输的可靠性</a:t>
            </a:r>
            <a:endParaRPr lang="en-US" altLang="zh-CN" sz="2400" dirty="0"/>
          </a:p>
          <a:p>
            <a:endParaRPr lang="zh-CN" altLang="en-US" sz="2800" dirty="0"/>
          </a:p>
        </p:txBody>
      </p:sp>
      <p:pic>
        <p:nvPicPr>
          <p:cNvPr id="4" name="Picture 2"/>
          <p:cNvPicPr>
            <a:picLocks noChangeAspect="1" noChangeArrowheads="1"/>
          </p:cNvPicPr>
          <p:nvPr/>
        </p:nvPicPr>
        <p:blipFill>
          <a:blip r:embed="rId2" cstate="print"/>
          <a:srcRect/>
          <a:stretch>
            <a:fillRect/>
          </a:stretch>
        </p:blipFill>
        <p:spPr bwMode="auto">
          <a:xfrm>
            <a:off x="4968304" y="2852936"/>
            <a:ext cx="4076700" cy="3149600"/>
          </a:xfrm>
          <a:prstGeom prst="rect">
            <a:avLst/>
          </a:prstGeom>
          <a:noFill/>
          <a:ln w="9525">
            <a:noFill/>
            <a:round/>
            <a:headEnd/>
            <a:tailEnd/>
          </a:ln>
        </p:spPr>
      </p:pic>
      <p:sp>
        <p:nvSpPr>
          <p:cNvPr id="5" name="Text Box 4"/>
          <p:cNvSpPr txBox="1">
            <a:spLocks noChangeArrowheads="1"/>
          </p:cNvSpPr>
          <p:nvPr/>
        </p:nvSpPr>
        <p:spPr bwMode="auto">
          <a:xfrm>
            <a:off x="4968304" y="6002536"/>
            <a:ext cx="4140200" cy="447675"/>
          </a:xfrm>
          <a:prstGeom prst="rect">
            <a:avLst/>
          </a:prstGeom>
          <a:noFill/>
          <a:ln w="9525">
            <a:noFill/>
            <a:round/>
            <a:headEnd/>
            <a:tailEnd/>
          </a:ln>
        </p:spPr>
        <p:txBody>
          <a:bodyPr lIns="90000" tIns="45000" rIns="90000" bIns="45000"/>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CN" sz="2000" dirty="0">
                <a:solidFill>
                  <a:srgbClr val="000000"/>
                </a:solidFill>
              </a:rPr>
              <a:t>Vinton Cerf</a:t>
            </a:r>
            <a:r>
              <a:rPr lang="zh-CN" altLang="en-US" sz="2000" dirty="0">
                <a:solidFill>
                  <a:srgbClr val="000000"/>
                </a:solidFill>
              </a:rPr>
              <a:t>和</a:t>
            </a:r>
            <a:r>
              <a:rPr lang="en-GB" altLang="zh-CN" sz="2000" dirty="0">
                <a:solidFill>
                  <a:srgbClr val="000000"/>
                </a:solidFill>
              </a:rPr>
              <a:t>Robert Kahn</a:t>
            </a:r>
            <a:r>
              <a:rPr lang="zh-CN" altLang="en-US" sz="2000" dirty="0">
                <a:solidFill>
                  <a:srgbClr val="000000"/>
                </a:solidFill>
              </a:rPr>
              <a:t>，</a:t>
            </a:r>
            <a:r>
              <a:rPr lang="en-US" altLang="zh-CN" sz="2000" dirty="0">
                <a:solidFill>
                  <a:srgbClr val="000000"/>
                </a:solidFill>
              </a:rPr>
              <a:t>2004</a:t>
            </a:r>
            <a:r>
              <a:rPr lang="zh-CN" altLang="en-US" sz="2000" dirty="0">
                <a:solidFill>
                  <a:srgbClr val="000000"/>
                </a:solidFill>
              </a:rPr>
              <a:t>年获得图灵奖</a:t>
            </a:r>
            <a:endParaRPr lang="en-GB" altLang="zh-CN" sz="2000" dirty="0">
              <a:solidFill>
                <a:srgbClr val="000000"/>
              </a:solidFill>
            </a:endParaRPr>
          </a:p>
        </p:txBody>
      </p:sp>
      <p:sp>
        <p:nvSpPr>
          <p:cNvPr id="6" name="TextBox 5"/>
          <p:cNvSpPr txBox="1"/>
          <p:nvPr/>
        </p:nvSpPr>
        <p:spPr>
          <a:xfrm>
            <a:off x="683568" y="5923153"/>
            <a:ext cx="3096344" cy="707886"/>
          </a:xfrm>
          <a:prstGeom prst="rect">
            <a:avLst/>
          </a:prstGeom>
          <a:noFill/>
        </p:spPr>
        <p:txBody>
          <a:bodyPr wrap="square" rtlCol="0">
            <a:spAutoFit/>
          </a:bodyPr>
          <a:lstStyle/>
          <a:p>
            <a:r>
              <a:rPr lang="en-US" altLang="zh-CN" sz="2000" dirty="0"/>
              <a:t>Cerf</a:t>
            </a:r>
            <a:r>
              <a:rPr lang="zh-CN" altLang="en-US" sz="2000" dirty="0"/>
              <a:t>是</a:t>
            </a:r>
            <a:r>
              <a:rPr lang="en-US" altLang="zh-CN" sz="2000" dirty="0"/>
              <a:t>ARPANET</a:t>
            </a:r>
            <a:r>
              <a:rPr lang="zh-CN" altLang="en-US" sz="2000" dirty="0"/>
              <a:t>上</a:t>
            </a:r>
            <a:r>
              <a:rPr lang="en-US" altLang="zh-CN" sz="2000" dirty="0"/>
              <a:t>NCP</a:t>
            </a:r>
            <a:r>
              <a:rPr lang="zh-CN" altLang="en-US" sz="2000" dirty="0"/>
              <a:t>协议的开发者</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网络互连和</a:t>
            </a:r>
            <a:r>
              <a:rPr lang="en-US" altLang="zh-CN" dirty="0"/>
              <a:t>TCP/IP</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网络互连的指导原则</a:t>
            </a:r>
            <a:endParaRPr lang="en-US" altLang="zh-CN" dirty="0"/>
          </a:p>
          <a:p>
            <a:pPr lvl="1"/>
            <a:r>
              <a:rPr lang="zh-CN" altLang="en-US" dirty="0"/>
              <a:t>网络的差异应该被网间协议（</a:t>
            </a:r>
            <a:r>
              <a:rPr lang="en-US" altLang="zh-CN" dirty="0"/>
              <a:t>internetworking protocol</a:t>
            </a:r>
            <a:r>
              <a:rPr lang="zh-CN" altLang="en-US" dirty="0"/>
              <a:t>）</a:t>
            </a:r>
            <a:br>
              <a:rPr lang="en-US" altLang="zh-CN" dirty="0"/>
            </a:br>
            <a:r>
              <a:rPr lang="zh-CN" altLang="en-US" dirty="0"/>
              <a:t>掩盖 </a:t>
            </a:r>
            <a:r>
              <a:rPr lang="en-US" altLang="zh-CN" dirty="0"/>
              <a:t>-- IP</a:t>
            </a:r>
          </a:p>
          <a:p>
            <a:pPr lvl="1"/>
            <a:r>
              <a:rPr lang="zh-CN" altLang="en-US" dirty="0"/>
              <a:t>分布式的网络控制</a:t>
            </a:r>
            <a:endParaRPr lang="en-US" altLang="zh-CN" dirty="0"/>
          </a:p>
          <a:p>
            <a:pPr lvl="1"/>
            <a:r>
              <a:rPr lang="zh-CN" altLang="en-US" dirty="0"/>
              <a:t>路由器无状态（</a:t>
            </a:r>
            <a:r>
              <a:rPr lang="en-US" altLang="zh-CN" dirty="0"/>
              <a:t>stateless</a:t>
            </a:r>
            <a:r>
              <a:rPr lang="zh-CN" altLang="en-US" dirty="0"/>
              <a:t>）</a:t>
            </a:r>
            <a:endParaRPr lang="en-US" altLang="zh-CN" dirty="0"/>
          </a:p>
          <a:p>
            <a:pPr lvl="1"/>
            <a:r>
              <a:rPr lang="zh-CN" altLang="en-US" dirty="0"/>
              <a:t>网络自治</a:t>
            </a:r>
            <a:endParaRPr lang="en-US" altLang="zh-CN" dirty="0"/>
          </a:p>
          <a:p>
            <a:pPr lvl="1"/>
            <a:r>
              <a:rPr lang="zh-CN" altLang="en-US" dirty="0"/>
              <a:t>尽力而为（</a:t>
            </a:r>
            <a:r>
              <a:rPr lang="en-US" altLang="zh-CN" dirty="0"/>
              <a:t>best effort</a:t>
            </a:r>
            <a:r>
              <a:rPr lang="zh-CN" altLang="en-US" dirty="0"/>
              <a:t>）的服务模式，使用最佳路径传输数据包</a:t>
            </a:r>
            <a:endParaRPr lang="en-US" altLang="zh-CN" dirty="0"/>
          </a:p>
          <a:p>
            <a:pPr lvl="1"/>
            <a:r>
              <a:rPr lang="zh-CN" altLang="en-US" dirty="0"/>
              <a:t>支持数据的顺序发送和转发</a:t>
            </a:r>
            <a:r>
              <a:rPr lang="en-US" altLang="zh-CN" dirty="0"/>
              <a:t>—TCP</a:t>
            </a:r>
          </a:p>
          <a:p>
            <a:pPr lvl="1"/>
            <a:r>
              <a:rPr lang="zh-CN" altLang="en-US" dirty="0"/>
              <a:t>无序无传输控制的数据包同样重要</a:t>
            </a:r>
            <a:r>
              <a:rPr lang="en-US" altLang="zh-CN" dirty="0"/>
              <a:t>—UDP</a:t>
            </a:r>
          </a:p>
          <a:p>
            <a:r>
              <a:rPr lang="zh-CN" altLang="en-US" dirty="0"/>
              <a:t>这些研究最终形成了</a:t>
            </a:r>
            <a:r>
              <a:rPr lang="en-US" altLang="zh-CN" dirty="0"/>
              <a:t>TCP/IP</a:t>
            </a:r>
            <a:r>
              <a:rPr lang="zh-CN" altLang="en-US" dirty="0"/>
              <a:t>系列协议</a:t>
            </a:r>
            <a:endParaRPr lang="en-US" altLang="zh-CN" dirty="0"/>
          </a:p>
          <a:p>
            <a:endParaRPr lang="en-US" altLang="zh-CN"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TCP/IP</a:t>
            </a:r>
            <a:r>
              <a:rPr lang="zh-CN" altLang="en-US" dirty="0"/>
              <a:t>标准化</a:t>
            </a:r>
          </a:p>
        </p:txBody>
      </p:sp>
      <p:sp>
        <p:nvSpPr>
          <p:cNvPr id="3" name="内容占位符 2"/>
          <p:cNvSpPr>
            <a:spLocks noGrp="1"/>
          </p:cNvSpPr>
          <p:nvPr>
            <p:ph idx="1"/>
          </p:nvPr>
        </p:nvSpPr>
        <p:spPr/>
        <p:txBody>
          <a:bodyPr>
            <a:normAutofit fontScale="85000" lnSpcReduction="20000"/>
          </a:bodyPr>
          <a:lstStyle/>
          <a:p>
            <a:r>
              <a:rPr lang="en-US" altLang="zh-CN" dirty="0"/>
              <a:t>DARPA</a:t>
            </a:r>
            <a:r>
              <a:rPr lang="zh-CN" altLang="en-US" dirty="0"/>
              <a:t>委托</a:t>
            </a:r>
            <a:r>
              <a:rPr lang="en-US" altLang="zh-CN" dirty="0"/>
              <a:t>BBN</a:t>
            </a:r>
            <a:r>
              <a:rPr lang="zh-CN" altLang="en-US" dirty="0"/>
              <a:t>、</a:t>
            </a:r>
            <a:r>
              <a:rPr lang="en-US" altLang="zh-CN" dirty="0"/>
              <a:t>Stanford</a:t>
            </a:r>
            <a:r>
              <a:rPr lang="zh-CN" altLang="en-US" dirty="0"/>
              <a:t>大学、伦敦大学学院（</a:t>
            </a:r>
            <a:r>
              <a:rPr lang="en-US" altLang="zh-CN" dirty="0"/>
              <a:t>UCL</a:t>
            </a:r>
            <a:r>
              <a:rPr lang="zh-CN" altLang="en-US" dirty="0"/>
              <a:t>）开发</a:t>
            </a:r>
            <a:r>
              <a:rPr lang="en-US" altLang="zh-CN" dirty="0"/>
              <a:t>TCP/IP</a:t>
            </a:r>
            <a:r>
              <a:rPr lang="zh-CN" altLang="en-US" dirty="0"/>
              <a:t>协议族软件，</a:t>
            </a:r>
            <a:r>
              <a:rPr lang="en-US" altLang="zh-CN" dirty="0"/>
              <a:t>TCPv1-v4</a:t>
            </a:r>
          </a:p>
          <a:p>
            <a:r>
              <a:rPr lang="en-US" altLang="zh-CN" dirty="0"/>
              <a:t>1975</a:t>
            </a:r>
            <a:r>
              <a:rPr lang="zh-CN" altLang="en-US" dirty="0"/>
              <a:t>年，</a:t>
            </a:r>
            <a:r>
              <a:rPr lang="en-US" altLang="zh-CN" dirty="0"/>
              <a:t>Stanford</a:t>
            </a:r>
            <a:r>
              <a:rPr lang="zh-CN" altLang="en-US" dirty="0"/>
              <a:t>和</a:t>
            </a:r>
            <a:r>
              <a:rPr lang="en-US" altLang="zh-CN" dirty="0"/>
              <a:t>UCL</a:t>
            </a:r>
            <a:r>
              <a:rPr lang="zh-CN" altLang="en-US" dirty="0"/>
              <a:t>的网络使用</a:t>
            </a:r>
            <a:r>
              <a:rPr lang="en-US" altLang="zh-CN" dirty="0"/>
              <a:t>TCP/IP</a:t>
            </a:r>
            <a:r>
              <a:rPr lang="zh-CN" altLang="en-US" dirty="0"/>
              <a:t>实现了互连</a:t>
            </a:r>
            <a:endParaRPr lang="en-US" altLang="zh-CN" dirty="0"/>
          </a:p>
          <a:p>
            <a:r>
              <a:rPr lang="en-US" altLang="zh-CN" dirty="0"/>
              <a:t>1981</a:t>
            </a:r>
            <a:r>
              <a:rPr lang="zh-CN" altLang="en-US" dirty="0"/>
              <a:t>年，</a:t>
            </a:r>
            <a:r>
              <a:rPr lang="en-US" altLang="zh-CN" dirty="0"/>
              <a:t>DARPA</a:t>
            </a:r>
            <a:r>
              <a:rPr lang="zh-CN" altLang="en-US" dirty="0"/>
              <a:t>提交了</a:t>
            </a:r>
            <a:r>
              <a:rPr lang="en-US" altLang="zh-CN" dirty="0"/>
              <a:t>RFC 791,792,793</a:t>
            </a:r>
            <a:r>
              <a:rPr lang="zh-CN" altLang="en-US" dirty="0"/>
              <a:t>标准</a:t>
            </a:r>
            <a:endParaRPr lang="en-US" altLang="zh-CN" dirty="0"/>
          </a:p>
          <a:p>
            <a:pPr lvl="1"/>
            <a:r>
              <a:rPr lang="en-US" altLang="zh-CN" dirty="0"/>
              <a:t>IP</a:t>
            </a:r>
            <a:r>
              <a:rPr lang="zh-CN" altLang="en-US" dirty="0"/>
              <a:t>、</a:t>
            </a:r>
            <a:r>
              <a:rPr lang="en-US" altLang="zh-CN" dirty="0"/>
              <a:t>ICMP</a:t>
            </a:r>
            <a:r>
              <a:rPr lang="zh-CN" altLang="en-US" dirty="0"/>
              <a:t>、</a:t>
            </a:r>
            <a:r>
              <a:rPr lang="en-US" altLang="zh-CN" dirty="0"/>
              <a:t>TCP</a:t>
            </a:r>
          </a:p>
          <a:p>
            <a:r>
              <a:rPr lang="en-US" altLang="zh-CN" dirty="0"/>
              <a:t>1983</a:t>
            </a:r>
            <a:r>
              <a:rPr lang="zh-CN" altLang="en-US" dirty="0"/>
              <a:t>年，</a:t>
            </a:r>
            <a:r>
              <a:rPr lang="en-US" altLang="zh-CN" dirty="0"/>
              <a:t>ARPANET</a:t>
            </a:r>
            <a:r>
              <a:rPr lang="zh-CN" altLang="en-US" dirty="0"/>
              <a:t>使用</a:t>
            </a:r>
            <a:r>
              <a:rPr lang="en-US" altLang="zh-CN" dirty="0"/>
              <a:t>TCP/IP</a:t>
            </a:r>
            <a:r>
              <a:rPr lang="zh-CN" altLang="en-US" dirty="0"/>
              <a:t>替代</a:t>
            </a:r>
            <a:r>
              <a:rPr lang="en-US" altLang="zh-CN" dirty="0"/>
              <a:t>NCP</a:t>
            </a:r>
          </a:p>
          <a:p>
            <a:r>
              <a:rPr lang="en-US" altLang="zh-CN" dirty="0"/>
              <a:t>1989</a:t>
            </a:r>
            <a:r>
              <a:rPr lang="zh-CN" altLang="en-US" dirty="0"/>
              <a:t>，</a:t>
            </a:r>
            <a:r>
              <a:rPr lang="en-US" altLang="zh-CN" dirty="0"/>
              <a:t>AT&amp;T</a:t>
            </a:r>
            <a:r>
              <a:rPr lang="zh-CN" altLang="en-US" dirty="0"/>
              <a:t>、</a:t>
            </a:r>
            <a:r>
              <a:rPr lang="en-US" altLang="zh-CN" dirty="0"/>
              <a:t>IBM</a:t>
            </a:r>
            <a:r>
              <a:rPr lang="zh-CN" altLang="en-US" dirty="0"/>
              <a:t>等将</a:t>
            </a:r>
            <a:r>
              <a:rPr lang="en-US" altLang="zh-CN" dirty="0"/>
              <a:t>TCP/IP</a:t>
            </a:r>
            <a:r>
              <a:rPr lang="zh-CN" altLang="en-US" dirty="0"/>
              <a:t>作为</a:t>
            </a:r>
            <a:r>
              <a:rPr lang="en-US" altLang="zh-CN" dirty="0"/>
              <a:t>UNIX</a:t>
            </a:r>
            <a:r>
              <a:rPr lang="zh-CN" altLang="en-US" dirty="0"/>
              <a:t>操作系统的一部分发布</a:t>
            </a:r>
            <a:endParaRPr lang="en-US" altLang="zh-CN" dirty="0"/>
          </a:p>
          <a:p>
            <a:r>
              <a:rPr lang="en-US" altLang="zh-CN" dirty="0"/>
              <a:t>Windows95</a:t>
            </a:r>
            <a:r>
              <a:rPr lang="zh-CN" altLang="en-US" dirty="0"/>
              <a:t>开始集成</a:t>
            </a:r>
            <a:r>
              <a:rPr lang="en-US" altLang="zh-CN" dirty="0"/>
              <a:t>TCP/IP</a:t>
            </a:r>
            <a:r>
              <a:rPr lang="zh-CN" altLang="en-US" dirty="0"/>
              <a:t>协议栈</a:t>
            </a:r>
            <a:endParaRPr lang="en-US" altLang="zh-CN" dirty="0"/>
          </a:p>
          <a:p>
            <a:r>
              <a:rPr lang="en-US" altLang="zh-CN" dirty="0"/>
              <a:t>R. Kahn</a:t>
            </a:r>
            <a:r>
              <a:rPr lang="zh-CN" altLang="en-US" dirty="0"/>
              <a:t>和</a:t>
            </a:r>
            <a:r>
              <a:rPr lang="en-US" altLang="zh-CN" dirty="0"/>
              <a:t>V. Cerf</a:t>
            </a:r>
            <a:r>
              <a:rPr lang="zh-CN" altLang="en-US" dirty="0"/>
              <a:t>被称为“</a:t>
            </a:r>
            <a:r>
              <a:rPr lang="zh-CN" altLang="en-US" dirty="0">
                <a:solidFill>
                  <a:srgbClr val="FF0000"/>
                </a:solidFill>
              </a:rPr>
              <a:t>因特网之父</a:t>
            </a:r>
            <a:r>
              <a:rPr lang="zh-CN" altLang="en-US" dirty="0"/>
              <a:t>”</a:t>
            </a:r>
            <a:endParaRPr lang="en-US" altLang="zh-CN" dirty="0"/>
          </a:p>
          <a:p>
            <a:endParaRPr lang="zh-CN" altLang="en-US" dirty="0"/>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TCP/IP</a:t>
            </a:r>
            <a:r>
              <a:rPr lang="zh-CN" altLang="en-US" dirty="0"/>
              <a:t>的意义和局限</a:t>
            </a:r>
          </a:p>
        </p:txBody>
      </p:sp>
      <p:sp>
        <p:nvSpPr>
          <p:cNvPr id="3" name="内容占位符 2"/>
          <p:cNvSpPr>
            <a:spLocks noGrp="1"/>
          </p:cNvSpPr>
          <p:nvPr>
            <p:ph idx="1"/>
          </p:nvPr>
        </p:nvSpPr>
        <p:spPr/>
        <p:txBody>
          <a:bodyPr/>
          <a:lstStyle/>
          <a:p>
            <a:r>
              <a:rPr lang="en-US" altLang="zh-CN" sz="2800" dirty="0"/>
              <a:t>TCP/IP</a:t>
            </a:r>
            <a:r>
              <a:rPr lang="zh-CN" altLang="en-US" sz="2800" dirty="0"/>
              <a:t>的意义</a:t>
            </a:r>
            <a:endParaRPr lang="en-US" altLang="zh-CN" sz="2800" dirty="0"/>
          </a:p>
          <a:p>
            <a:pPr lvl="1"/>
            <a:r>
              <a:rPr lang="zh-CN" altLang="en-US" sz="2400" dirty="0"/>
              <a:t>网络细腰结构</a:t>
            </a:r>
            <a:endParaRPr lang="en-US" altLang="zh-CN" sz="2400" dirty="0"/>
          </a:p>
          <a:p>
            <a:r>
              <a:rPr lang="en-US" altLang="zh-CN" sz="2800" dirty="0"/>
              <a:t>TCP/IP</a:t>
            </a:r>
            <a:r>
              <a:rPr lang="zh-CN" altLang="en-US" sz="2800" dirty="0"/>
              <a:t>的局限</a:t>
            </a:r>
            <a:endParaRPr lang="en-US" altLang="zh-CN" sz="2800" dirty="0"/>
          </a:p>
          <a:p>
            <a:pPr lvl="1"/>
            <a:r>
              <a:rPr lang="zh-CN" altLang="en-US" sz="2400" dirty="0"/>
              <a:t>以主机间通信为首要目标，以设备地址</a:t>
            </a:r>
            <a:br>
              <a:rPr lang="en-US" altLang="zh-CN" sz="2400" dirty="0"/>
            </a:br>
            <a:r>
              <a:rPr lang="zh-CN" altLang="en-US" sz="2400" dirty="0"/>
              <a:t>作为网络的核心，不适应现在以</a:t>
            </a:r>
            <a:br>
              <a:rPr lang="en-US" altLang="zh-CN" sz="2400" dirty="0"/>
            </a:br>
            <a:r>
              <a:rPr lang="zh-CN" altLang="en-US" sz="2400" dirty="0"/>
              <a:t>内容、服务为核心的互联网商业模式</a:t>
            </a:r>
            <a:endParaRPr lang="en-US" altLang="zh-CN" sz="2400" dirty="0"/>
          </a:p>
          <a:p>
            <a:pPr lvl="1"/>
            <a:endParaRPr lang="zh-CN" altLang="en-US" sz="2400" dirty="0"/>
          </a:p>
        </p:txBody>
      </p:sp>
      <p:pic>
        <p:nvPicPr>
          <p:cNvPr id="5122" name="Picture 2"/>
          <p:cNvPicPr>
            <a:picLocks noChangeAspect="1" noChangeArrowheads="1"/>
          </p:cNvPicPr>
          <p:nvPr/>
        </p:nvPicPr>
        <p:blipFill>
          <a:blip r:embed="rId2" cstate="print"/>
          <a:srcRect/>
          <a:stretch>
            <a:fillRect/>
          </a:stretch>
        </p:blipFill>
        <p:spPr bwMode="auto">
          <a:xfrm>
            <a:off x="6804248" y="2996952"/>
            <a:ext cx="2114550" cy="2886075"/>
          </a:xfrm>
          <a:prstGeom prst="rect">
            <a:avLst/>
          </a:prstGeom>
          <a:noFill/>
          <a:ln w="9525">
            <a:noFill/>
            <a:miter lim="800000"/>
            <a:headEnd/>
            <a:tailEnd/>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什么是因特网：服务描述</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9</a:t>
            </a:fld>
            <a:endParaRPr lang="zh-CN" altLang="en-US"/>
          </a:p>
        </p:txBody>
      </p:sp>
      <p:grpSp>
        <p:nvGrpSpPr>
          <p:cNvPr id="5" name="Group 2"/>
          <p:cNvGrpSpPr>
            <a:grpSpLocks/>
          </p:cNvGrpSpPr>
          <p:nvPr/>
        </p:nvGrpSpPr>
        <p:grpSpPr bwMode="auto">
          <a:xfrm>
            <a:off x="5202238" y="1978744"/>
            <a:ext cx="3645729" cy="4612368"/>
            <a:chOff x="5202238" y="1384300"/>
            <a:chExt cx="3645729" cy="4612368"/>
          </a:xfrm>
        </p:grpSpPr>
        <p:sp>
          <p:nvSpPr>
            <p:cNvPr id="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9" name="Group 666"/>
            <p:cNvGrpSpPr>
              <a:grpSpLocks/>
            </p:cNvGrpSpPr>
            <p:nvPr/>
          </p:nvGrpSpPr>
          <p:grpSpPr bwMode="auto">
            <a:xfrm>
              <a:off x="5329977" y="2980450"/>
              <a:ext cx="1458912" cy="933450"/>
              <a:chOff x="2889" y="1631"/>
              <a:chExt cx="980" cy="743"/>
            </a:xfrm>
          </p:grpSpPr>
          <p:sp>
            <p:nvSpPr>
              <p:cNvPr id="616"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617"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8"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9"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20"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21"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3"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24"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61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9" name="Group 741"/>
              <p:cNvGrpSpPr>
                <a:grpSpLocks/>
              </p:cNvGrpSpPr>
              <p:nvPr/>
            </p:nvGrpSpPr>
            <p:grpSpPr bwMode="auto">
              <a:xfrm>
                <a:off x="4383" y="1488"/>
                <a:ext cx="138" cy="33"/>
                <a:chOff x="2468" y="1332"/>
                <a:chExt cx="310" cy="60"/>
              </a:xfrm>
            </p:grpSpPr>
            <p:sp>
              <p:nvSpPr>
                <p:cNvPr id="61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11"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1" name="Group 750"/>
              <p:cNvGrpSpPr>
                <a:grpSpLocks/>
              </p:cNvGrpSpPr>
              <p:nvPr/>
            </p:nvGrpSpPr>
            <p:grpSpPr bwMode="auto">
              <a:xfrm>
                <a:off x="4383" y="1488"/>
                <a:ext cx="138" cy="33"/>
                <a:chOff x="2468" y="1332"/>
                <a:chExt cx="310" cy="60"/>
              </a:xfrm>
            </p:grpSpPr>
            <p:sp>
              <p:nvSpPr>
                <p:cNvPr id="60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3"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64"/>
            <p:cNvGrpSpPr>
              <a:grpSpLocks/>
            </p:cNvGrpSpPr>
            <p:nvPr/>
          </p:nvGrpSpPr>
          <p:grpSpPr bwMode="auto">
            <a:xfrm>
              <a:off x="7689850" y="2393950"/>
              <a:ext cx="390525" cy="174625"/>
              <a:chOff x="4334" y="1470"/>
              <a:chExt cx="246" cy="107"/>
            </a:xfrm>
          </p:grpSpPr>
          <p:sp>
            <p:nvSpPr>
              <p:cNvPr id="5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93" name="Group 768"/>
              <p:cNvGrpSpPr>
                <a:grpSpLocks/>
              </p:cNvGrpSpPr>
              <p:nvPr/>
            </p:nvGrpSpPr>
            <p:grpSpPr bwMode="auto">
              <a:xfrm>
                <a:off x="4383" y="1488"/>
                <a:ext cx="138" cy="33"/>
                <a:chOff x="2468" y="1332"/>
                <a:chExt cx="310" cy="60"/>
              </a:xfrm>
            </p:grpSpPr>
            <p:sp>
              <p:nvSpPr>
                <p:cNvPr id="59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95"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2"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53" name="Group 801"/>
            <p:cNvGrpSpPr>
              <a:grpSpLocks/>
            </p:cNvGrpSpPr>
            <p:nvPr/>
          </p:nvGrpSpPr>
          <p:grpSpPr bwMode="auto">
            <a:xfrm>
              <a:off x="7591425" y="4806950"/>
              <a:ext cx="622300" cy="244475"/>
              <a:chOff x="4334" y="1470"/>
              <a:chExt cx="246" cy="107"/>
            </a:xfrm>
          </p:grpSpPr>
          <p:sp>
            <p:nvSpPr>
              <p:cNvPr id="5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85" name="Group 805"/>
              <p:cNvGrpSpPr>
                <a:grpSpLocks/>
              </p:cNvGrpSpPr>
              <p:nvPr/>
            </p:nvGrpSpPr>
            <p:grpSpPr bwMode="auto">
              <a:xfrm>
                <a:off x="4383" y="1488"/>
                <a:ext cx="138" cy="33"/>
                <a:chOff x="2468" y="1332"/>
                <a:chExt cx="310" cy="60"/>
              </a:xfrm>
            </p:grpSpPr>
            <p:sp>
              <p:nvSpPr>
                <p:cNvPr id="58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87"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4" name="Group 810"/>
            <p:cNvGrpSpPr>
              <a:grpSpLocks/>
            </p:cNvGrpSpPr>
            <p:nvPr/>
          </p:nvGrpSpPr>
          <p:grpSpPr bwMode="auto">
            <a:xfrm>
              <a:off x="6965950" y="4508500"/>
              <a:ext cx="622300" cy="244475"/>
              <a:chOff x="4334" y="1470"/>
              <a:chExt cx="246" cy="107"/>
            </a:xfrm>
          </p:grpSpPr>
          <p:sp>
            <p:nvSpPr>
              <p:cNvPr id="5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77" name="Group 814"/>
              <p:cNvGrpSpPr>
                <a:grpSpLocks/>
              </p:cNvGrpSpPr>
              <p:nvPr/>
            </p:nvGrpSpPr>
            <p:grpSpPr bwMode="auto">
              <a:xfrm>
                <a:off x="4383" y="1488"/>
                <a:ext cx="138" cy="33"/>
                <a:chOff x="2468" y="1332"/>
                <a:chExt cx="310" cy="60"/>
              </a:xfrm>
            </p:grpSpPr>
            <p:sp>
              <p:nvSpPr>
                <p:cNvPr id="58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9"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9"/>
            <p:cNvGrpSpPr>
              <a:grpSpLocks/>
            </p:cNvGrpSpPr>
            <p:nvPr/>
          </p:nvGrpSpPr>
          <p:grpSpPr bwMode="auto">
            <a:xfrm>
              <a:off x="6242050" y="4851400"/>
              <a:ext cx="622300" cy="244475"/>
              <a:chOff x="4334" y="1470"/>
              <a:chExt cx="246" cy="107"/>
            </a:xfrm>
          </p:grpSpPr>
          <p:sp>
            <p:nvSpPr>
              <p:cNvPr id="5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9" name="Group 823"/>
              <p:cNvGrpSpPr>
                <a:grpSpLocks/>
              </p:cNvGrpSpPr>
              <p:nvPr/>
            </p:nvGrpSpPr>
            <p:grpSpPr bwMode="auto">
              <a:xfrm>
                <a:off x="4383" y="1488"/>
                <a:ext cx="138" cy="33"/>
                <a:chOff x="2468" y="1332"/>
                <a:chExt cx="310" cy="60"/>
              </a:xfrm>
            </p:grpSpPr>
            <p:sp>
              <p:nvSpPr>
                <p:cNvPr id="57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1"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28"/>
            <p:cNvGrpSpPr>
              <a:grpSpLocks/>
            </p:cNvGrpSpPr>
            <p:nvPr/>
          </p:nvGrpSpPr>
          <p:grpSpPr bwMode="auto">
            <a:xfrm>
              <a:off x="6051550" y="3644900"/>
              <a:ext cx="390525" cy="171450"/>
              <a:chOff x="4334" y="1470"/>
              <a:chExt cx="246" cy="107"/>
            </a:xfrm>
          </p:grpSpPr>
          <p:sp>
            <p:nvSpPr>
              <p:cNvPr id="5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1" name="Group 832"/>
              <p:cNvGrpSpPr>
                <a:grpSpLocks/>
              </p:cNvGrpSpPr>
              <p:nvPr/>
            </p:nvGrpSpPr>
            <p:grpSpPr bwMode="auto">
              <a:xfrm>
                <a:off x="4383" y="1488"/>
                <a:ext cx="138" cy="33"/>
                <a:chOff x="2468" y="1332"/>
                <a:chExt cx="310" cy="60"/>
              </a:xfrm>
            </p:grpSpPr>
            <p:sp>
              <p:nvSpPr>
                <p:cNvPr id="56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63"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7" name="Group 846"/>
            <p:cNvGrpSpPr>
              <a:grpSpLocks/>
            </p:cNvGrpSpPr>
            <p:nvPr/>
          </p:nvGrpSpPr>
          <p:grpSpPr bwMode="auto">
            <a:xfrm>
              <a:off x="6138863" y="1989138"/>
              <a:ext cx="282575" cy="477837"/>
              <a:chOff x="3748" y="1253"/>
              <a:chExt cx="178" cy="301"/>
            </a:xfrm>
          </p:grpSpPr>
          <p:sp>
            <p:nvSpPr>
              <p:cNvPr id="54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54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54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54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54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54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54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54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55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55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55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55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55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55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55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55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5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5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 name="Group 919"/>
            <p:cNvGrpSpPr>
              <a:grpSpLocks/>
            </p:cNvGrpSpPr>
            <p:nvPr/>
          </p:nvGrpSpPr>
          <p:grpSpPr bwMode="auto">
            <a:xfrm flipH="1">
              <a:off x="5775325" y="4533900"/>
              <a:ext cx="414338" cy="373063"/>
              <a:chOff x="2839" y="3501"/>
              <a:chExt cx="755" cy="803"/>
            </a:xfrm>
          </p:grpSpPr>
          <p:pic>
            <p:nvPicPr>
              <p:cNvPr id="540"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54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1" name="Group 922"/>
            <p:cNvGrpSpPr>
              <a:grpSpLocks/>
            </p:cNvGrpSpPr>
            <p:nvPr/>
          </p:nvGrpSpPr>
          <p:grpSpPr bwMode="auto">
            <a:xfrm flipH="1">
              <a:off x="5457825" y="4954588"/>
              <a:ext cx="482600" cy="406400"/>
              <a:chOff x="2839" y="3501"/>
              <a:chExt cx="755" cy="803"/>
            </a:xfrm>
          </p:grpSpPr>
          <p:pic>
            <p:nvPicPr>
              <p:cNvPr id="538"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53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925"/>
            <p:cNvGrpSpPr>
              <a:grpSpLocks/>
            </p:cNvGrpSpPr>
            <p:nvPr/>
          </p:nvGrpSpPr>
          <p:grpSpPr bwMode="auto">
            <a:xfrm flipH="1">
              <a:off x="5935663" y="5256213"/>
              <a:ext cx="427037" cy="349250"/>
              <a:chOff x="2839" y="3501"/>
              <a:chExt cx="755" cy="803"/>
            </a:xfrm>
          </p:grpSpPr>
          <p:pic>
            <p:nvPicPr>
              <p:cNvPr id="536"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928"/>
            <p:cNvGrpSpPr>
              <a:grpSpLocks/>
            </p:cNvGrpSpPr>
            <p:nvPr/>
          </p:nvGrpSpPr>
          <p:grpSpPr bwMode="auto">
            <a:xfrm>
              <a:off x="6550025" y="5238750"/>
              <a:ext cx="427038" cy="350838"/>
              <a:chOff x="2839" y="3501"/>
              <a:chExt cx="755" cy="803"/>
            </a:xfrm>
          </p:grpSpPr>
          <p:pic>
            <p:nvPicPr>
              <p:cNvPr id="534"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4" name="Picture 933" descr="iphone_stylized_small"/>
            <p:cNvPicPr>
              <a:picLocks noChangeAspect="1" noChangeArrowheads="1"/>
            </p:cNvPicPr>
            <p:nvPr/>
          </p:nvPicPr>
          <p:blipFill>
            <a:blip r:embed="rId6" cstate="print"/>
            <a:srcRect/>
            <a:stretch>
              <a:fillRect/>
            </a:stretch>
          </p:blipFill>
          <p:spPr bwMode="auto">
            <a:xfrm>
              <a:off x="5773010" y="1604047"/>
              <a:ext cx="136841" cy="327941"/>
            </a:xfrm>
            <a:prstGeom prst="rect">
              <a:avLst/>
            </a:prstGeom>
            <a:noFill/>
            <a:ln w="9525">
              <a:noFill/>
              <a:miter lim="800000"/>
              <a:headEnd/>
              <a:tailEnd/>
            </a:ln>
          </p:spPr>
        </p:pic>
        <p:pic>
          <p:nvPicPr>
            <p:cNvPr id="65" name="Picture 934" descr="antenna_radiation_stylized"/>
            <p:cNvPicPr>
              <a:picLocks noChangeAspect="1" noChangeArrowheads="1"/>
            </p:cNvPicPr>
            <p:nvPr/>
          </p:nvPicPr>
          <p:blipFill>
            <a:blip r:embed="rId7" cstate="print"/>
            <a:srcRect/>
            <a:stretch>
              <a:fillRect/>
            </a:stretch>
          </p:blipFill>
          <p:spPr bwMode="auto">
            <a:xfrm>
              <a:off x="5618163" y="1558925"/>
              <a:ext cx="415925" cy="88633"/>
            </a:xfrm>
            <a:prstGeom prst="rect">
              <a:avLst/>
            </a:prstGeom>
            <a:noFill/>
            <a:ln w="9525">
              <a:noFill/>
              <a:miter lim="800000"/>
              <a:headEnd/>
              <a:tailEnd/>
            </a:ln>
          </p:spPr>
        </p:pic>
        <p:pic>
          <p:nvPicPr>
            <p:cNvPr id="66"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67" name="Group 938"/>
            <p:cNvGrpSpPr>
              <a:grpSpLocks/>
            </p:cNvGrpSpPr>
            <p:nvPr/>
          </p:nvGrpSpPr>
          <p:grpSpPr bwMode="auto">
            <a:xfrm>
              <a:off x="8240713" y="5002213"/>
              <a:ext cx="227012" cy="481012"/>
              <a:chOff x="4140" y="429"/>
              <a:chExt cx="1425" cy="2396"/>
            </a:xfrm>
          </p:grpSpPr>
          <p:sp>
            <p:nvSpPr>
              <p:cNvPr id="50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0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0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7" name="Group 944"/>
              <p:cNvGrpSpPr>
                <a:grpSpLocks/>
              </p:cNvGrpSpPr>
              <p:nvPr/>
            </p:nvGrpSpPr>
            <p:grpSpPr bwMode="auto">
              <a:xfrm>
                <a:off x="4749" y="668"/>
                <a:ext cx="581" cy="145"/>
                <a:chOff x="614" y="2568"/>
                <a:chExt cx="725" cy="139"/>
              </a:xfrm>
            </p:grpSpPr>
            <p:sp>
              <p:nvSpPr>
                <p:cNvPr id="532"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0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9" name="Group 948"/>
              <p:cNvGrpSpPr>
                <a:grpSpLocks/>
              </p:cNvGrpSpPr>
              <p:nvPr/>
            </p:nvGrpSpPr>
            <p:grpSpPr bwMode="auto">
              <a:xfrm>
                <a:off x="4747" y="994"/>
                <a:ext cx="581" cy="134"/>
                <a:chOff x="614" y="2568"/>
                <a:chExt cx="725" cy="139"/>
              </a:xfrm>
            </p:grpSpPr>
            <p:sp>
              <p:nvSpPr>
                <p:cNvPr id="530"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1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12" name="Group 953"/>
              <p:cNvGrpSpPr>
                <a:grpSpLocks/>
              </p:cNvGrpSpPr>
              <p:nvPr/>
            </p:nvGrpSpPr>
            <p:grpSpPr bwMode="auto">
              <a:xfrm>
                <a:off x="4735" y="1627"/>
                <a:ext cx="582" cy="151"/>
                <a:chOff x="614" y="2568"/>
                <a:chExt cx="725" cy="139"/>
              </a:xfrm>
            </p:grpSpPr>
            <p:sp>
              <p:nvSpPr>
                <p:cNvPr id="528"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14" name="Group 957"/>
              <p:cNvGrpSpPr>
                <a:grpSpLocks/>
              </p:cNvGrpSpPr>
              <p:nvPr/>
            </p:nvGrpSpPr>
            <p:grpSpPr bwMode="auto">
              <a:xfrm>
                <a:off x="4739" y="1327"/>
                <a:ext cx="582" cy="139"/>
                <a:chOff x="614" y="2568"/>
                <a:chExt cx="725" cy="139"/>
              </a:xfrm>
            </p:grpSpPr>
            <p:sp>
              <p:nvSpPr>
                <p:cNvPr id="526"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51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8"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51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52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52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522"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3"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24"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8" name="Group 971"/>
            <p:cNvGrpSpPr>
              <a:grpSpLocks/>
            </p:cNvGrpSpPr>
            <p:nvPr/>
          </p:nvGrpSpPr>
          <p:grpSpPr bwMode="auto">
            <a:xfrm>
              <a:off x="7924800" y="5303838"/>
              <a:ext cx="227013" cy="481012"/>
              <a:chOff x="4140" y="429"/>
              <a:chExt cx="1425" cy="2396"/>
            </a:xfrm>
          </p:grpSpPr>
          <p:sp>
            <p:nvSpPr>
              <p:cNvPr id="47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7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7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7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7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5" name="Group 977"/>
              <p:cNvGrpSpPr>
                <a:grpSpLocks/>
              </p:cNvGrpSpPr>
              <p:nvPr/>
            </p:nvGrpSpPr>
            <p:grpSpPr bwMode="auto">
              <a:xfrm>
                <a:off x="4749" y="668"/>
                <a:ext cx="581" cy="145"/>
                <a:chOff x="614" y="2568"/>
                <a:chExt cx="725" cy="139"/>
              </a:xfrm>
            </p:grpSpPr>
            <p:sp>
              <p:nvSpPr>
                <p:cNvPr id="500"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0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7" name="Group 981"/>
              <p:cNvGrpSpPr>
                <a:grpSpLocks/>
              </p:cNvGrpSpPr>
              <p:nvPr/>
            </p:nvGrpSpPr>
            <p:grpSpPr bwMode="auto">
              <a:xfrm>
                <a:off x="4747" y="994"/>
                <a:ext cx="581" cy="134"/>
                <a:chOff x="614" y="2568"/>
                <a:chExt cx="725" cy="139"/>
              </a:xfrm>
            </p:grpSpPr>
            <p:sp>
              <p:nvSpPr>
                <p:cNvPr id="498"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7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80" name="Group 986"/>
              <p:cNvGrpSpPr>
                <a:grpSpLocks/>
              </p:cNvGrpSpPr>
              <p:nvPr/>
            </p:nvGrpSpPr>
            <p:grpSpPr bwMode="auto">
              <a:xfrm>
                <a:off x="4735" y="1627"/>
                <a:ext cx="582" cy="151"/>
                <a:chOff x="614" y="2568"/>
                <a:chExt cx="725" cy="139"/>
              </a:xfrm>
            </p:grpSpPr>
            <p:sp>
              <p:nvSpPr>
                <p:cNvPr id="496"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82" name="Group 990"/>
              <p:cNvGrpSpPr>
                <a:grpSpLocks/>
              </p:cNvGrpSpPr>
              <p:nvPr/>
            </p:nvGrpSpPr>
            <p:grpSpPr bwMode="auto">
              <a:xfrm>
                <a:off x="4739" y="1327"/>
                <a:ext cx="582" cy="139"/>
                <a:chOff x="614" y="2568"/>
                <a:chExt cx="725" cy="139"/>
              </a:xfrm>
            </p:grpSpPr>
            <p:sp>
              <p:nvSpPr>
                <p:cNvPr id="494"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8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6"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8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8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8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90"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1"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2"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69" name="Picture 1005" descr="antenna_stylized"/>
            <p:cNvPicPr>
              <a:picLocks noChangeAspect="1" noChangeArrowheads="1"/>
            </p:cNvPicPr>
            <p:nvPr/>
          </p:nvPicPr>
          <p:blipFill>
            <a:blip r:embed="rId8" cstate="print"/>
            <a:srcRect/>
            <a:stretch>
              <a:fillRect/>
            </a:stretch>
          </p:blipFill>
          <p:spPr bwMode="auto">
            <a:xfrm>
              <a:off x="5302250" y="2043113"/>
              <a:ext cx="530703" cy="223755"/>
            </a:xfrm>
            <a:prstGeom prst="rect">
              <a:avLst/>
            </a:prstGeom>
            <a:noFill/>
            <a:ln w="9525">
              <a:noFill/>
              <a:miter lim="800000"/>
              <a:headEnd/>
              <a:tailEnd/>
            </a:ln>
          </p:spPr>
        </p:pic>
        <p:pic>
          <p:nvPicPr>
            <p:cNvPr id="70" name="Picture 1006" descr="laptop_keyboard"/>
            <p:cNvPicPr>
              <a:picLocks noChangeAspect="1" noChangeArrowheads="1"/>
            </p:cNvPicPr>
            <p:nvPr/>
          </p:nvPicPr>
          <p:blipFill>
            <a:blip r:embed="rId9"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7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p:cNvPicPr>
              <a:picLocks noChangeAspect="1" noChangeArrowheads="1"/>
            </p:cNvPicPr>
            <p:nvPr/>
          </p:nvPicPr>
          <p:blipFill>
            <a:blip r:embed="rId10" cstate="print"/>
            <a:srcRect/>
            <a:stretch>
              <a:fillRect/>
            </a:stretch>
          </p:blipFill>
          <p:spPr bwMode="auto">
            <a:xfrm>
              <a:off x="5490187" y="2142157"/>
              <a:ext cx="319785" cy="189428"/>
            </a:xfrm>
            <a:prstGeom prst="rect">
              <a:avLst/>
            </a:prstGeom>
            <a:noFill/>
            <a:ln w="9525">
              <a:noFill/>
              <a:miter lim="800000"/>
              <a:headEnd/>
              <a:tailEnd/>
            </a:ln>
          </p:spPr>
        </p:pic>
        <p:sp>
          <p:nvSpPr>
            <p:cNvPr id="7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015"/>
            <p:cNvGrpSpPr>
              <a:grpSpLocks/>
            </p:cNvGrpSpPr>
            <p:nvPr/>
          </p:nvGrpSpPr>
          <p:grpSpPr bwMode="auto">
            <a:xfrm>
              <a:off x="5464285" y="2358039"/>
              <a:ext cx="98740" cy="36846"/>
              <a:chOff x="1740" y="2642"/>
              <a:chExt cx="752" cy="327"/>
            </a:xfrm>
          </p:grpSpPr>
          <p:sp>
            <p:nvSpPr>
              <p:cNvPr id="46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6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86"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5" name="Group 1039"/>
            <p:cNvGrpSpPr>
              <a:grpSpLocks/>
            </p:cNvGrpSpPr>
            <p:nvPr/>
          </p:nvGrpSpPr>
          <p:grpSpPr bwMode="auto">
            <a:xfrm>
              <a:off x="7019925" y="5800725"/>
              <a:ext cx="87313" cy="38100"/>
              <a:chOff x="1740" y="2642"/>
              <a:chExt cx="752" cy="327"/>
            </a:xfrm>
          </p:grpSpPr>
          <p:sp>
            <p:nvSpPr>
              <p:cNvPr id="45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02" name="Group 2"/>
            <p:cNvGrpSpPr>
              <a:grpSpLocks/>
            </p:cNvGrpSpPr>
            <p:nvPr/>
          </p:nvGrpSpPr>
          <p:grpSpPr bwMode="auto">
            <a:xfrm>
              <a:off x="5607050" y="3182938"/>
              <a:ext cx="317500" cy="246062"/>
              <a:chOff x="5581650" y="3128963"/>
              <a:chExt cx="423863" cy="320675"/>
            </a:xfrm>
          </p:grpSpPr>
          <p:pic>
            <p:nvPicPr>
              <p:cNvPr id="436"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43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43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44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44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44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44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44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445" name="Group 1063"/>
              <p:cNvGrpSpPr>
                <a:grpSpLocks/>
              </p:cNvGrpSpPr>
              <p:nvPr/>
            </p:nvGrpSpPr>
            <p:grpSpPr bwMode="auto">
              <a:xfrm>
                <a:off x="5695950" y="3355975"/>
                <a:ext cx="80963" cy="38100"/>
                <a:chOff x="1740" y="2642"/>
                <a:chExt cx="752" cy="327"/>
              </a:xfrm>
            </p:grpSpPr>
            <p:sp>
              <p:nvSpPr>
                <p:cNvPr id="45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5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5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5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5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44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44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4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44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45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5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03" name="Picture 1077" descr="desktop_computer_stylized_medium"/>
            <p:cNvPicPr>
              <a:picLocks noChangeAspect="1" noChangeArrowheads="1"/>
            </p:cNvPicPr>
            <p:nvPr/>
          </p:nvPicPr>
          <p:blipFill>
            <a:blip r:embed="rId15" cstate="print"/>
            <a:srcRect/>
            <a:stretch>
              <a:fillRect/>
            </a:stretch>
          </p:blipFill>
          <p:spPr bwMode="auto">
            <a:xfrm flipH="1">
              <a:off x="6156325" y="3300413"/>
              <a:ext cx="342900" cy="334962"/>
            </a:xfrm>
            <a:prstGeom prst="rect">
              <a:avLst/>
            </a:prstGeom>
            <a:noFill/>
            <a:ln w="9525">
              <a:noFill/>
              <a:miter lim="800000"/>
              <a:headEnd/>
              <a:tailEnd/>
            </a:ln>
          </p:spPr>
        </p:pic>
        <p:sp>
          <p:nvSpPr>
            <p:cNvPr id="10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05"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0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4" name="Group 1090"/>
            <p:cNvGrpSpPr>
              <a:grpSpLocks/>
            </p:cNvGrpSpPr>
            <p:nvPr/>
          </p:nvGrpSpPr>
          <p:grpSpPr bwMode="auto">
            <a:xfrm>
              <a:off x="7451725" y="5737225"/>
              <a:ext cx="87313" cy="38100"/>
              <a:chOff x="1740" y="2642"/>
              <a:chExt cx="752" cy="327"/>
            </a:xfrm>
          </p:grpSpPr>
          <p:sp>
            <p:nvSpPr>
              <p:cNvPr id="43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3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3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3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3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2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21" name="Group 1103"/>
            <p:cNvGrpSpPr>
              <a:grpSpLocks/>
            </p:cNvGrpSpPr>
            <p:nvPr/>
          </p:nvGrpSpPr>
          <p:grpSpPr bwMode="auto">
            <a:xfrm>
              <a:off x="6351588" y="2493963"/>
              <a:ext cx="390525" cy="169862"/>
              <a:chOff x="4650" y="1129"/>
              <a:chExt cx="246" cy="95"/>
            </a:xfrm>
          </p:grpSpPr>
          <p:sp>
            <p:nvSpPr>
              <p:cNvPr id="4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25" name="Group 1107"/>
              <p:cNvGrpSpPr>
                <a:grpSpLocks/>
              </p:cNvGrpSpPr>
              <p:nvPr/>
            </p:nvGrpSpPr>
            <p:grpSpPr bwMode="auto">
              <a:xfrm>
                <a:off x="4699" y="1145"/>
                <a:ext cx="138" cy="29"/>
                <a:chOff x="2468" y="1332"/>
                <a:chExt cx="310" cy="60"/>
              </a:xfrm>
            </p:grpSpPr>
            <p:sp>
              <p:nvSpPr>
                <p:cNvPr id="42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2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2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2" name="Group 1112"/>
            <p:cNvGrpSpPr>
              <a:grpSpLocks/>
            </p:cNvGrpSpPr>
            <p:nvPr/>
          </p:nvGrpSpPr>
          <p:grpSpPr bwMode="auto">
            <a:xfrm>
              <a:off x="6051550" y="3641725"/>
              <a:ext cx="390525" cy="169863"/>
              <a:chOff x="4650" y="1129"/>
              <a:chExt cx="246" cy="95"/>
            </a:xfrm>
          </p:grpSpPr>
          <p:sp>
            <p:nvSpPr>
              <p:cNvPr id="4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17" name="Group 1116"/>
              <p:cNvGrpSpPr>
                <a:grpSpLocks/>
              </p:cNvGrpSpPr>
              <p:nvPr/>
            </p:nvGrpSpPr>
            <p:grpSpPr bwMode="auto">
              <a:xfrm>
                <a:off x="4699" y="1145"/>
                <a:ext cx="138" cy="29"/>
                <a:chOff x="2468" y="1332"/>
                <a:chExt cx="310" cy="60"/>
              </a:xfrm>
            </p:grpSpPr>
            <p:sp>
              <p:nvSpPr>
                <p:cNvPr id="42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1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1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3" name="Group 1121"/>
            <p:cNvGrpSpPr>
              <a:grpSpLocks/>
            </p:cNvGrpSpPr>
            <p:nvPr/>
          </p:nvGrpSpPr>
          <p:grpSpPr bwMode="auto">
            <a:xfrm>
              <a:off x="6248400" y="4852988"/>
              <a:ext cx="617538" cy="247650"/>
              <a:chOff x="2356" y="1300"/>
              <a:chExt cx="555" cy="194"/>
            </a:xfrm>
          </p:grpSpPr>
          <p:sp>
            <p:nvSpPr>
              <p:cNvPr id="4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9" name="Group 1125"/>
              <p:cNvGrpSpPr>
                <a:grpSpLocks/>
              </p:cNvGrpSpPr>
              <p:nvPr/>
            </p:nvGrpSpPr>
            <p:grpSpPr bwMode="auto">
              <a:xfrm>
                <a:off x="2468" y="1332"/>
                <a:ext cx="310" cy="60"/>
                <a:chOff x="2468" y="1332"/>
                <a:chExt cx="310" cy="60"/>
              </a:xfrm>
            </p:grpSpPr>
            <p:sp>
              <p:nvSpPr>
                <p:cNvPr id="41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1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10"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11"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4" name="Group 1130"/>
            <p:cNvGrpSpPr>
              <a:grpSpLocks/>
            </p:cNvGrpSpPr>
            <p:nvPr/>
          </p:nvGrpSpPr>
          <p:grpSpPr bwMode="auto">
            <a:xfrm>
              <a:off x="6969125" y="4510088"/>
              <a:ext cx="617538" cy="247650"/>
              <a:chOff x="2356" y="1300"/>
              <a:chExt cx="555" cy="194"/>
            </a:xfrm>
          </p:grpSpPr>
          <p:sp>
            <p:nvSpPr>
              <p:cNvPr id="3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1" name="Group 1134"/>
              <p:cNvGrpSpPr>
                <a:grpSpLocks/>
              </p:cNvGrpSpPr>
              <p:nvPr/>
            </p:nvGrpSpPr>
            <p:grpSpPr bwMode="auto">
              <a:xfrm>
                <a:off x="2468" y="1332"/>
                <a:ext cx="310" cy="60"/>
                <a:chOff x="2468" y="1332"/>
                <a:chExt cx="310" cy="60"/>
              </a:xfrm>
            </p:grpSpPr>
            <p:sp>
              <p:nvSpPr>
                <p:cNvPr id="40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0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2"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03"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5" name="Group 1139"/>
            <p:cNvGrpSpPr>
              <a:grpSpLocks/>
            </p:cNvGrpSpPr>
            <p:nvPr/>
          </p:nvGrpSpPr>
          <p:grpSpPr bwMode="auto">
            <a:xfrm>
              <a:off x="7585075" y="4811713"/>
              <a:ext cx="617538" cy="247650"/>
              <a:chOff x="2356" y="1300"/>
              <a:chExt cx="555" cy="194"/>
            </a:xfrm>
          </p:grpSpPr>
          <p:sp>
            <p:nvSpPr>
              <p:cNvPr id="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3" name="Group 1143"/>
              <p:cNvGrpSpPr>
                <a:grpSpLocks/>
              </p:cNvGrpSpPr>
              <p:nvPr/>
            </p:nvGrpSpPr>
            <p:grpSpPr bwMode="auto">
              <a:xfrm>
                <a:off x="2468" y="1332"/>
                <a:ext cx="310" cy="60"/>
                <a:chOff x="2468" y="1332"/>
                <a:chExt cx="310" cy="60"/>
              </a:xfrm>
            </p:grpSpPr>
            <p:sp>
              <p:nvSpPr>
                <p:cNvPr id="39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9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94"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395"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6" name="Group 3"/>
            <p:cNvGrpSpPr>
              <a:grpSpLocks/>
            </p:cNvGrpSpPr>
            <p:nvPr/>
          </p:nvGrpSpPr>
          <p:grpSpPr bwMode="auto">
            <a:xfrm>
              <a:off x="5964238" y="3135313"/>
              <a:ext cx="314325" cy="334962"/>
              <a:chOff x="5974579" y="3105349"/>
              <a:chExt cx="347997" cy="396620"/>
            </a:xfrm>
          </p:grpSpPr>
          <p:pic>
            <p:nvPicPr>
              <p:cNvPr id="388"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389"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7"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8"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9"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30"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31" name="Group 347"/>
            <p:cNvGrpSpPr>
              <a:grpSpLocks/>
            </p:cNvGrpSpPr>
            <p:nvPr/>
          </p:nvGrpSpPr>
          <p:grpSpPr bwMode="auto">
            <a:xfrm>
              <a:off x="6220922" y="4838544"/>
              <a:ext cx="660165" cy="269566"/>
              <a:chOff x="1871277" y="1576300"/>
              <a:chExt cx="1128371" cy="437861"/>
            </a:xfrm>
          </p:grpSpPr>
          <p:sp>
            <p:nvSpPr>
              <p:cNvPr id="37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8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6" name="Straight Connector 835"/>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347"/>
            <p:cNvGrpSpPr>
              <a:grpSpLocks/>
            </p:cNvGrpSpPr>
            <p:nvPr/>
          </p:nvGrpSpPr>
          <p:grpSpPr bwMode="auto">
            <a:xfrm>
              <a:off x="6933466" y="4503243"/>
              <a:ext cx="660165" cy="269566"/>
              <a:chOff x="1871277" y="1576300"/>
              <a:chExt cx="1128371" cy="437861"/>
            </a:xfrm>
          </p:grpSpPr>
          <p:sp>
            <p:nvSpPr>
              <p:cNvPr id="37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7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77" name="Straight Connector 826"/>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3" name="Group 347"/>
            <p:cNvGrpSpPr>
              <a:grpSpLocks/>
            </p:cNvGrpSpPr>
            <p:nvPr/>
          </p:nvGrpSpPr>
          <p:grpSpPr bwMode="auto">
            <a:xfrm>
              <a:off x="7563920" y="4800505"/>
              <a:ext cx="660165" cy="269566"/>
              <a:chOff x="1871277" y="1576300"/>
              <a:chExt cx="1128371" cy="437861"/>
            </a:xfrm>
          </p:grpSpPr>
          <p:sp>
            <p:nvSpPr>
              <p:cNvPr id="36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8" name="Straight Connector 817"/>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4" name="Group 347"/>
            <p:cNvGrpSpPr>
              <a:grpSpLocks/>
            </p:cNvGrpSpPr>
            <p:nvPr/>
          </p:nvGrpSpPr>
          <p:grpSpPr bwMode="auto">
            <a:xfrm>
              <a:off x="6050373" y="3620176"/>
              <a:ext cx="425094" cy="228319"/>
              <a:chOff x="1871277" y="1576300"/>
              <a:chExt cx="1128371" cy="437861"/>
            </a:xfrm>
          </p:grpSpPr>
          <p:sp>
            <p:nvSpPr>
              <p:cNvPr id="35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5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9" name="Straight Connector 808"/>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5" name="Group 347"/>
            <p:cNvGrpSpPr>
              <a:grpSpLocks/>
            </p:cNvGrpSpPr>
            <p:nvPr/>
          </p:nvGrpSpPr>
          <p:grpSpPr bwMode="auto">
            <a:xfrm>
              <a:off x="6347637" y="2481965"/>
              <a:ext cx="403071" cy="202807"/>
              <a:chOff x="1871277" y="1576300"/>
              <a:chExt cx="1128371" cy="437861"/>
            </a:xfrm>
          </p:grpSpPr>
          <p:sp>
            <p:nvSpPr>
              <p:cNvPr id="34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0" name="Straight Connector 799"/>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6" name="Group 589"/>
            <p:cNvGrpSpPr>
              <a:grpSpLocks/>
            </p:cNvGrpSpPr>
            <p:nvPr/>
          </p:nvGrpSpPr>
          <p:grpSpPr bwMode="auto">
            <a:xfrm>
              <a:off x="7678804" y="2388750"/>
              <a:ext cx="418211" cy="189727"/>
              <a:chOff x="7913987" y="1515773"/>
              <a:chExt cx="625138" cy="276534"/>
            </a:xfrm>
          </p:grpSpPr>
          <p:sp>
            <p:nvSpPr>
              <p:cNvPr id="33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1" name="Straight Connector 790"/>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590"/>
            <p:cNvGrpSpPr>
              <a:grpSpLocks/>
            </p:cNvGrpSpPr>
            <p:nvPr/>
          </p:nvGrpSpPr>
          <p:grpSpPr bwMode="auto">
            <a:xfrm>
              <a:off x="7187343" y="2485248"/>
              <a:ext cx="418211" cy="189727"/>
              <a:chOff x="7913987" y="1515773"/>
              <a:chExt cx="625138" cy="276534"/>
            </a:xfrm>
          </p:grpSpPr>
          <p:sp>
            <p:nvSpPr>
              <p:cNvPr id="32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781"/>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591"/>
            <p:cNvGrpSpPr>
              <a:grpSpLocks/>
            </p:cNvGrpSpPr>
            <p:nvPr/>
          </p:nvGrpSpPr>
          <p:grpSpPr bwMode="auto">
            <a:xfrm>
              <a:off x="7195275" y="2751878"/>
              <a:ext cx="418211" cy="189727"/>
              <a:chOff x="7913987" y="1515773"/>
              <a:chExt cx="625138" cy="276534"/>
            </a:xfrm>
          </p:grpSpPr>
          <p:sp>
            <p:nvSpPr>
              <p:cNvPr id="31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3" name="Straight Connector 772"/>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9" name="Group 592"/>
            <p:cNvGrpSpPr>
              <a:grpSpLocks/>
            </p:cNvGrpSpPr>
            <p:nvPr/>
          </p:nvGrpSpPr>
          <p:grpSpPr bwMode="auto">
            <a:xfrm>
              <a:off x="7088975" y="3633334"/>
              <a:ext cx="418211" cy="189727"/>
              <a:chOff x="7913987" y="1515773"/>
              <a:chExt cx="625138" cy="276534"/>
            </a:xfrm>
          </p:grpSpPr>
          <p:sp>
            <p:nvSpPr>
              <p:cNvPr id="30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4" name="Straight Connector 763"/>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1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0" name="Group 593"/>
            <p:cNvGrpSpPr>
              <a:grpSpLocks/>
            </p:cNvGrpSpPr>
            <p:nvPr/>
          </p:nvGrpSpPr>
          <p:grpSpPr bwMode="auto">
            <a:xfrm>
              <a:off x="7748699" y="3641266"/>
              <a:ext cx="418211" cy="189727"/>
              <a:chOff x="7913987" y="1515773"/>
              <a:chExt cx="625138" cy="276534"/>
            </a:xfrm>
          </p:grpSpPr>
          <p:sp>
            <p:nvSpPr>
              <p:cNvPr id="29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5" name="Straight Connector 754"/>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0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1" name="Group 594"/>
            <p:cNvGrpSpPr>
              <a:grpSpLocks/>
            </p:cNvGrpSpPr>
            <p:nvPr/>
          </p:nvGrpSpPr>
          <p:grpSpPr bwMode="auto">
            <a:xfrm>
              <a:off x="7440813" y="3924693"/>
              <a:ext cx="418211" cy="189727"/>
              <a:chOff x="7913987" y="1515773"/>
              <a:chExt cx="625138" cy="276534"/>
            </a:xfrm>
          </p:grpSpPr>
          <p:sp>
            <p:nvSpPr>
              <p:cNvPr id="28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6" name="Straight Connector 745"/>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9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42"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43"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4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45"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46"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4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48"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49"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0"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1"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4" name="Group 665"/>
            <p:cNvGrpSpPr>
              <a:grpSpLocks/>
            </p:cNvGrpSpPr>
            <p:nvPr/>
          </p:nvGrpSpPr>
          <p:grpSpPr bwMode="auto">
            <a:xfrm>
              <a:off x="7689850" y="2395538"/>
              <a:ext cx="390525" cy="169862"/>
              <a:chOff x="4650" y="1129"/>
              <a:chExt cx="246" cy="95"/>
            </a:xfrm>
          </p:grpSpPr>
          <p:sp>
            <p:nvSpPr>
              <p:cNvPr id="2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4" name="Group 659"/>
              <p:cNvGrpSpPr>
                <a:grpSpLocks/>
              </p:cNvGrpSpPr>
              <p:nvPr/>
            </p:nvGrpSpPr>
            <p:grpSpPr bwMode="auto">
              <a:xfrm>
                <a:off x="4699" y="1145"/>
                <a:ext cx="138" cy="29"/>
                <a:chOff x="2468" y="1332"/>
                <a:chExt cx="310" cy="60"/>
              </a:xfrm>
            </p:grpSpPr>
            <p:sp>
              <p:nvSpPr>
                <p:cNvPr id="28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85"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86"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5" name="Group 675"/>
            <p:cNvGrpSpPr>
              <a:grpSpLocks/>
            </p:cNvGrpSpPr>
            <p:nvPr/>
          </p:nvGrpSpPr>
          <p:grpSpPr bwMode="auto">
            <a:xfrm>
              <a:off x="7204075" y="2493963"/>
              <a:ext cx="390525" cy="169862"/>
              <a:chOff x="4650" y="1129"/>
              <a:chExt cx="246" cy="95"/>
            </a:xfrm>
          </p:grpSpPr>
          <p:sp>
            <p:nvSpPr>
              <p:cNvPr id="2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6" name="Group 679"/>
              <p:cNvGrpSpPr>
                <a:grpSpLocks/>
              </p:cNvGrpSpPr>
              <p:nvPr/>
            </p:nvGrpSpPr>
            <p:grpSpPr bwMode="auto">
              <a:xfrm>
                <a:off x="4699" y="1145"/>
                <a:ext cx="138" cy="29"/>
                <a:chOff x="2468" y="1332"/>
                <a:chExt cx="310" cy="60"/>
              </a:xfrm>
            </p:grpSpPr>
            <p:sp>
              <p:nvSpPr>
                <p:cNvPr id="27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77"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8"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 name="Group 684"/>
            <p:cNvGrpSpPr>
              <a:grpSpLocks/>
            </p:cNvGrpSpPr>
            <p:nvPr/>
          </p:nvGrpSpPr>
          <p:grpSpPr bwMode="auto">
            <a:xfrm>
              <a:off x="7215188" y="2757488"/>
              <a:ext cx="390525" cy="169862"/>
              <a:chOff x="4650" y="1129"/>
              <a:chExt cx="246" cy="95"/>
            </a:xfrm>
          </p:grpSpPr>
          <p:sp>
            <p:nvSpPr>
              <p:cNvPr id="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8" name="Group 688"/>
              <p:cNvGrpSpPr>
                <a:grpSpLocks/>
              </p:cNvGrpSpPr>
              <p:nvPr/>
            </p:nvGrpSpPr>
            <p:grpSpPr bwMode="auto">
              <a:xfrm>
                <a:off x="4699" y="1145"/>
                <a:ext cx="138" cy="29"/>
                <a:chOff x="2468" y="1332"/>
                <a:chExt cx="310" cy="60"/>
              </a:xfrm>
            </p:grpSpPr>
            <p:sp>
              <p:nvSpPr>
                <p:cNvPr id="27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7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9"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0"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8" name="Group 694"/>
            <p:cNvGrpSpPr>
              <a:grpSpLocks/>
            </p:cNvGrpSpPr>
            <p:nvPr/>
          </p:nvGrpSpPr>
          <p:grpSpPr bwMode="auto">
            <a:xfrm>
              <a:off x="7400925" y="3911600"/>
              <a:ext cx="485775" cy="203200"/>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0" name="Group 698"/>
              <p:cNvGrpSpPr>
                <a:grpSpLocks/>
              </p:cNvGrpSpPr>
              <p:nvPr/>
            </p:nvGrpSpPr>
            <p:grpSpPr bwMode="auto">
              <a:xfrm>
                <a:off x="4699" y="1145"/>
                <a:ext cx="138" cy="29"/>
                <a:chOff x="2468" y="1332"/>
                <a:chExt cx="310" cy="60"/>
              </a:xfrm>
            </p:grpSpPr>
            <p:sp>
              <p:nvSpPr>
                <p:cNvPr id="26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6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1"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62"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 name="Group 712"/>
            <p:cNvGrpSpPr>
              <a:grpSpLocks/>
            </p:cNvGrpSpPr>
            <p:nvPr/>
          </p:nvGrpSpPr>
          <p:grpSpPr bwMode="auto">
            <a:xfrm>
              <a:off x="7081838" y="3630613"/>
              <a:ext cx="485775" cy="203200"/>
              <a:chOff x="4650" y="1129"/>
              <a:chExt cx="246" cy="95"/>
            </a:xfrm>
          </p:grpSpPr>
          <p:sp>
            <p:nvSpPr>
              <p:cNvPr id="2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2" name="Group 716"/>
              <p:cNvGrpSpPr>
                <a:grpSpLocks/>
              </p:cNvGrpSpPr>
              <p:nvPr/>
            </p:nvGrpSpPr>
            <p:grpSpPr bwMode="auto">
              <a:xfrm>
                <a:off x="4699" y="1145"/>
                <a:ext cx="138" cy="29"/>
                <a:chOff x="2468" y="1332"/>
                <a:chExt cx="310" cy="60"/>
              </a:xfrm>
            </p:grpSpPr>
            <p:sp>
              <p:nvSpPr>
                <p:cNvPr id="25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5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53"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4"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0" name="Group 721"/>
            <p:cNvGrpSpPr>
              <a:grpSpLocks/>
            </p:cNvGrpSpPr>
            <p:nvPr/>
          </p:nvGrpSpPr>
          <p:grpSpPr bwMode="auto">
            <a:xfrm>
              <a:off x="7743825" y="3643313"/>
              <a:ext cx="485775" cy="203200"/>
              <a:chOff x="4650" y="1129"/>
              <a:chExt cx="246" cy="95"/>
            </a:xfrm>
          </p:grpSpPr>
          <p:sp>
            <p:nvSpPr>
              <p:cNvPr id="2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4" name="Group 725"/>
              <p:cNvGrpSpPr>
                <a:grpSpLocks/>
              </p:cNvGrpSpPr>
              <p:nvPr/>
            </p:nvGrpSpPr>
            <p:grpSpPr bwMode="auto">
              <a:xfrm>
                <a:off x="4699" y="1145"/>
                <a:ext cx="138" cy="29"/>
                <a:chOff x="2468" y="1332"/>
                <a:chExt cx="310" cy="60"/>
              </a:xfrm>
            </p:grpSpPr>
            <p:sp>
              <p:nvSpPr>
                <p:cNvPr id="24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4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45"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46"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1"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2"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3"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4"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5"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6" name="Picture 269" descr="cell_tower_radiation copy"/>
            <p:cNvPicPr>
              <a:picLocks noChangeAspect="1" noChangeArrowheads="1"/>
            </p:cNvPicPr>
            <p:nvPr/>
          </p:nvPicPr>
          <p:blipFill>
            <a:blip r:embed="rId20" cstate="print"/>
            <a:srcRect/>
            <a:stretch>
              <a:fillRect/>
            </a:stretch>
          </p:blipFill>
          <p:spPr bwMode="auto">
            <a:xfrm>
              <a:off x="6026149" y="1803400"/>
              <a:ext cx="518463" cy="412256"/>
            </a:xfrm>
            <a:prstGeom prst="rect">
              <a:avLst/>
            </a:prstGeom>
            <a:noFill/>
            <a:ln w="9525">
              <a:noFill/>
              <a:miter lim="800000"/>
              <a:headEnd/>
              <a:tailEnd/>
            </a:ln>
          </p:spPr>
        </p:pic>
        <p:grpSp>
          <p:nvGrpSpPr>
            <p:cNvPr id="167" name="Group 347"/>
            <p:cNvGrpSpPr>
              <a:grpSpLocks/>
            </p:cNvGrpSpPr>
            <p:nvPr/>
          </p:nvGrpSpPr>
          <p:grpSpPr bwMode="auto">
            <a:xfrm>
              <a:off x="7077272" y="3621727"/>
              <a:ext cx="493804" cy="228319"/>
              <a:chOff x="1871277" y="1576300"/>
              <a:chExt cx="1128371" cy="437861"/>
            </a:xfrm>
          </p:grpSpPr>
          <p:sp>
            <p:nvSpPr>
              <p:cNvPr id="23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9" name="Straight Connector 688"/>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7733157" y="3638864"/>
              <a:ext cx="493804" cy="228319"/>
              <a:chOff x="1871277" y="1576300"/>
              <a:chExt cx="1128371" cy="437861"/>
            </a:xfrm>
          </p:grpSpPr>
          <p:sp>
            <p:nvSpPr>
              <p:cNvPr id="22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0" name="Straight Connector 679"/>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7397100" y="3903983"/>
              <a:ext cx="493804" cy="228319"/>
              <a:chOff x="1871277" y="1576300"/>
              <a:chExt cx="1128371" cy="437861"/>
            </a:xfrm>
          </p:grpSpPr>
          <p:sp>
            <p:nvSpPr>
              <p:cNvPr id="21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1" name="Straight Connector 670"/>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 name="Group 347"/>
            <p:cNvGrpSpPr>
              <a:grpSpLocks/>
            </p:cNvGrpSpPr>
            <p:nvPr/>
          </p:nvGrpSpPr>
          <p:grpSpPr bwMode="auto">
            <a:xfrm>
              <a:off x="7195340" y="2756360"/>
              <a:ext cx="413310" cy="196874"/>
              <a:chOff x="1871277" y="1576300"/>
              <a:chExt cx="1128371" cy="437861"/>
            </a:xfrm>
          </p:grpSpPr>
          <p:sp>
            <p:nvSpPr>
              <p:cNvPr id="20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2" name="Straight Connector 66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7677419" y="2378982"/>
              <a:ext cx="413310" cy="196874"/>
              <a:chOff x="1871277" y="1576300"/>
              <a:chExt cx="1128371" cy="437861"/>
            </a:xfrm>
          </p:grpSpPr>
          <p:sp>
            <p:nvSpPr>
              <p:cNvPr id="19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3" name="Straight Connector 652"/>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2" name="Group 347"/>
            <p:cNvGrpSpPr>
              <a:grpSpLocks/>
            </p:cNvGrpSpPr>
            <p:nvPr/>
          </p:nvGrpSpPr>
          <p:grpSpPr bwMode="auto">
            <a:xfrm>
              <a:off x="7186342" y="2486295"/>
              <a:ext cx="413310" cy="196874"/>
              <a:chOff x="1871277" y="1576300"/>
              <a:chExt cx="1128371" cy="437861"/>
            </a:xfrm>
          </p:grpSpPr>
          <p:sp>
            <p:nvSpPr>
              <p:cNvPr id="18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4" name="Straight Connector 64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3" name="Group 347"/>
            <p:cNvGrpSpPr>
              <a:grpSpLocks/>
            </p:cNvGrpSpPr>
            <p:nvPr/>
          </p:nvGrpSpPr>
          <p:grpSpPr bwMode="auto">
            <a:xfrm>
              <a:off x="7750914" y="2756819"/>
              <a:ext cx="413310" cy="196874"/>
              <a:chOff x="1871277" y="1576300"/>
              <a:chExt cx="1128371" cy="437861"/>
            </a:xfrm>
          </p:grpSpPr>
          <p:sp>
            <p:nvSpPr>
              <p:cNvPr id="17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5" name="Straight Connector 634"/>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 name="Picture 1005" descr="antenna_stylized"/>
            <p:cNvPicPr>
              <a:picLocks noChangeAspect="1" noChangeArrowheads="1"/>
            </p:cNvPicPr>
            <p:nvPr/>
          </p:nvPicPr>
          <p:blipFill>
            <a:blip r:embed="rId8" cstate="print"/>
            <a:srcRect/>
            <a:stretch>
              <a:fillRect/>
            </a:stretch>
          </p:blipFill>
          <p:spPr bwMode="auto">
            <a:xfrm>
              <a:off x="5516100" y="3095151"/>
              <a:ext cx="530703" cy="223755"/>
            </a:xfrm>
            <a:prstGeom prst="rect">
              <a:avLst/>
            </a:prstGeom>
            <a:noFill/>
            <a:ln w="9525">
              <a:noFill/>
              <a:miter lim="800000"/>
              <a:headEnd/>
              <a:tailEnd/>
            </a:ln>
          </p:spPr>
        </p:pic>
        <p:pic>
          <p:nvPicPr>
            <p:cNvPr id="175" name="Picture 1005" descr="antenna_stylized"/>
            <p:cNvPicPr>
              <a:picLocks noChangeAspect="1" noChangeArrowheads="1"/>
            </p:cNvPicPr>
            <p:nvPr/>
          </p:nvPicPr>
          <p:blipFill>
            <a:blip r:embed="rId8" cstate="print"/>
            <a:srcRect/>
            <a:stretch>
              <a:fillRect/>
            </a:stretch>
          </p:blipFill>
          <p:spPr bwMode="auto">
            <a:xfrm>
              <a:off x="6893951" y="5490536"/>
              <a:ext cx="530703" cy="223755"/>
            </a:xfrm>
            <a:prstGeom prst="rect">
              <a:avLst/>
            </a:prstGeom>
            <a:noFill/>
            <a:ln w="9525">
              <a:noFill/>
              <a:miter lim="800000"/>
              <a:headEnd/>
              <a:tailEnd/>
            </a:ln>
          </p:spPr>
        </p:pic>
        <p:pic>
          <p:nvPicPr>
            <p:cNvPr id="176" name="Picture 1005" descr="antenna_stylized"/>
            <p:cNvPicPr>
              <a:picLocks noChangeAspect="1" noChangeArrowheads="1"/>
            </p:cNvPicPr>
            <p:nvPr/>
          </p:nvPicPr>
          <p:blipFill>
            <a:blip r:embed="rId8" cstate="print"/>
            <a:srcRect/>
            <a:stretch>
              <a:fillRect/>
            </a:stretch>
          </p:blipFill>
          <p:spPr bwMode="auto">
            <a:xfrm>
              <a:off x="7365711" y="5438691"/>
              <a:ext cx="530703" cy="223755"/>
            </a:xfrm>
            <a:prstGeom prst="rect">
              <a:avLst/>
            </a:prstGeom>
            <a:noFill/>
            <a:ln w="9525">
              <a:noFill/>
              <a:miter lim="800000"/>
              <a:headEnd/>
              <a:tailEnd/>
            </a:ln>
          </p:spPr>
        </p:pic>
        <p:pic>
          <p:nvPicPr>
            <p:cNvPr id="177" name="Picture 934" descr="antenna_radiation_stylized"/>
            <p:cNvPicPr>
              <a:picLocks noChangeAspect="1" noChangeArrowheads="1"/>
            </p:cNvPicPr>
            <p:nvPr/>
          </p:nvPicPr>
          <p:blipFill>
            <a:blip r:embed="rId7" cstate="print"/>
            <a:srcRect/>
            <a:stretch>
              <a:fillRect/>
            </a:stretch>
          </p:blipFill>
          <p:spPr bwMode="auto">
            <a:xfrm>
              <a:off x="7096052" y="5017186"/>
              <a:ext cx="415925" cy="88633"/>
            </a:xfrm>
            <a:prstGeom prst="rect">
              <a:avLst/>
            </a:prstGeom>
            <a:noFill/>
            <a:ln w="9525">
              <a:noFill/>
              <a:miter lim="800000"/>
              <a:headEnd/>
              <a:tailEnd/>
            </a:ln>
          </p:spPr>
        </p:pic>
      </p:grpSp>
      <p:sp>
        <p:nvSpPr>
          <p:cNvPr id="618" name="Rectangle 3"/>
          <p:cNvSpPr txBox="1">
            <a:spLocks noChangeArrowheads="1"/>
          </p:cNvSpPr>
          <p:nvPr/>
        </p:nvSpPr>
        <p:spPr bwMode="auto">
          <a:xfrm>
            <a:off x="374650" y="1655763"/>
            <a:ext cx="4435475" cy="4105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cs typeface="+mn-cs"/>
              </a:rPr>
              <a:t>向网络应用提供服务的基础设施</a:t>
            </a:r>
            <a:r>
              <a:rPr kumimoji="0" lang="en-US" altLang="zh-CN" sz="2800" b="0" u="none" strike="noStrike" kern="0" cap="none" spc="0" normalizeH="0" baseline="0" noProof="0" dirty="0">
                <a:ln>
                  <a:noFill/>
                </a:ln>
                <a:solidFill>
                  <a:srgbClr val="CC0000"/>
                </a:solidFill>
                <a:effectLst/>
                <a:uLnTx/>
                <a:uFillTx/>
                <a:cs typeface="+mn-cs"/>
              </a:rPr>
              <a:t>:</a:t>
            </a:r>
            <a:endParaRPr kumimoji="0" lang="en-US" altLang="zh-CN" sz="2000" b="0" u="none" strike="noStrike" kern="0" cap="none" spc="0" normalizeH="0" baseline="0" noProof="0" dirty="0">
              <a:ln>
                <a:noFill/>
              </a:ln>
              <a:solidFill>
                <a:schemeClr val="tx1"/>
              </a:solidFill>
              <a:effectLst/>
              <a:uLnTx/>
              <a:uFillTx/>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400" b="0" u="none" strike="noStrike" kern="0" cap="none" spc="0" normalizeH="0" baseline="0" noProof="0" dirty="0">
                <a:ln>
                  <a:noFill/>
                </a:ln>
                <a:solidFill>
                  <a:schemeClr val="tx1"/>
                </a:solidFill>
                <a:effectLst/>
                <a:uLnTx/>
                <a:uFillTx/>
              </a:rPr>
              <a:t>Web</a:t>
            </a:r>
            <a:r>
              <a:rPr lang="zh-CN" altLang="en-US" sz="2400" kern="0" dirty="0"/>
              <a:t>、</a:t>
            </a:r>
            <a:r>
              <a:rPr kumimoji="0" lang="zh-CN" altLang="en-US" sz="2400" b="0" u="none" strike="noStrike" kern="0" cap="none" spc="0" normalizeH="0" baseline="0" noProof="0" dirty="0">
                <a:ln>
                  <a:noFill/>
                </a:ln>
                <a:solidFill>
                  <a:schemeClr val="tx1"/>
                </a:solidFill>
                <a:effectLst/>
                <a:uLnTx/>
                <a:uFillTx/>
              </a:rPr>
              <a:t>语音电话、电子邮件、线上游戏、电商、社交媒体、</a:t>
            </a:r>
            <a:r>
              <a:rPr kumimoji="0" lang="en-US" altLang="zh-CN" sz="2400" b="0" u="none" strike="noStrike" kern="0" cap="none" spc="0" normalizeH="0" baseline="0" noProof="0" dirty="0">
                <a:ln>
                  <a:noFill/>
                </a:ln>
                <a:solidFill>
                  <a:schemeClr val="tx1"/>
                </a:solidFill>
                <a:effectLst/>
                <a:uLnTx/>
                <a:uFillTx/>
              </a:rPr>
              <a:t> …</a:t>
            </a: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cs typeface="+mn-cs"/>
              </a:rPr>
              <a:t>向网络应用提供编程接口</a:t>
            </a:r>
            <a:endParaRPr kumimoji="0" lang="en-US" altLang="zh-CN" sz="2800" b="0" u="none" strike="noStrike" kern="0" cap="none" spc="0" normalizeH="0" baseline="0" noProof="0" dirty="0">
              <a:ln>
                <a:noFill/>
              </a:ln>
              <a:solidFill>
                <a:srgbClr val="CC0000"/>
              </a:solidFill>
              <a:effectLst/>
              <a:uLnTx/>
              <a:uFillTx/>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rPr>
              <a:t>应用程序收发数据的</a:t>
            </a:r>
            <a:r>
              <a:rPr kumimoji="0" lang="en-US" altLang="zh-CN" sz="2400" b="0" u="none" strike="noStrike" kern="0" cap="none" spc="0" normalizeH="0" baseline="0" noProof="0" dirty="0">
                <a:ln>
                  <a:noFill/>
                </a:ln>
                <a:solidFill>
                  <a:schemeClr val="tx1"/>
                </a:solidFill>
                <a:effectLst/>
                <a:uLnTx/>
                <a:uFillTx/>
              </a:rPr>
              <a:t>“</a:t>
            </a:r>
            <a:r>
              <a:rPr kumimoji="0" lang="zh-CN" altLang="en-US" sz="2400" b="0" u="none" strike="noStrike" kern="0" cap="none" spc="0" normalizeH="0" baseline="0" noProof="0" dirty="0">
                <a:ln>
                  <a:noFill/>
                </a:ln>
                <a:solidFill>
                  <a:schemeClr val="tx1"/>
                </a:solidFill>
                <a:effectLst/>
                <a:uLnTx/>
                <a:uFillTx/>
              </a:rPr>
              <a:t>套接字接口</a:t>
            </a:r>
            <a:r>
              <a:rPr kumimoji="0" lang="en-US" altLang="zh-CN" sz="2400" b="0" u="none" strike="noStrike" kern="0" cap="none" spc="0" normalizeH="0" baseline="0" noProof="0" dirty="0">
                <a:ln>
                  <a:noFill/>
                </a:ln>
                <a:solidFill>
                  <a:schemeClr val="tx1"/>
                </a:solidFill>
                <a:effectLst/>
                <a:uLnTx/>
                <a:uFillTx/>
              </a:rPr>
              <a:t>”</a:t>
            </a:r>
          </a:p>
          <a:p>
            <a:pPr marL="1139825" lvl="2" indent="-225425" fontAlgn="base">
              <a:spcBef>
                <a:spcPct val="20000"/>
              </a:spcBef>
              <a:spcAft>
                <a:spcPct val="0"/>
              </a:spcAft>
              <a:buClr>
                <a:schemeClr val="hlink"/>
              </a:buClr>
              <a:buSzPct val="55000"/>
              <a:buFont typeface="Wingdings" pitchFamily="2" charset="2"/>
              <a:buChar char="n"/>
            </a:pPr>
            <a:r>
              <a:rPr lang="zh-CN" altLang="en-US" sz="2400" kern="0" dirty="0"/>
              <a:t>邮政系统中的信箱</a:t>
            </a:r>
            <a:endParaRPr kumimoji="0" lang="en-US" altLang="ja-JP" sz="2400" b="0" u="none" strike="noStrike" kern="0" cap="none" spc="0" normalizeH="0" baseline="0" noProof="0" dirty="0">
              <a:ln>
                <a:noFill/>
              </a:ln>
              <a:solidFill>
                <a:schemeClr val="tx1"/>
              </a:solidFill>
              <a:effectLst/>
              <a:uLnTx/>
              <a:uFillTx/>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rPr>
              <a:t>提供服务选项</a:t>
            </a:r>
            <a:endParaRPr kumimoji="0" lang="en-US" altLang="zh-CN" sz="2400" b="0" u="none" strike="noStrike" kern="0" cap="none" spc="0" normalizeH="0" baseline="0" noProof="0" dirty="0">
              <a:ln>
                <a:noFill/>
              </a:ln>
              <a:solidFill>
                <a:schemeClr val="tx1"/>
              </a:solidFill>
              <a:effectLst/>
              <a:uLnTx/>
              <a:uFillTx/>
            </a:endParaRPr>
          </a:p>
          <a:p>
            <a:pPr marL="1139825" lvl="2" indent="-225425" fontAlgn="base">
              <a:spcBef>
                <a:spcPct val="20000"/>
              </a:spcBef>
              <a:spcAft>
                <a:spcPct val="0"/>
              </a:spcAft>
              <a:buClr>
                <a:schemeClr val="hlink"/>
              </a:buClr>
              <a:buSzPct val="55000"/>
              <a:buFont typeface="Wingdings" pitchFamily="2" charset="2"/>
              <a:buChar char="n"/>
            </a:pPr>
            <a:r>
              <a:rPr lang="zh-CN" altLang="en-US" sz="2400" kern="0" dirty="0"/>
              <a:t>平信、挂号、加急</a:t>
            </a:r>
            <a:endParaRPr kumimoji="0" lang="en-US" altLang="zh-CN" sz="2400" b="0" u="none" strike="noStrike" kern="0" cap="none" spc="0" normalizeH="0" baseline="0" noProof="0" dirty="0">
              <a:ln>
                <a:noFill/>
              </a:ln>
              <a:solidFill>
                <a:schemeClr val="tx1"/>
              </a:solidFill>
              <a:effectLst/>
              <a:uLnTx/>
              <a:uFillTx/>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1980</a:t>
            </a:r>
            <a:r>
              <a:rPr lang="zh-CN" altLang="en-US" dirty="0"/>
              <a:t>年代</a:t>
            </a:r>
          </a:p>
        </p:txBody>
      </p:sp>
      <p:sp>
        <p:nvSpPr>
          <p:cNvPr id="3" name="内容占位符 2"/>
          <p:cNvSpPr>
            <a:spLocks noGrp="1"/>
          </p:cNvSpPr>
          <p:nvPr>
            <p:ph idx="1"/>
          </p:nvPr>
        </p:nvSpPr>
        <p:spPr/>
        <p:txBody>
          <a:bodyPr/>
          <a:lstStyle/>
          <a:p>
            <a:r>
              <a:rPr lang="en-US" altLang="zh-CN" sz="2800" dirty="0"/>
              <a:t>1984</a:t>
            </a:r>
            <a:r>
              <a:rPr lang="zh-CN" altLang="en-US" sz="2800" dirty="0"/>
              <a:t>年，域名和</a:t>
            </a:r>
            <a:r>
              <a:rPr lang="en-US" altLang="zh-CN" sz="2800" dirty="0"/>
              <a:t>DNS</a:t>
            </a:r>
            <a:r>
              <a:rPr lang="zh-CN" altLang="en-US" sz="2800" dirty="0"/>
              <a:t>被引入互联网，互联网包含超过</a:t>
            </a:r>
            <a:r>
              <a:rPr lang="en-US" altLang="zh-CN" sz="2800" dirty="0"/>
              <a:t>1000</a:t>
            </a:r>
            <a:r>
              <a:rPr lang="zh-CN" altLang="en-US" sz="2800" dirty="0"/>
              <a:t>台主机</a:t>
            </a:r>
            <a:endParaRPr lang="en-US" altLang="zh-CN" sz="2800" dirty="0"/>
          </a:p>
          <a:p>
            <a:r>
              <a:rPr lang="en-US" altLang="zh-CN" sz="2800" dirty="0"/>
              <a:t>1986</a:t>
            </a:r>
            <a:r>
              <a:rPr lang="zh-CN" altLang="en-US" sz="2800" dirty="0"/>
              <a:t>年，</a:t>
            </a:r>
            <a:r>
              <a:rPr lang="en-US" altLang="zh-CN" sz="2800" dirty="0"/>
              <a:t>NSFNET</a:t>
            </a:r>
            <a:r>
              <a:rPr lang="zh-CN" altLang="en-US" sz="2800" dirty="0"/>
              <a:t>建立，连接</a:t>
            </a:r>
            <a:r>
              <a:rPr lang="en-US" altLang="zh-CN" sz="2800" dirty="0"/>
              <a:t>5</a:t>
            </a:r>
            <a:r>
              <a:rPr lang="zh-CN" altLang="en-US" sz="2800" dirty="0"/>
              <a:t>台超级计算机；</a:t>
            </a:r>
            <a:r>
              <a:rPr lang="en-US" altLang="zh-CN" sz="2800" dirty="0"/>
              <a:t>IETF</a:t>
            </a:r>
            <a:r>
              <a:rPr lang="zh-CN" altLang="en-US" sz="2800" dirty="0"/>
              <a:t>成立</a:t>
            </a:r>
            <a:endParaRPr lang="en-US" altLang="zh-CN" sz="2800" dirty="0"/>
          </a:p>
          <a:p>
            <a:r>
              <a:rPr lang="en-US" altLang="zh-CN" sz="2800" dirty="0"/>
              <a:t>1988</a:t>
            </a:r>
            <a:r>
              <a:rPr lang="zh-CN" altLang="en-US" sz="2800" dirty="0"/>
              <a:t>年，康奈尔大学学生</a:t>
            </a:r>
            <a:r>
              <a:rPr lang="en-US" altLang="zh-CN" sz="2800" dirty="0"/>
              <a:t>R. Morris</a:t>
            </a:r>
            <a:r>
              <a:rPr lang="zh-CN" altLang="en-US" sz="2800" dirty="0"/>
              <a:t>在互联网上施放了第一个网络蠕虫；美国政府成立</a:t>
            </a:r>
            <a:r>
              <a:rPr lang="en-US" altLang="zh-CN" sz="2800" dirty="0"/>
              <a:t>CERT</a:t>
            </a:r>
            <a:r>
              <a:rPr lang="zh-CN" altLang="en-US" sz="2800" dirty="0"/>
              <a:t>应对网络攻击；网络聊天</a:t>
            </a:r>
            <a:r>
              <a:rPr lang="en-US" altLang="zh-CN" sz="2800" dirty="0"/>
              <a:t>IRC</a:t>
            </a:r>
            <a:r>
              <a:rPr lang="zh-CN" altLang="en-US" sz="2800" dirty="0"/>
              <a:t>出现</a:t>
            </a:r>
            <a:endParaRPr lang="en-US" altLang="zh-CN" sz="2800" dirty="0"/>
          </a:p>
          <a:p>
            <a:r>
              <a:rPr lang="en-US" altLang="zh-CN" sz="2800" dirty="0"/>
              <a:t>1989</a:t>
            </a:r>
            <a:r>
              <a:rPr lang="zh-CN" altLang="en-US" sz="2800" dirty="0"/>
              <a:t>年，互联网上超过</a:t>
            </a:r>
            <a:r>
              <a:rPr lang="en-US" altLang="zh-CN" sz="2800" dirty="0"/>
              <a:t>100</a:t>
            </a:r>
            <a:r>
              <a:rPr lang="zh-CN" altLang="en-US" sz="2800" dirty="0"/>
              <a:t>万台主机；中国科学院承担建立</a:t>
            </a:r>
            <a:r>
              <a:rPr lang="en-US" altLang="zh-CN" sz="2800" dirty="0"/>
              <a:t>NCFC</a:t>
            </a:r>
            <a:r>
              <a:rPr lang="zh-CN" altLang="en-US" sz="2800" dirty="0"/>
              <a:t>，即中国科技网（</a:t>
            </a:r>
            <a:r>
              <a:rPr lang="en-US" altLang="zh-CN" sz="2800" dirty="0"/>
              <a:t>CSTNET</a:t>
            </a:r>
            <a:r>
              <a:rPr lang="zh-CN" altLang="en-US" sz="2800" dirty="0"/>
              <a:t>）的前身</a:t>
            </a: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1990</a:t>
            </a:r>
            <a:r>
              <a:rPr lang="zh-CN" altLang="en-US" dirty="0"/>
              <a:t>年代</a:t>
            </a:r>
          </a:p>
        </p:txBody>
      </p:sp>
      <p:sp>
        <p:nvSpPr>
          <p:cNvPr id="3" name="内容占位符 2"/>
          <p:cNvSpPr>
            <a:spLocks noGrp="1"/>
          </p:cNvSpPr>
          <p:nvPr>
            <p:ph idx="1"/>
          </p:nvPr>
        </p:nvSpPr>
        <p:spPr/>
        <p:txBody>
          <a:bodyPr>
            <a:normAutofit fontScale="85000" lnSpcReduction="10000"/>
          </a:bodyPr>
          <a:lstStyle/>
          <a:p>
            <a:pPr>
              <a:lnSpc>
                <a:spcPct val="120000"/>
              </a:lnSpc>
            </a:pPr>
            <a:r>
              <a:rPr lang="en-US" altLang="zh-CN" dirty="0">
                <a:latin typeface="+mn-ea"/>
              </a:rPr>
              <a:t>1990</a:t>
            </a:r>
            <a:r>
              <a:rPr lang="zh-CN" altLang="en-US" dirty="0">
                <a:latin typeface="+mn-ea"/>
              </a:rPr>
              <a:t>年，</a:t>
            </a:r>
            <a:r>
              <a:rPr lang="en-US" altLang="zh-CN" dirty="0">
                <a:latin typeface="+mn-ea"/>
              </a:rPr>
              <a:t> CompuServe</a:t>
            </a:r>
            <a:r>
              <a:rPr lang="zh-CN" altLang="en-US" dirty="0">
                <a:latin typeface="+mn-ea"/>
              </a:rPr>
              <a:t>、美国在线向普通民众提供拨号上网服务，互联网开始商业化。</a:t>
            </a:r>
            <a:endParaRPr lang="en-US" altLang="zh-CN" dirty="0">
              <a:latin typeface="+mn-ea"/>
            </a:endParaRPr>
          </a:p>
          <a:p>
            <a:pPr>
              <a:lnSpc>
                <a:spcPct val="120000"/>
              </a:lnSpc>
            </a:pPr>
            <a:r>
              <a:rPr lang="en-US" altLang="zh-CN" dirty="0">
                <a:latin typeface="+mn-ea"/>
              </a:rPr>
              <a:t>1991</a:t>
            </a:r>
            <a:r>
              <a:rPr lang="zh-CN" altLang="en-US" dirty="0">
                <a:latin typeface="+mn-ea"/>
              </a:rPr>
              <a:t>年，</a:t>
            </a:r>
            <a:r>
              <a:rPr lang="en-US" altLang="zh-CN" dirty="0">
                <a:latin typeface="+mn-ea"/>
              </a:rPr>
              <a:t>CERN</a:t>
            </a:r>
            <a:r>
              <a:rPr lang="zh-CN" altLang="en-US" dirty="0">
                <a:latin typeface="+mn-ea"/>
              </a:rPr>
              <a:t>的</a:t>
            </a:r>
            <a:r>
              <a:rPr lang="en-US" altLang="zh-CN" dirty="0">
                <a:latin typeface="+mn-ea"/>
              </a:rPr>
              <a:t>Tim Berners-Lee</a:t>
            </a:r>
            <a:r>
              <a:rPr lang="zh-CN" altLang="en-US" dirty="0">
                <a:latin typeface="+mn-ea"/>
              </a:rPr>
              <a:t>发明了万维网（</a:t>
            </a:r>
            <a:r>
              <a:rPr lang="en-US" altLang="zh-CN" dirty="0">
                <a:latin typeface="+mn-ea"/>
              </a:rPr>
              <a:t>WWW</a:t>
            </a:r>
            <a:r>
              <a:rPr lang="zh-CN" altLang="en-US" dirty="0">
                <a:latin typeface="+mn-ea"/>
              </a:rPr>
              <a:t>）；芬兰大学生</a:t>
            </a:r>
            <a:r>
              <a:rPr lang="en-US" altLang="zh-CN" dirty="0" err="1">
                <a:latin typeface="+mn-ea"/>
              </a:rPr>
              <a:t>Linus</a:t>
            </a:r>
            <a:r>
              <a:rPr lang="en-US" altLang="zh-CN" dirty="0">
                <a:latin typeface="+mn-ea"/>
              </a:rPr>
              <a:t> </a:t>
            </a:r>
            <a:r>
              <a:rPr lang="en-US" altLang="zh-CN" dirty="0" err="1">
                <a:latin typeface="+mn-ea"/>
              </a:rPr>
              <a:t>Torvalds</a:t>
            </a:r>
            <a:r>
              <a:rPr lang="zh-CN" altLang="en-US" dirty="0">
                <a:latin typeface="+mn-ea"/>
              </a:rPr>
              <a:t>发布了</a:t>
            </a:r>
            <a:r>
              <a:rPr lang="en-US" altLang="zh-CN" dirty="0">
                <a:latin typeface="+mn-ea"/>
              </a:rPr>
              <a:t>Linux</a:t>
            </a:r>
            <a:r>
              <a:rPr lang="zh-CN" altLang="en-US" dirty="0">
                <a:latin typeface="+mn-ea"/>
              </a:rPr>
              <a:t>操作系统；清华大学建造了国内第一个</a:t>
            </a:r>
            <a:r>
              <a:rPr lang="en-US" altLang="zh-CN" dirty="0">
                <a:latin typeface="+mn-ea"/>
              </a:rPr>
              <a:t>TCP/IP</a:t>
            </a:r>
            <a:r>
              <a:rPr lang="zh-CN" altLang="en-US" dirty="0">
                <a:latin typeface="+mn-ea"/>
              </a:rPr>
              <a:t>校园网。</a:t>
            </a:r>
            <a:endParaRPr lang="en-US" altLang="zh-CN" dirty="0">
              <a:latin typeface="+mn-ea"/>
            </a:endParaRPr>
          </a:p>
          <a:p>
            <a:pPr lvl="1">
              <a:lnSpc>
                <a:spcPct val="120000"/>
              </a:lnSpc>
            </a:pPr>
            <a:r>
              <a:rPr lang="en-US" altLang="zh-CN" dirty="0">
                <a:latin typeface="+mn-ea"/>
              </a:rPr>
              <a:t>Tim Berners-Lee</a:t>
            </a:r>
            <a:r>
              <a:rPr lang="zh-CN" altLang="en-US" dirty="0">
                <a:latin typeface="+mn-ea"/>
              </a:rPr>
              <a:t>被称为“</a:t>
            </a:r>
            <a:r>
              <a:rPr lang="zh-CN" altLang="en-US" dirty="0">
                <a:solidFill>
                  <a:srgbClr val="FF0000"/>
                </a:solidFill>
                <a:latin typeface="+mn-ea"/>
              </a:rPr>
              <a:t>万维网（</a:t>
            </a:r>
            <a:r>
              <a:rPr lang="en-US" altLang="zh-CN" dirty="0">
                <a:solidFill>
                  <a:srgbClr val="FF0000"/>
                </a:solidFill>
                <a:latin typeface="+mn-ea"/>
              </a:rPr>
              <a:t>Web</a:t>
            </a:r>
            <a:r>
              <a:rPr lang="zh-CN" altLang="en-US" dirty="0">
                <a:solidFill>
                  <a:srgbClr val="FF0000"/>
                </a:solidFill>
                <a:latin typeface="+mn-ea"/>
              </a:rPr>
              <a:t>）之父</a:t>
            </a:r>
            <a:r>
              <a:rPr lang="zh-CN" altLang="en-US" dirty="0">
                <a:latin typeface="+mn-ea"/>
              </a:rPr>
              <a:t>”</a:t>
            </a:r>
            <a:endParaRPr lang="en-US" altLang="zh-CN" dirty="0">
              <a:latin typeface="+mn-ea"/>
            </a:endParaRPr>
          </a:p>
          <a:p>
            <a:pPr>
              <a:lnSpc>
                <a:spcPct val="120000"/>
              </a:lnSpc>
            </a:pPr>
            <a:r>
              <a:rPr lang="en-US" altLang="zh-CN" dirty="0">
                <a:latin typeface="+mn-ea"/>
              </a:rPr>
              <a:t>1992</a:t>
            </a:r>
            <a:r>
              <a:rPr lang="zh-CN" altLang="en-US" dirty="0">
                <a:latin typeface="+mn-ea"/>
              </a:rPr>
              <a:t>年，互联网上超过</a:t>
            </a:r>
            <a:r>
              <a:rPr lang="en-US" altLang="zh-CN" dirty="0">
                <a:latin typeface="+mn-ea"/>
              </a:rPr>
              <a:t>1000</a:t>
            </a:r>
            <a:r>
              <a:rPr lang="zh-CN" altLang="en-US" dirty="0">
                <a:latin typeface="+mn-ea"/>
              </a:rPr>
              <a:t>万台主机；多播开始出现。</a:t>
            </a:r>
            <a:endParaRPr lang="en-US" altLang="zh-CN" dirty="0">
              <a:latin typeface="+mn-ea"/>
            </a:endParaRPr>
          </a:p>
          <a:p>
            <a:pPr>
              <a:lnSpc>
                <a:spcPct val="120000"/>
              </a:lnSpc>
            </a:pPr>
            <a:r>
              <a:rPr lang="en-US" altLang="zh-CN" dirty="0">
                <a:latin typeface="+mn-ea"/>
              </a:rPr>
              <a:t>1993</a:t>
            </a:r>
            <a:r>
              <a:rPr lang="zh-CN" altLang="en-US" dirty="0">
                <a:latin typeface="+mn-ea"/>
              </a:rPr>
              <a:t>年，第一个浏览器</a:t>
            </a:r>
            <a:r>
              <a:rPr lang="en-US" altLang="zh-CN" dirty="0">
                <a:latin typeface="+mn-ea"/>
              </a:rPr>
              <a:t>Mosaic</a:t>
            </a:r>
            <a:r>
              <a:rPr lang="zh-CN" altLang="en-US" dirty="0">
                <a:latin typeface="+mn-ea"/>
              </a:rPr>
              <a:t>发布。</a:t>
            </a:r>
            <a:endParaRPr lang="en-US" altLang="zh-CN" dirty="0">
              <a:latin typeface="+mn-ea"/>
            </a:endParaRPr>
          </a:p>
          <a:p>
            <a:pPr>
              <a:lnSpc>
                <a:spcPct val="120000"/>
              </a:lnSpc>
            </a:pPr>
            <a:endParaRPr lang="zh-CN" altLang="en-US" dirty="0">
              <a:latin typeface="+mn-ea"/>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1990</a:t>
            </a:r>
            <a:r>
              <a:rPr lang="zh-CN" altLang="en-US" dirty="0"/>
              <a:t>年代</a:t>
            </a:r>
          </a:p>
        </p:txBody>
      </p:sp>
      <p:sp>
        <p:nvSpPr>
          <p:cNvPr id="3" name="内容占位符 2"/>
          <p:cNvSpPr>
            <a:spLocks noGrp="1"/>
          </p:cNvSpPr>
          <p:nvPr>
            <p:ph idx="1"/>
          </p:nvPr>
        </p:nvSpPr>
        <p:spPr/>
        <p:txBody>
          <a:bodyPr>
            <a:normAutofit fontScale="85000" lnSpcReduction="10000"/>
          </a:bodyPr>
          <a:lstStyle/>
          <a:p>
            <a:pPr>
              <a:lnSpc>
                <a:spcPct val="120000"/>
              </a:lnSpc>
            </a:pPr>
            <a:r>
              <a:rPr lang="en-US" altLang="zh-CN" dirty="0"/>
              <a:t>1994</a:t>
            </a:r>
            <a:r>
              <a:rPr lang="zh-CN" altLang="en-US" dirty="0"/>
              <a:t>年，中科院高能物理所和</a:t>
            </a:r>
            <a:r>
              <a:rPr lang="en-US" altLang="zh-CN" dirty="0"/>
              <a:t>Stanford</a:t>
            </a:r>
            <a:r>
              <a:rPr lang="zh-CN" altLang="en-US" dirty="0"/>
              <a:t>大学之间建立中国第一条国际链路，</a:t>
            </a:r>
            <a:r>
              <a:rPr lang="en-US" altLang="zh-CN" dirty="0"/>
              <a:t>CSTNET</a:t>
            </a:r>
            <a:r>
              <a:rPr lang="zh-CN" altLang="en-US" dirty="0"/>
              <a:t>成为中国第一个国际互联网络；中国教育网（</a:t>
            </a:r>
            <a:r>
              <a:rPr lang="en-US" altLang="zh-CN" dirty="0"/>
              <a:t>CERNET</a:t>
            </a:r>
            <a:r>
              <a:rPr lang="zh-CN" altLang="en-US" dirty="0"/>
              <a:t>）建成。</a:t>
            </a:r>
            <a:endParaRPr lang="en-US" altLang="zh-CN" dirty="0"/>
          </a:p>
          <a:p>
            <a:pPr>
              <a:lnSpc>
                <a:spcPct val="120000"/>
              </a:lnSpc>
            </a:pPr>
            <a:r>
              <a:rPr lang="en-US" altLang="zh-CN" dirty="0"/>
              <a:t>1995</a:t>
            </a:r>
            <a:r>
              <a:rPr lang="zh-CN" altLang="en-US" dirty="0"/>
              <a:t>年，科大校友张树新创建中国第一家互联网公司</a:t>
            </a:r>
            <a:r>
              <a:rPr lang="en-US" altLang="zh-CN" dirty="0"/>
              <a:t>—</a:t>
            </a:r>
            <a:r>
              <a:rPr lang="zh-CN" altLang="en-US" dirty="0"/>
              <a:t>瀛海威，中国普通居民开始上网；邮电部开始建设骨干网</a:t>
            </a:r>
            <a:r>
              <a:rPr lang="en-US" altLang="zh-CN" dirty="0"/>
              <a:t>CHINANET</a:t>
            </a:r>
          </a:p>
          <a:p>
            <a:pPr>
              <a:lnSpc>
                <a:spcPct val="120000"/>
              </a:lnSpc>
            </a:pPr>
            <a:r>
              <a:rPr lang="en-US" altLang="zh-CN" dirty="0"/>
              <a:t>1996</a:t>
            </a:r>
            <a:r>
              <a:rPr lang="zh-CN" altLang="en-US" dirty="0"/>
              <a:t>年，第一次浏览器之战（</a:t>
            </a:r>
            <a:r>
              <a:rPr lang="en-US" altLang="zh-CN" dirty="0"/>
              <a:t>Netscape vs. IE</a:t>
            </a:r>
            <a:r>
              <a:rPr lang="zh-CN" altLang="en-US" dirty="0"/>
              <a:t>）</a:t>
            </a:r>
            <a:endParaRPr lang="en-US" altLang="zh-CN" dirty="0"/>
          </a:p>
          <a:p>
            <a:pPr>
              <a:lnSpc>
                <a:spcPct val="120000"/>
              </a:lnSpc>
            </a:pPr>
            <a:r>
              <a:rPr lang="en-US" altLang="zh-CN" dirty="0"/>
              <a:t>1998</a:t>
            </a:r>
            <a:r>
              <a:rPr lang="zh-CN" altLang="en-US" dirty="0"/>
              <a:t>年，两百万个域名被售出；</a:t>
            </a:r>
            <a:r>
              <a:rPr lang="en-US" altLang="zh-CN" dirty="0"/>
              <a:t>Google</a:t>
            </a:r>
            <a:r>
              <a:rPr lang="zh-CN" altLang="en-US" dirty="0"/>
              <a:t>在车库中创立</a:t>
            </a:r>
            <a:endParaRPr lang="en-US" altLang="zh-CN" dirty="0"/>
          </a:p>
          <a:p>
            <a:pPr>
              <a:lnSpc>
                <a:spcPct val="120000"/>
              </a:lnSpc>
            </a:pPr>
            <a:endParaRPr lang="zh-CN" altLang="en-US"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2000</a:t>
            </a:r>
            <a:r>
              <a:rPr lang="zh-CN" altLang="en-US" dirty="0"/>
              <a:t>年代</a:t>
            </a:r>
          </a:p>
        </p:txBody>
      </p:sp>
      <p:sp>
        <p:nvSpPr>
          <p:cNvPr id="3" name="内容占位符 2"/>
          <p:cNvSpPr>
            <a:spLocks noGrp="1"/>
          </p:cNvSpPr>
          <p:nvPr>
            <p:ph idx="1"/>
          </p:nvPr>
        </p:nvSpPr>
        <p:spPr/>
        <p:txBody>
          <a:bodyPr>
            <a:noAutofit/>
          </a:bodyPr>
          <a:lstStyle/>
          <a:p>
            <a:r>
              <a:rPr lang="en-US" altLang="zh-CN" sz="2400" dirty="0"/>
              <a:t>2000</a:t>
            </a:r>
            <a:r>
              <a:rPr lang="zh-CN" altLang="en-US" sz="2400" dirty="0"/>
              <a:t>年，千年虫危机；互联网泡沫破灭，大量互联网公司倒闭；中国电信南北拆分为电信和网通；</a:t>
            </a:r>
            <a:endParaRPr lang="en-US" altLang="zh-CN" sz="2400" dirty="0"/>
          </a:p>
          <a:p>
            <a:r>
              <a:rPr lang="en-US" altLang="zh-CN" sz="2400" dirty="0"/>
              <a:t>2001</a:t>
            </a:r>
            <a:r>
              <a:rPr lang="zh-CN" altLang="en-US" sz="2400" dirty="0"/>
              <a:t>年，维基百科出现，</a:t>
            </a:r>
            <a:r>
              <a:rPr lang="en-US" altLang="zh-CN" sz="2400" dirty="0"/>
              <a:t>Web2.0</a:t>
            </a:r>
            <a:r>
              <a:rPr lang="zh-CN" altLang="en-US" sz="2400" dirty="0"/>
              <a:t>开始发展，</a:t>
            </a:r>
            <a:r>
              <a:rPr lang="en-US" altLang="zh-CN" sz="2400" dirty="0"/>
              <a:t>Bram Cohen</a:t>
            </a:r>
            <a:r>
              <a:rPr lang="zh-CN" altLang="en-US" sz="2400" dirty="0"/>
              <a:t>发布了第一个</a:t>
            </a:r>
            <a:r>
              <a:rPr lang="en-US" altLang="zh-CN" sz="2400" dirty="0" err="1"/>
              <a:t>BitTorrent</a:t>
            </a:r>
            <a:r>
              <a:rPr lang="zh-CN" altLang="en-US" sz="2400" dirty="0"/>
              <a:t>软件</a:t>
            </a:r>
            <a:endParaRPr lang="en-US" altLang="zh-CN" sz="2400" dirty="0"/>
          </a:p>
          <a:p>
            <a:r>
              <a:rPr lang="en-US" altLang="zh-CN" sz="2400" dirty="0"/>
              <a:t>2002</a:t>
            </a:r>
            <a:r>
              <a:rPr lang="zh-CN" altLang="en-US" sz="2400" dirty="0"/>
              <a:t>年，第一个社交网络</a:t>
            </a:r>
            <a:r>
              <a:rPr lang="en-US" altLang="zh-CN" sz="2400" dirty="0" err="1"/>
              <a:t>Myspace</a:t>
            </a:r>
            <a:r>
              <a:rPr lang="zh-CN" altLang="en-US" sz="2400" dirty="0"/>
              <a:t>创立</a:t>
            </a:r>
            <a:endParaRPr lang="en-US" altLang="zh-CN" sz="2400" dirty="0"/>
          </a:p>
          <a:p>
            <a:r>
              <a:rPr lang="en-US" altLang="zh-CN" sz="2400" dirty="0"/>
              <a:t>2003</a:t>
            </a:r>
            <a:r>
              <a:rPr lang="zh-CN" altLang="en-US" sz="2400" dirty="0"/>
              <a:t>年，</a:t>
            </a:r>
            <a:r>
              <a:rPr lang="en-US" altLang="zh-CN" sz="2400" dirty="0" err="1"/>
              <a:t>Facebook</a:t>
            </a:r>
            <a:r>
              <a:rPr lang="zh-CN" altLang="en-US" sz="2400" dirty="0"/>
              <a:t>创立</a:t>
            </a:r>
            <a:endParaRPr lang="en-US" altLang="zh-CN" sz="2400" dirty="0"/>
          </a:p>
          <a:p>
            <a:r>
              <a:rPr lang="en-US" altLang="zh-CN" sz="2400" dirty="0"/>
              <a:t>2006</a:t>
            </a:r>
            <a:r>
              <a:rPr lang="zh-CN" altLang="en-US" sz="2400" dirty="0"/>
              <a:t>年，互联网连接</a:t>
            </a:r>
            <a:r>
              <a:rPr lang="en-US" altLang="zh-CN" sz="2400" dirty="0"/>
              <a:t>4</a:t>
            </a:r>
            <a:r>
              <a:rPr lang="zh-CN" altLang="en-US" sz="2400" dirty="0"/>
              <a:t>亿</a:t>
            </a:r>
            <a:r>
              <a:rPr lang="en-US" altLang="zh-CN" sz="2400" dirty="0"/>
              <a:t>3</a:t>
            </a:r>
            <a:r>
              <a:rPr lang="zh-CN" altLang="en-US" sz="2400" dirty="0"/>
              <a:t>千</a:t>
            </a:r>
            <a:r>
              <a:rPr lang="en-US" altLang="zh-CN" sz="2400" dirty="0"/>
              <a:t>9</a:t>
            </a:r>
            <a:r>
              <a:rPr lang="zh-CN" altLang="en-US" sz="2400" dirty="0"/>
              <a:t>百万台主机，每秒</a:t>
            </a:r>
            <a:r>
              <a:rPr lang="en-US" altLang="zh-CN" sz="2400" dirty="0"/>
              <a:t>10</a:t>
            </a:r>
            <a:r>
              <a:rPr lang="zh-CN" altLang="en-US" sz="2400" dirty="0"/>
              <a:t>台计算机加入互联网。</a:t>
            </a:r>
            <a:endParaRPr lang="en-US" altLang="zh-CN" sz="2400" dirty="0"/>
          </a:p>
          <a:p>
            <a:r>
              <a:rPr lang="zh-CN" altLang="en-US" sz="2400" dirty="0"/>
              <a:t>今天、未来，大数据、云计算、移动互联网、区块链、</a:t>
            </a:r>
            <a:r>
              <a:rPr lang="en-US" altLang="zh-CN" sz="2400" dirty="0"/>
              <a:t>5G</a:t>
            </a:r>
            <a:r>
              <a:rPr lang="zh-CN" altLang="en-US" sz="2400" dirty="0"/>
              <a:t>、</a:t>
            </a:r>
            <a:r>
              <a:rPr lang="en-US" altLang="zh-CN" sz="2400" dirty="0"/>
              <a:t>…</a:t>
            </a:r>
          </a:p>
          <a:p>
            <a:endParaRPr lang="en-US" altLang="zh-CN" sz="2400" dirty="0"/>
          </a:p>
          <a:p>
            <a:endParaRPr lang="zh-CN" altLang="en-US" sz="2400" dirty="0"/>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5"/>
          <p:cNvPicPr>
            <a:picLocks noChangeAspect="1" noChangeArrowheads="1"/>
          </p:cNvPicPr>
          <p:nvPr/>
        </p:nvPicPr>
        <p:blipFill>
          <a:blip r:embed="rId2" cstate="print"/>
          <a:srcRect/>
          <a:stretch>
            <a:fillRect/>
          </a:stretch>
        </p:blipFill>
        <p:spPr bwMode="auto">
          <a:xfrm>
            <a:off x="0" y="52536"/>
            <a:ext cx="9144000" cy="6400800"/>
          </a:xfrm>
          <a:prstGeom prst="rect">
            <a:avLst/>
          </a:prstGeom>
          <a:noFill/>
          <a:ln w="9525">
            <a:noFill/>
            <a:miter lim="800000"/>
            <a:headEnd/>
            <a:tailEnd/>
          </a:ln>
          <a:effectLst/>
        </p:spPr>
      </p:pic>
      <p:sp>
        <p:nvSpPr>
          <p:cNvPr id="5" name="矩形 4"/>
          <p:cNvSpPr/>
          <p:nvPr/>
        </p:nvSpPr>
        <p:spPr>
          <a:xfrm>
            <a:off x="35496" y="6453336"/>
            <a:ext cx="6840760" cy="369332"/>
          </a:xfrm>
          <a:prstGeom prst="rect">
            <a:avLst/>
          </a:prstGeom>
        </p:spPr>
        <p:txBody>
          <a:bodyPr wrap="square">
            <a:spAutoFit/>
          </a:bodyPr>
          <a:lstStyle/>
          <a:p>
            <a:r>
              <a:rPr lang="en-US" altLang="zh-CN" dirty="0">
                <a:ea typeface="宋体" charset="-122"/>
              </a:rPr>
              <a:t>http://en.wikipedia.org/wiki/Image:Internet_map_1024.jpg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c0">
  <a:themeElements>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STC">
      <a:majorFont>
        <a:latin typeface="Tahoma"/>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TC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STC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STC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USTC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STC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深度可编程网络的研究与应用（20190823）</Template>
  <TotalTime>1967</TotalTime>
  <Words>6629</Words>
  <Application>Microsoft Office PowerPoint</Application>
  <PresentationFormat>全屏显示(4:3)</PresentationFormat>
  <Paragraphs>1434</Paragraphs>
  <Slides>94</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94</vt:i4>
      </vt:variant>
    </vt:vector>
  </HeadingPairs>
  <TitlesOfParts>
    <vt:vector size="108" baseType="lpstr">
      <vt:lpstr>inherit</vt:lpstr>
      <vt:lpstr>ZapfDingbats</vt:lpstr>
      <vt:lpstr>楷体_GB2312</vt:lpstr>
      <vt:lpstr>Arial</vt:lpstr>
      <vt:lpstr>Bookman Old Style</vt:lpstr>
      <vt:lpstr>Calibri</vt:lpstr>
      <vt:lpstr>Gill Sans MT</vt:lpstr>
      <vt:lpstr>Tahoma</vt:lpstr>
      <vt:lpstr>Times New Roman</vt:lpstr>
      <vt:lpstr>Verdana Italic</vt:lpstr>
      <vt:lpstr>Wingdings</vt:lpstr>
      <vt:lpstr>Lec0</vt:lpstr>
      <vt:lpstr>Clip</vt:lpstr>
      <vt:lpstr>Equation</vt:lpstr>
      <vt:lpstr>课程基本信息</vt:lpstr>
      <vt:lpstr>课程基本信息</vt:lpstr>
      <vt:lpstr>课程基本信息</vt:lpstr>
      <vt:lpstr>第一章 计算机网络和因特网</vt:lpstr>
      <vt:lpstr>目录</vt:lpstr>
      <vt:lpstr>什么是因特网：构成描述</vt:lpstr>
      <vt:lpstr>联网设备</vt:lpstr>
      <vt:lpstr>什么是因特网：构成描述</vt:lpstr>
      <vt:lpstr>什么是因特网：服务描述</vt:lpstr>
      <vt:lpstr>什么是协议？</vt:lpstr>
      <vt:lpstr>什么是协议？</vt:lpstr>
      <vt:lpstr>目录</vt:lpstr>
      <vt:lpstr>细分的网络结构</vt:lpstr>
      <vt:lpstr>接入网和物理介质</vt:lpstr>
      <vt:lpstr>接入网示例1：拨号上网（DSL）</vt:lpstr>
      <vt:lpstr>接入网示例2：有线电视电缆上网</vt:lpstr>
      <vt:lpstr>接入网示例2：有线电视电缆上网</vt:lpstr>
      <vt:lpstr>接入网示例1&amp;2：家庭网络</vt:lpstr>
      <vt:lpstr>接入网示例3：企业网接入</vt:lpstr>
      <vt:lpstr>接入网示例4：无线接入网络</vt:lpstr>
      <vt:lpstr>主机：数据包发送</vt:lpstr>
      <vt:lpstr>主机：数据包发送</vt:lpstr>
      <vt:lpstr>物理介质</vt:lpstr>
      <vt:lpstr>物理介质：同轴电缆、光纤</vt:lpstr>
      <vt:lpstr>物理介质：无线电波</vt:lpstr>
      <vt:lpstr>目录</vt:lpstr>
      <vt:lpstr>网络核心</vt:lpstr>
      <vt:lpstr>分组交换：存储-转发</vt:lpstr>
      <vt:lpstr>分组交换：排队时延、丢包</vt:lpstr>
      <vt:lpstr>网络核心部分的两大关键功能</vt:lpstr>
      <vt:lpstr>另一种网络核心：电路交换</vt:lpstr>
      <vt:lpstr>电路交换中怎样预留资源？</vt:lpstr>
      <vt:lpstr>例子</vt:lpstr>
      <vt:lpstr>分组交换 vs. 电路交换</vt:lpstr>
      <vt:lpstr>分组交换 vs. 电路交换</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第一层ISP：例如Sprint</vt:lpstr>
      <vt:lpstr>目录</vt:lpstr>
      <vt:lpstr>为何发生丢包和时延？</vt:lpstr>
      <vt:lpstr>时延的四个组成部分</vt:lpstr>
      <vt:lpstr>时延的四个组成部分</vt:lpstr>
      <vt:lpstr>车队类比举例</vt:lpstr>
      <vt:lpstr>车队类比举例</vt:lpstr>
      <vt:lpstr>排队时延</vt:lpstr>
      <vt:lpstr>排队时延</vt:lpstr>
      <vt:lpstr>真实的因特网时延和路由</vt:lpstr>
      <vt:lpstr>真实的因特网时延和路由</vt:lpstr>
      <vt:lpstr>丢包</vt:lpstr>
      <vt:lpstr>吞吐率</vt:lpstr>
      <vt:lpstr>吞吐率</vt:lpstr>
      <vt:lpstr>因特网上的吞吐率</vt:lpstr>
      <vt:lpstr>目录</vt:lpstr>
      <vt:lpstr>协议的层次</vt:lpstr>
      <vt:lpstr>乘飞机旅行的组织方式</vt:lpstr>
      <vt:lpstr>分层的功能</vt:lpstr>
      <vt:lpstr>为何使用分层？</vt:lpstr>
      <vt:lpstr>因特网协议栈</vt:lpstr>
      <vt:lpstr>因特网协议栈</vt:lpstr>
      <vt:lpstr>封装</vt:lpstr>
      <vt:lpstr>ISO/OSI 参考模型</vt:lpstr>
      <vt:lpstr>目录</vt:lpstr>
      <vt:lpstr>网络安全</vt:lpstr>
      <vt:lpstr>基于恶意软件的攻击</vt:lpstr>
      <vt:lpstr>对服务器和网络基础设施的攻击</vt:lpstr>
      <vt:lpstr>数据包嗅探</vt:lpstr>
      <vt:lpstr>地址欺骗</vt:lpstr>
      <vt:lpstr>目录</vt:lpstr>
      <vt:lpstr>分组交换</vt:lpstr>
      <vt:lpstr>分组交换</vt:lpstr>
      <vt:lpstr>ARPANET</vt:lpstr>
      <vt:lpstr>ARPANET</vt:lpstr>
      <vt:lpstr>ARPANET</vt:lpstr>
      <vt:lpstr>ARPANET</vt:lpstr>
      <vt:lpstr>以太网</vt:lpstr>
      <vt:lpstr>以太网</vt:lpstr>
      <vt:lpstr>以太网</vt:lpstr>
      <vt:lpstr>私有网络</vt:lpstr>
      <vt:lpstr>网络互连</vt:lpstr>
      <vt:lpstr>网络互连和TCP/IP</vt:lpstr>
      <vt:lpstr>TCP/IP标准化</vt:lpstr>
      <vt:lpstr>TCP/IP的意义和局限</vt:lpstr>
      <vt:lpstr>1980年代</vt:lpstr>
      <vt:lpstr>1990年代</vt:lpstr>
      <vt:lpstr>1990年代</vt:lpstr>
      <vt:lpstr>2000年代</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计算机网络和因特网</dc:title>
  <dc:creator>NTKO</dc:creator>
  <cp:lastModifiedBy>Ye Tian</cp:lastModifiedBy>
  <cp:revision>54</cp:revision>
  <dcterms:created xsi:type="dcterms:W3CDTF">2023-06-27T01:01:38Z</dcterms:created>
  <dcterms:modified xsi:type="dcterms:W3CDTF">2023-09-08T03:20:49Z</dcterms:modified>
</cp:coreProperties>
</file>